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421" r:id="rId2"/>
    <p:sldId id="582" r:id="rId3"/>
    <p:sldId id="648" r:id="rId4"/>
    <p:sldId id="649" r:id="rId5"/>
    <p:sldId id="652" r:id="rId6"/>
    <p:sldId id="614" r:id="rId7"/>
    <p:sldId id="677" r:id="rId8"/>
    <p:sldId id="631" r:id="rId9"/>
    <p:sldId id="630" r:id="rId10"/>
    <p:sldId id="673" r:id="rId11"/>
    <p:sldId id="672" r:id="rId12"/>
    <p:sldId id="670" r:id="rId13"/>
    <p:sldId id="674" r:id="rId14"/>
    <p:sldId id="633" r:id="rId15"/>
    <p:sldId id="675" r:id="rId16"/>
    <p:sldId id="629" r:id="rId17"/>
    <p:sldId id="636" r:id="rId18"/>
    <p:sldId id="637" r:id="rId19"/>
    <p:sldId id="678" r:id="rId20"/>
    <p:sldId id="676" r:id="rId21"/>
    <p:sldId id="635" r:id="rId22"/>
    <p:sldId id="634" r:id="rId23"/>
    <p:sldId id="679" r:id="rId24"/>
    <p:sldId id="680" r:id="rId25"/>
    <p:sldId id="628" r:id="rId26"/>
    <p:sldId id="681" r:id="rId27"/>
    <p:sldId id="627" r:id="rId28"/>
    <p:sldId id="626" r:id="rId29"/>
    <p:sldId id="682" r:id="rId30"/>
    <p:sldId id="638" r:id="rId31"/>
    <p:sldId id="684" r:id="rId32"/>
    <p:sldId id="639" r:id="rId33"/>
    <p:sldId id="625" r:id="rId34"/>
    <p:sldId id="624" r:id="rId35"/>
    <p:sldId id="640" r:id="rId36"/>
    <p:sldId id="643" r:id="rId37"/>
    <p:sldId id="641" r:id="rId38"/>
    <p:sldId id="685" r:id="rId39"/>
    <p:sldId id="590" r:id="rId40"/>
    <p:sldId id="591" r:id="rId41"/>
  </p:sldIdLst>
  <p:sldSz cx="9144000" cy="6858000" type="screen4x3"/>
  <p:notesSz cx="6769100" cy="9906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86DA"/>
    <a:srgbClr val="857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4384" autoAdjust="0"/>
  </p:normalViewPr>
  <p:slideViewPr>
    <p:cSldViewPr>
      <p:cViewPr varScale="1">
        <p:scale>
          <a:sx n="66" d="100"/>
          <a:sy n="66" d="100"/>
        </p:scale>
        <p:origin x="55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9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A05DB-4668-42CD-BB6B-52D4551955C0}" type="doc">
      <dgm:prSet loTypeId="urn:microsoft.com/office/officeart/2005/8/layout/vList6" loCatId="list" qsTypeId="urn:microsoft.com/office/officeart/2005/8/quickstyle/3d2" qsCatId="3D" csTypeId="urn:microsoft.com/office/officeart/2005/8/colors/colorful1" csCatId="colorful" phldr="1"/>
      <dgm:spPr/>
      <dgm:t>
        <a:bodyPr/>
        <a:lstStyle/>
        <a:p>
          <a:endParaRPr lang="tr-TR"/>
        </a:p>
      </dgm:t>
    </dgm:pt>
    <dgm:pt modelId="{9B88EB04-0A4C-48E2-B56C-51EA28A12741}">
      <dgm:prSet phldrT="[Metin]"/>
      <dgm:spPr/>
      <dgm:t>
        <a:bodyPr/>
        <a:lstStyle/>
        <a:p>
          <a:r>
            <a:rPr lang="tr-TR" dirty="0"/>
            <a:t>Maarif Müfettişi</a:t>
          </a:r>
        </a:p>
      </dgm:t>
    </dgm:pt>
    <dgm:pt modelId="{8F1E3655-AD37-417F-864A-970AD79B2A3E}" type="parTrans" cxnId="{E7332429-F8A9-4672-89EA-184B760D1972}">
      <dgm:prSet/>
      <dgm:spPr/>
      <dgm:t>
        <a:bodyPr/>
        <a:lstStyle/>
        <a:p>
          <a:endParaRPr lang="tr-TR"/>
        </a:p>
      </dgm:t>
    </dgm:pt>
    <dgm:pt modelId="{50F5E2EC-1F3C-496A-A1DC-2E430465DAE4}" type="sibTrans" cxnId="{E7332429-F8A9-4672-89EA-184B760D1972}">
      <dgm:prSet/>
      <dgm:spPr/>
      <dgm:t>
        <a:bodyPr/>
        <a:lstStyle/>
        <a:p>
          <a:endParaRPr lang="tr-TR"/>
        </a:p>
      </dgm:t>
    </dgm:pt>
    <dgm:pt modelId="{CE6729DA-DA11-4931-8504-C87B0347B622}">
      <dgm:prSet phldrT="[Metin]" custT="1"/>
      <dgm:spPr/>
      <dgm:t>
        <a:bodyPr/>
        <a:lstStyle/>
        <a:p>
          <a:pPr algn="l"/>
          <a:r>
            <a:rPr lang="tr-TR" sz="2000" dirty="0"/>
            <a:t>İl milli eğitim müdürü tarafından, il milli eğitim müdür yardımcıları, ilçe milli eğitim müdürleri, il ve ilçe milli eğitim şube müdürleri ve şahsa bağlı eğitim uzmanları.</a:t>
          </a:r>
        </a:p>
      </dgm:t>
    </dgm:pt>
    <dgm:pt modelId="{0548586D-B01E-4AC4-A5B5-79C2F23C917A}" type="parTrans" cxnId="{61B44AE8-E2DF-42F1-AC65-88AB2A023641}">
      <dgm:prSet/>
      <dgm:spPr/>
      <dgm:t>
        <a:bodyPr/>
        <a:lstStyle/>
        <a:p>
          <a:endParaRPr lang="tr-TR"/>
        </a:p>
      </dgm:t>
    </dgm:pt>
    <dgm:pt modelId="{9ED97A0D-940C-40CE-A739-A88CBFBDB9A4}" type="sibTrans" cxnId="{61B44AE8-E2DF-42F1-AC65-88AB2A023641}">
      <dgm:prSet/>
      <dgm:spPr/>
      <dgm:t>
        <a:bodyPr/>
        <a:lstStyle/>
        <a:p>
          <a:endParaRPr lang="tr-TR"/>
        </a:p>
      </dgm:t>
    </dgm:pt>
    <dgm:pt modelId="{16A4562C-3050-4988-8E5E-5A564E634DA0}">
      <dgm:prSet phldrT="[Metin]"/>
      <dgm:spPr/>
      <dgm:t>
        <a:bodyPr/>
        <a:lstStyle/>
        <a:p>
          <a:r>
            <a:rPr lang="tr-TR" dirty="0"/>
            <a:t>Eğitim Kurumu Müdürü </a:t>
          </a:r>
        </a:p>
      </dgm:t>
    </dgm:pt>
    <dgm:pt modelId="{35463248-1D20-4D4A-899C-4C7B3FF62A18}" type="parTrans" cxnId="{C1CEF9C8-1411-4B7A-8AC4-5A525C2AD92A}">
      <dgm:prSet/>
      <dgm:spPr/>
      <dgm:t>
        <a:bodyPr/>
        <a:lstStyle/>
        <a:p>
          <a:endParaRPr lang="tr-TR"/>
        </a:p>
      </dgm:t>
    </dgm:pt>
    <dgm:pt modelId="{29834878-1D51-4B86-98C4-41C1D69638B7}" type="sibTrans" cxnId="{C1CEF9C8-1411-4B7A-8AC4-5A525C2AD92A}">
      <dgm:prSet/>
      <dgm:spPr/>
      <dgm:t>
        <a:bodyPr/>
        <a:lstStyle/>
        <a:p>
          <a:endParaRPr lang="tr-TR"/>
        </a:p>
      </dgm:t>
    </dgm:pt>
    <dgm:pt modelId="{62215963-4C59-4FB8-9FC9-EF1348CD4794}">
      <dgm:prSet phldrT="[Metin]" custT="1"/>
      <dgm:spPr/>
      <dgm:t>
        <a:bodyPr/>
        <a:lstStyle/>
        <a:p>
          <a:pPr algn="l"/>
          <a:r>
            <a:rPr lang="tr-TR" sz="2000" dirty="0"/>
            <a:t>ilçe milli eğitim müdürü tarafından, ilçe milli eğitim müdürlüğüne bağlı diğer eğitim kurumu yöneticileri.</a:t>
          </a:r>
        </a:p>
      </dgm:t>
    </dgm:pt>
    <dgm:pt modelId="{66CE943E-483F-4FC0-8DC4-D9A04C8C3E9F}" type="parTrans" cxnId="{CBA90F68-9B0E-499D-A252-54E7001D6E4A}">
      <dgm:prSet/>
      <dgm:spPr/>
      <dgm:t>
        <a:bodyPr/>
        <a:lstStyle/>
        <a:p>
          <a:endParaRPr lang="tr-TR"/>
        </a:p>
      </dgm:t>
    </dgm:pt>
    <dgm:pt modelId="{52FBF7C6-D952-4D01-8001-B68B14DDB5D4}" type="sibTrans" cxnId="{CBA90F68-9B0E-499D-A252-54E7001D6E4A}">
      <dgm:prSet/>
      <dgm:spPr/>
      <dgm:t>
        <a:bodyPr/>
        <a:lstStyle/>
        <a:p>
          <a:endParaRPr lang="tr-TR"/>
        </a:p>
      </dgm:t>
    </dgm:pt>
    <dgm:pt modelId="{6D561941-02A4-4660-83D0-3A8EC3D0FD58}">
      <dgm:prSet phldrT="[Metin]"/>
      <dgm:spPr/>
      <dgm:t>
        <a:bodyPr/>
        <a:lstStyle/>
        <a:p>
          <a:r>
            <a:rPr lang="tr-TR"/>
            <a:t>Danışman Öğretmen </a:t>
          </a:r>
        </a:p>
      </dgm:t>
    </dgm:pt>
    <dgm:pt modelId="{B25E1DB3-1AEA-40CC-B964-7A6E0A436FC7}" type="parTrans" cxnId="{2273DF58-2005-4DBA-B2FE-08251A10908C}">
      <dgm:prSet/>
      <dgm:spPr/>
      <dgm:t>
        <a:bodyPr/>
        <a:lstStyle/>
        <a:p>
          <a:endParaRPr lang="tr-TR"/>
        </a:p>
      </dgm:t>
    </dgm:pt>
    <dgm:pt modelId="{B5C9F371-3B0D-47E0-831F-276C2D00E307}" type="sibTrans" cxnId="{2273DF58-2005-4DBA-B2FE-08251A10908C}">
      <dgm:prSet/>
      <dgm:spPr/>
      <dgm:t>
        <a:bodyPr/>
        <a:lstStyle/>
        <a:p>
          <a:endParaRPr lang="tr-TR"/>
        </a:p>
      </dgm:t>
    </dgm:pt>
    <dgm:pt modelId="{E37614D4-C0B0-493B-B95A-00FBCBCA0E8B}">
      <dgm:prSet phldrT="[Metin]" custT="1"/>
      <dgm:spPr/>
      <dgm:t>
        <a:bodyPr/>
        <a:lstStyle/>
        <a:p>
          <a:pPr algn="l"/>
          <a:r>
            <a:rPr lang="tr-TR" sz="1600" dirty="0"/>
            <a:t>eğitim kurumu müdür tarafından, eğitim kurumundaki diğer öğretmenler, eğitim kurumunda danışman öğretmen olarak görevlendirilecek öğretmen bulunmaması halinde ilçe milli eğitim müdürü tarafından aynı ilçede görev yapan diğer öğretmenler.</a:t>
          </a:r>
        </a:p>
      </dgm:t>
    </dgm:pt>
    <dgm:pt modelId="{5251A032-3867-4694-9B1E-1DED1AC9A1D0}" type="parTrans" cxnId="{B1D12C50-93CF-4696-994F-DC251EA6DA1B}">
      <dgm:prSet/>
      <dgm:spPr/>
      <dgm:t>
        <a:bodyPr/>
        <a:lstStyle/>
        <a:p>
          <a:endParaRPr lang="tr-TR"/>
        </a:p>
      </dgm:t>
    </dgm:pt>
    <dgm:pt modelId="{3542DD31-1179-446C-81B2-6B0BD6EA808C}" type="sibTrans" cxnId="{B1D12C50-93CF-4696-994F-DC251EA6DA1B}">
      <dgm:prSet/>
      <dgm:spPr/>
      <dgm:t>
        <a:bodyPr/>
        <a:lstStyle/>
        <a:p>
          <a:endParaRPr lang="tr-TR"/>
        </a:p>
      </dgm:t>
    </dgm:pt>
    <dgm:pt modelId="{6156BC19-2AB0-4B45-A4F0-3A5044D345DC}" type="pres">
      <dgm:prSet presAssocID="{47FA05DB-4668-42CD-BB6B-52D4551955C0}" presName="Name0" presStyleCnt="0">
        <dgm:presLayoutVars>
          <dgm:dir/>
          <dgm:animLvl val="lvl"/>
          <dgm:resizeHandles/>
        </dgm:presLayoutVars>
      </dgm:prSet>
      <dgm:spPr/>
    </dgm:pt>
    <dgm:pt modelId="{C3871AA4-BBFB-447B-8B51-50B593EFBA73}" type="pres">
      <dgm:prSet presAssocID="{9B88EB04-0A4C-48E2-B56C-51EA28A12741}" presName="linNode" presStyleCnt="0"/>
      <dgm:spPr/>
    </dgm:pt>
    <dgm:pt modelId="{52C0A6FA-F0DA-49B6-8DCC-1D87F9DD18B5}" type="pres">
      <dgm:prSet presAssocID="{9B88EB04-0A4C-48E2-B56C-51EA28A12741}" presName="parentShp" presStyleLbl="node1" presStyleIdx="0" presStyleCnt="3" custScaleX="55989" custScaleY="100000" custLinFactNeighborX="-8706">
        <dgm:presLayoutVars>
          <dgm:bulletEnabled val="1"/>
        </dgm:presLayoutVars>
      </dgm:prSet>
      <dgm:spPr/>
    </dgm:pt>
    <dgm:pt modelId="{756D6CE1-FBB7-424E-8D8C-BD52589B0AAE}" type="pres">
      <dgm:prSet presAssocID="{9B88EB04-0A4C-48E2-B56C-51EA28A12741}" presName="childShp" presStyleLbl="bgAccFollowNode1" presStyleIdx="0" presStyleCnt="3" custScaleX="125494" custLinFactNeighborX="-3374" custLinFactNeighborY="-6563">
        <dgm:presLayoutVars>
          <dgm:bulletEnabled val="1"/>
        </dgm:presLayoutVars>
      </dgm:prSet>
      <dgm:spPr/>
    </dgm:pt>
    <dgm:pt modelId="{92DB12A7-CAD6-4C1E-A953-19FD789F4A9A}" type="pres">
      <dgm:prSet presAssocID="{50F5E2EC-1F3C-496A-A1DC-2E430465DAE4}" presName="spacing" presStyleCnt="0"/>
      <dgm:spPr/>
    </dgm:pt>
    <dgm:pt modelId="{6C30860B-510F-45D0-A164-7C75D317CEAB}" type="pres">
      <dgm:prSet presAssocID="{16A4562C-3050-4988-8E5E-5A564E634DA0}" presName="linNode" presStyleCnt="0"/>
      <dgm:spPr/>
    </dgm:pt>
    <dgm:pt modelId="{66BD5C18-7A7E-4C71-A6E5-85BFD06BFEA1}" type="pres">
      <dgm:prSet presAssocID="{16A4562C-3050-4988-8E5E-5A564E634DA0}" presName="parentShp" presStyleLbl="node1" presStyleIdx="1" presStyleCnt="3" custScaleX="55989" custScaleY="100000" custLinFactNeighborX="-8706">
        <dgm:presLayoutVars>
          <dgm:bulletEnabled val="1"/>
        </dgm:presLayoutVars>
      </dgm:prSet>
      <dgm:spPr/>
    </dgm:pt>
    <dgm:pt modelId="{7761B832-26DC-4A4A-92F4-116A3EA5BE9E}" type="pres">
      <dgm:prSet presAssocID="{16A4562C-3050-4988-8E5E-5A564E634DA0}" presName="childShp" presStyleLbl="bgAccFollowNode1" presStyleIdx="1" presStyleCnt="3" custScaleX="125494" custLinFactNeighborX="-2887">
        <dgm:presLayoutVars>
          <dgm:bulletEnabled val="1"/>
        </dgm:presLayoutVars>
      </dgm:prSet>
      <dgm:spPr/>
    </dgm:pt>
    <dgm:pt modelId="{27E1E52E-0C58-4ABB-8148-6E772ABB6229}" type="pres">
      <dgm:prSet presAssocID="{29834878-1D51-4B86-98C4-41C1D69638B7}" presName="spacing" presStyleCnt="0"/>
      <dgm:spPr/>
    </dgm:pt>
    <dgm:pt modelId="{8C487412-2F48-4016-9240-09265661E6DD}" type="pres">
      <dgm:prSet presAssocID="{6D561941-02A4-4660-83D0-3A8EC3D0FD58}" presName="linNode" presStyleCnt="0"/>
      <dgm:spPr/>
    </dgm:pt>
    <dgm:pt modelId="{29B08467-02C6-474C-827C-35C5E8C0FDE2}" type="pres">
      <dgm:prSet presAssocID="{6D561941-02A4-4660-83D0-3A8EC3D0FD58}" presName="parentShp" presStyleLbl="node1" presStyleIdx="2" presStyleCnt="3" custScaleX="55989" custScaleY="100000" custLinFactNeighborX="-8706">
        <dgm:presLayoutVars>
          <dgm:bulletEnabled val="1"/>
        </dgm:presLayoutVars>
      </dgm:prSet>
      <dgm:spPr/>
    </dgm:pt>
    <dgm:pt modelId="{00D2C3E5-5EFC-4265-A609-D64AD3C5E8CE}" type="pres">
      <dgm:prSet presAssocID="{6D561941-02A4-4660-83D0-3A8EC3D0FD58}" presName="childShp" presStyleLbl="bgAccFollowNode1" presStyleIdx="2" presStyleCnt="3" custScaleX="125494" custLinFactNeighborX="-2887">
        <dgm:presLayoutVars>
          <dgm:bulletEnabled val="1"/>
        </dgm:presLayoutVars>
      </dgm:prSet>
      <dgm:spPr/>
    </dgm:pt>
  </dgm:ptLst>
  <dgm:cxnLst>
    <dgm:cxn modelId="{2273DF58-2005-4DBA-B2FE-08251A10908C}" srcId="{47FA05DB-4668-42CD-BB6B-52D4551955C0}" destId="{6D561941-02A4-4660-83D0-3A8EC3D0FD58}" srcOrd="2" destOrd="0" parTransId="{B25E1DB3-1AEA-40CC-B964-7A6E0A436FC7}" sibTransId="{B5C9F371-3B0D-47E0-831F-276C2D00E307}"/>
    <dgm:cxn modelId="{CD989461-22BD-467C-BF1F-69E59184DF97}" type="presOf" srcId="{16A4562C-3050-4988-8E5E-5A564E634DA0}" destId="{66BD5C18-7A7E-4C71-A6E5-85BFD06BFEA1}" srcOrd="0" destOrd="0" presId="urn:microsoft.com/office/officeart/2005/8/layout/vList6"/>
    <dgm:cxn modelId="{CE508EE1-3FDA-403C-B112-2F1FC28EDC1A}" type="presOf" srcId="{6D561941-02A4-4660-83D0-3A8EC3D0FD58}" destId="{29B08467-02C6-474C-827C-35C5E8C0FDE2}" srcOrd="0" destOrd="0" presId="urn:microsoft.com/office/officeart/2005/8/layout/vList6"/>
    <dgm:cxn modelId="{61B44AE8-E2DF-42F1-AC65-88AB2A023641}" srcId="{9B88EB04-0A4C-48E2-B56C-51EA28A12741}" destId="{CE6729DA-DA11-4931-8504-C87B0347B622}" srcOrd="0" destOrd="0" parTransId="{0548586D-B01E-4AC4-A5B5-79C2F23C917A}" sibTransId="{9ED97A0D-940C-40CE-A739-A88CBFBDB9A4}"/>
    <dgm:cxn modelId="{AA97C076-5D76-4A7C-8697-91F210C83139}" type="presOf" srcId="{CE6729DA-DA11-4931-8504-C87B0347B622}" destId="{756D6CE1-FBB7-424E-8D8C-BD52589B0AAE}" srcOrd="0" destOrd="0" presId="urn:microsoft.com/office/officeart/2005/8/layout/vList6"/>
    <dgm:cxn modelId="{6ACFC5E3-810E-4E86-8386-84CAD47139B5}" type="presOf" srcId="{9B88EB04-0A4C-48E2-B56C-51EA28A12741}" destId="{52C0A6FA-F0DA-49B6-8DCC-1D87F9DD18B5}" srcOrd="0" destOrd="0" presId="urn:microsoft.com/office/officeart/2005/8/layout/vList6"/>
    <dgm:cxn modelId="{B1D12C50-93CF-4696-994F-DC251EA6DA1B}" srcId="{6D561941-02A4-4660-83D0-3A8EC3D0FD58}" destId="{E37614D4-C0B0-493B-B95A-00FBCBCA0E8B}" srcOrd="0" destOrd="0" parTransId="{5251A032-3867-4694-9B1E-1DED1AC9A1D0}" sibTransId="{3542DD31-1179-446C-81B2-6B0BD6EA808C}"/>
    <dgm:cxn modelId="{E7332429-F8A9-4672-89EA-184B760D1972}" srcId="{47FA05DB-4668-42CD-BB6B-52D4551955C0}" destId="{9B88EB04-0A4C-48E2-B56C-51EA28A12741}" srcOrd="0" destOrd="0" parTransId="{8F1E3655-AD37-417F-864A-970AD79B2A3E}" sibTransId="{50F5E2EC-1F3C-496A-A1DC-2E430465DAE4}"/>
    <dgm:cxn modelId="{3F362570-2C42-41A3-9A2D-95AE9D977549}" type="presOf" srcId="{62215963-4C59-4FB8-9FC9-EF1348CD4794}" destId="{7761B832-26DC-4A4A-92F4-116A3EA5BE9E}" srcOrd="0" destOrd="0" presId="urn:microsoft.com/office/officeart/2005/8/layout/vList6"/>
    <dgm:cxn modelId="{B0204D55-2A3B-472F-B5C9-8A31FAD167F6}" type="presOf" srcId="{E37614D4-C0B0-493B-B95A-00FBCBCA0E8B}" destId="{00D2C3E5-5EFC-4265-A609-D64AD3C5E8CE}" srcOrd="0" destOrd="0" presId="urn:microsoft.com/office/officeart/2005/8/layout/vList6"/>
    <dgm:cxn modelId="{C1CEF9C8-1411-4B7A-8AC4-5A525C2AD92A}" srcId="{47FA05DB-4668-42CD-BB6B-52D4551955C0}" destId="{16A4562C-3050-4988-8E5E-5A564E634DA0}" srcOrd="1" destOrd="0" parTransId="{35463248-1D20-4D4A-899C-4C7B3FF62A18}" sibTransId="{29834878-1D51-4B86-98C4-41C1D69638B7}"/>
    <dgm:cxn modelId="{CBA90F68-9B0E-499D-A252-54E7001D6E4A}" srcId="{16A4562C-3050-4988-8E5E-5A564E634DA0}" destId="{62215963-4C59-4FB8-9FC9-EF1348CD4794}" srcOrd="0" destOrd="0" parTransId="{66CE943E-483F-4FC0-8DC4-D9A04C8C3E9F}" sibTransId="{52FBF7C6-D952-4D01-8001-B68B14DDB5D4}"/>
    <dgm:cxn modelId="{8EFC57DC-7EF2-410F-9929-109D4F12FA0B}" type="presOf" srcId="{47FA05DB-4668-42CD-BB6B-52D4551955C0}" destId="{6156BC19-2AB0-4B45-A4F0-3A5044D345DC}" srcOrd="0" destOrd="0" presId="urn:microsoft.com/office/officeart/2005/8/layout/vList6"/>
    <dgm:cxn modelId="{1CBE10BE-EC0D-466A-A792-9E42781989F0}" type="presParOf" srcId="{6156BC19-2AB0-4B45-A4F0-3A5044D345DC}" destId="{C3871AA4-BBFB-447B-8B51-50B593EFBA73}" srcOrd="0" destOrd="0" presId="urn:microsoft.com/office/officeart/2005/8/layout/vList6"/>
    <dgm:cxn modelId="{78C42A1E-CE08-4136-8DA2-C12DED549BF0}" type="presParOf" srcId="{C3871AA4-BBFB-447B-8B51-50B593EFBA73}" destId="{52C0A6FA-F0DA-49B6-8DCC-1D87F9DD18B5}" srcOrd="0" destOrd="0" presId="urn:microsoft.com/office/officeart/2005/8/layout/vList6"/>
    <dgm:cxn modelId="{D045B742-5C7B-4777-A6FC-467E08E506B9}" type="presParOf" srcId="{C3871AA4-BBFB-447B-8B51-50B593EFBA73}" destId="{756D6CE1-FBB7-424E-8D8C-BD52589B0AAE}" srcOrd="1" destOrd="0" presId="urn:microsoft.com/office/officeart/2005/8/layout/vList6"/>
    <dgm:cxn modelId="{B6AE9CB1-204D-4A9B-9316-2129CBD58692}" type="presParOf" srcId="{6156BC19-2AB0-4B45-A4F0-3A5044D345DC}" destId="{92DB12A7-CAD6-4C1E-A953-19FD789F4A9A}" srcOrd="1" destOrd="0" presId="urn:microsoft.com/office/officeart/2005/8/layout/vList6"/>
    <dgm:cxn modelId="{A98C9126-9250-4A1A-9D80-6C571AF6EC59}" type="presParOf" srcId="{6156BC19-2AB0-4B45-A4F0-3A5044D345DC}" destId="{6C30860B-510F-45D0-A164-7C75D317CEAB}" srcOrd="2" destOrd="0" presId="urn:microsoft.com/office/officeart/2005/8/layout/vList6"/>
    <dgm:cxn modelId="{9C928E70-1B40-49E3-AC23-B59AE05C0956}" type="presParOf" srcId="{6C30860B-510F-45D0-A164-7C75D317CEAB}" destId="{66BD5C18-7A7E-4C71-A6E5-85BFD06BFEA1}" srcOrd="0" destOrd="0" presId="urn:microsoft.com/office/officeart/2005/8/layout/vList6"/>
    <dgm:cxn modelId="{FF2BD044-322D-456B-BF67-9608BE444974}" type="presParOf" srcId="{6C30860B-510F-45D0-A164-7C75D317CEAB}" destId="{7761B832-26DC-4A4A-92F4-116A3EA5BE9E}" srcOrd="1" destOrd="0" presId="urn:microsoft.com/office/officeart/2005/8/layout/vList6"/>
    <dgm:cxn modelId="{026635C0-CFBA-45A8-8AC3-DA6E24DDA761}" type="presParOf" srcId="{6156BC19-2AB0-4B45-A4F0-3A5044D345DC}" destId="{27E1E52E-0C58-4ABB-8148-6E772ABB6229}" srcOrd="3" destOrd="0" presId="urn:microsoft.com/office/officeart/2005/8/layout/vList6"/>
    <dgm:cxn modelId="{379DF584-4943-4D2B-A41A-EBE575F74F10}" type="presParOf" srcId="{6156BC19-2AB0-4B45-A4F0-3A5044D345DC}" destId="{8C487412-2F48-4016-9240-09265661E6DD}" srcOrd="4" destOrd="0" presId="urn:microsoft.com/office/officeart/2005/8/layout/vList6"/>
    <dgm:cxn modelId="{BDDDB762-0DD7-4B1F-87F3-3F2FFF406D1E}" type="presParOf" srcId="{8C487412-2F48-4016-9240-09265661E6DD}" destId="{29B08467-02C6-474C-827C-35C5E8C0FDE2}" srcOrd="0" destOrd="0" presId="urn:microsoft.com/office/officeart/2005/8/layout/vList6"/>
    <dgm:cxn modelId="{8A35EE51-6A8E-4605-BD08-30B7DB3A419D}" type="presParOf" srcId="{8C487412-2F48-4016-9240-09265661E6DD}" destId="{00D2C3E5-5EFC-4265-A609-D64AD3C5E8C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D6CE1-FBB7-424E-8D8C-BD52589B0AAE}">
      <dsp:nvSpPr>
        <dsp:cNvPr id="0" name=""/>
        <dsp:cNvSpPr/>
      </dsp:nvSpPr>
      <dsp:spPr>
        <a:xfrm>
          <a:off x="1894834" y="0"/>
          <a:ext cx="6426767" cy="1405933"/>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İl milli eğitim müdürü tarafından, il milli eğitim müdür yardımcıları, ilçe milli eğitim müdürleri, il ve ilçe milli eğitim şube müdürleri ve şahsa bağlı eğitim uzmanları.</a:t>
          </a:r>
        </a:p>
      </dsp:txBody>
      <dsp:txXfrm>
        <a:off x="1894834" y="175742"/>
        <a:ext cx="5899542" cy="1054449"/>
      </dsp:txXfrm>
    </dsp:sp>
    <dsp:sp modelId="{52C0A6FA-F0DA-49B6-8DCC-1D87F9DD18B5}">
      <dsp:nvSpPr>
        <dsp:cNvPr id="0" name=""/>
        <dsp:cNvSpPr/>
      </dsp:nvSpPr>
      <dsp:spPr>
        <a:xfrm>
          <a:off x="0" y="0"/>
          <a:ext cx="1911529" cy="140593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tr-TR" sz="2700" kern="1200" dirty="0"/>
            <a:t>Maarif Müfettişi</a:t>
          </a:r>
        </a:p>
      </dsp:txBody>
      <dsp:txXfrm>
        <a:off x="68632" y="68632"/>
        <a:ext cx="1774265" cy="1268669"/>
      </dsp:txXfrm>
    </dsp:sp>
    <dsp:sp modelId="{7761B832-26DC-4A4A-92F4-116A3EA5BE9E}">
      <dsp:nvSpPr>
        <dsp:cNvPr id="0" name=""/>
        <dsp:cNvSpPr/>
      </dsp:nvSpPr>
      <dsp:spPr>
        <a:xfrm>
          <a:off x="1911461" y="1546526"/>
          <a:ext cx="6426767" cy="1405933"/>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tr-TR" sz="2000" kern="1200" dirty="0"/>
            <a:t>ilçe milli eğitim müdürü tarafından, ilçe milli eğitim müdürlüğüne bağlı diğer eğitim kurumu yöneticileri.</a:t>
          </a:r>
        </a:p>
      </dsp:txBody>
      <dsp:txXfrm>
        <a:off x="1911461" y="1722268"/>
        <a:ext cx="5899542" cy="1054449"/>
      </dsp:txXfrm>
    </dsp:sp>
    <dsp:sp modelId="{66BD5C18-7A7E-4C71-A6E5-85BFD06BFEA1}">
      <dsp:nvSpPr>
        <dsp:cNvPr id="0" name=""/>
        <dsp:cNvSpPr/>
      </dsp:nvSpPr>
      <dsp:spPr>
        <a:xfrm>
          <a:off x="0" y="1546526"/>
          <a:ext cx="1911529" cy="140593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tr-TR" sz="2700" kern="1200" dirty="0"/>
            <a:t>Eğitim Kurumu Müdürü </a:t>
          </a:r>
        </a:p>
      </dsp:txBody>
      <dsp:txXfrm>
        <a:off x="68632" y="1615158"/>
        <a:ext cx="1774265" cy="1268669"/>
      </dsp:txXfrm>
    </dsp:sp>
    <dsp:sp modelId="{00D2C3E5-5EFC-4265-A609-D64AD3C5E8CE}">
      <dsp:nvSpPr>
        <dsp:cNvPr id="0" name=""/>
        <dsp:cNvSpPr/>
      </dsp:nvSpPr>
      <dsp:spPr>
        <a:xfrm>
          <a:off x="1911461" y="3093052"/>
          <a:ext cx="6426767" cy="1405933"/>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tr-TR" sz="1600" kern="1200" dirty="0"/>
            <a:t>eğitim kurumu müdür tarafından, eğitim kurumundaki diğer öğretmenler, eğitim kurumunda danışman öğretmen olarak görevlendirilecek öğretmen bulunmaması halinde ilçe milli eğitim müdürü tarafından aynı ilçede görev yapan diğer öğretmenler.</a:t>
          </a:r>
        </a:p>
      </dsp:txBody>
      <dsp:txXfrm>
        <a:off x="1911461" y="3268794"/>
        <a:ext cx="5899542" cy="1054449"/>
      </dsp:txXfrm>
    </dsp:sp>
    <dsp:sp modelId="{29B08467-02C6-474C-827C-35C5E8C0FDE2}">
      <dsp:nvSpPr>
        <dsp:cNvPr id="0" name=""/>
        <dsp:cNvSpPr/>
      </dsp:nvSpPr>
      <dsp:spPr>
        <a:xfrm>
          <a:off x="0" y="3093052"/>
          <a:ext cx="1911529" cy="140593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tr-TR" sz="2700" kern="1200"/>
            <a:t>Danışman Öğretmen </a:t>
          </a:r>
        </a:p>
      </dsp:txBody>
      <dsp:txXfrm>
        <a:off x="68632" y="3161684"/>
        <a:ext cx="1774265" cy="126866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32113"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35400" y="0"/>
            <a:ext cx="2932113"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D9226DC-3C3A-43C3-B9FF-AEFE2C6B0135}" type="datetimeFigureOut">
              <a:rPr lang="tr-TR"/>
              <a:pPr>
                <a:defRPr/>
              </a:pPr>
              <a:t>22.05.2016</a:t>
            </a:fld>
            <a:endParaRPr lang="tr-TR"/>
          </a:p>
        </p:txBody>
      </p:sp>
      <p:sp>
        <p:nvSpPr>
          <p:cNvPr id="4" name="Altbilgi Yer Tutucusu 3"/>
          <p:cNvSpPr>
            <a:spLocks noGrp="1"/>
          </p:cNvSpPr>
          <p:nvPr>
            <p:ph type="ftr" sz="quarter" idx="2"/>
          </p:nvPr>
        </p:nvSpPr>
        <p:spPr>
          <a:xfrm>
            <a:off x="0" y="9409113"/>
            <a:ext cx="2932113"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35400" y="9409113"/>
            <a:ext cx="2932113"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3F8C3BD-95D2-4CC6-85D1-114B5DB3D7A5}" type="slidenum">
              <a:rPr lang="tr-TR" altLang="tr-TR"/>
              <a:pPr/>
              <a:t>‹#›</a:t>
            </a:fld>
            <a:endParaRPr lang="tr-TR" alt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32113" cy="4953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35400" y="0"/>
            <a:ext cx="2932113" cy="4953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E32A03C-621A-4383-BBC2-783894297027}" type="datetimeFigureOut">
              <a:rPr lang="tr-TR"/>
              <a:pPr>
                <a:defRPr/>
              </a:pPr>
              <a:t>22.05.2016</a:t>
            </a:fld>
            <a:endParaRPr lang="tr-TR"/>
          </a:p>
        </p:txBody>
      </p:sp>
      <p:sp>
        <p:nvSpPr>
          <p:cNvPr id="4" name="3 Slayt Görüntüsü Yer Tutucusu"/>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6275" y="4705350"/>
            <a:ext cx="5416550" cy="44577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9409113"/>
            <a:ext cx="2932113" cy="4953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35400" y="9409113"/>
            <a:ext cx="2932113"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6FBA659-E392-4069-9BAF-DB0000397858}"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a:p>
        </p:txBody>
      </p:sp>
      <p:sp>
        <p:nvSpPr>
          <p:cNvPr id="2"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F087D48-7E18-4B45-852B-BC17FA776182}" type="slidenum">
              <a:rPr lang="tr-TR" altLang="tr-TR">
                <a:latin typeface="Calibri" panose="020F0502020204030204" pitchFamily="34" charset="0"/>
              </a:rPr>
              <a:pPr eaLnBrk="1" hangingPunct="1"/>
              <a:t>1</a:t>
            </a:fld>
            <a:endParaRPr lang="tr-TR" altLang="tr-TR">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extLst>
      <p:ext uri="{BB962C8B-B14F-4D97-AF65-F5344CB8AC3E}">
        <p14:creationId xmlns:p14="http://schemas.microsoft.com/office/powerpoint/2010/main" val="3647309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Not Yer Tutucusu"/>
          <p:cNvSpPr>
            <a:spLocks noGrp="1"/>
          </p:cNvSpPr>
          <p:nvPr>
            <p:ph type="body" idx="1"/>
          </p:nvPr>
        </p:nvSpPr>
        <p:spPr/>
        <p:txBody>
          <a:bodyPr/>
          <a:lstStyle/>
          <a:p>
            <a:pPr indent="19050">
              <a:defRPr/>
            </a:pPr>
            <a:r>
              <a:rPr lang="tr-TR" sz="1400" dirty="0"/>
              <a:t>652 Sayılı Kanun Hükmünde Kararname ile tanımlanan görevleri yerine getirmek üzere Bakanlık Makamının </a:t>
            </a:r>
            <a:r>
              <a:rPr lang="tr-TR" sz="1400" dirty="0">
                <a:solidFill>
                  <a:srgbClr val="FF0000"/>
                </a:solidFill>
              </a:rPr>
              <a:t>11 Kasım 2011 tarihli ve 847 Sayılı Onayı </a:t>
            </a:r>
            <a:r>
              <a:rPr lang="tr-TR" sz="1400" dirty="0"/>
              <a:t>ile Öğretmen Yetiştirme ve Geliştirme Genel Müdürlüğü;</a:t>
            </a:r>
          </a:p>
          <a:p>
            <a:pPr indent="19050">
              <a:buFont typeface="Arial" pitchFamily="34" charset="0"/>
              <a:buChar char="•"/>
              <a:defRPr/>
            </a:pPr>
            <a:r>
              <a:rPr lang="tr-TR" sz="1400" dirty="0">
                <a:solidFill>
                  <a:srgbClr val="FF0000"/>
                </a:solidFill>
              </a:rPr>
              <a:t> Genel Müdürlük Özel Bürosu </a:t>
            </a:r>
            <a:r>
              <a:rPr lang="tr-TR" sz="1400" dirty="0"/>
              <a:t>ile</a:t>
            </a:r>
          </a:p>
          <a:p>
            <a:pPr indent="19050">
              <a:buFont typeface="Arial" pitchFamily="34" charset="0"/>
              <a:buChar char="•"/>
              <a:defRPr/>
            </a:pPr>
            <a:r>
              <a:rPr lang="tr-TR" sz="1400" dirty="0">
                <a:solidFill>
                  <a:srgbClr val="FF0000"/>
                </a:solidFill>
              </a:rPr>
              <a:t> 5 Grup Başkanlığı</a:t>
            </a:r>
            <a:r>
              <a:rPr lang="tr-TR" sz="1400" dirty="0"/>
              <a:t>ndan oluşturulmuştur.</a:t>
            </a:r>
          </a:p>
          <a:p>
            <a:pPr>
              <a:buFont typeface="Arial" pitchFamily="34" charset="0"/>
              <a:buNone/>
              <a:defRPr/>
            </a:pPr>
            <a:endParaRPr lang="tr-TR" sz="1400" dirty="0"/>
          </a:p>
          <a:p>
            <a:pPr>
              <a:defRPr/>
            </a:pPr>
            <a:endParaRPr lang="tr-TR" sz="1400" dirty="0"/>
          </a:p>
        </p:txBody>
      </p:sp>
      <p:sp>
        <p:nvSpPr>
          <p:cNvPr id="5" name="4 Altbilgi Yer Tutucusu"/>
          <p:cNvSpPr>
            <a:spLocks noGrp="1"/>
          </p:cNvSpPr>
          <p:nvPr>
            <p:ph type="ftr" sz="quarter" idx="4"/>
          </p:nvPr>
        </p:nvSpPr>
        <p:spPr/>
        <p:txBody>
          <a:bodyPr/>
          <a:lstStyle/>
          <a:p>
            <a:pPr>
              <a:defRPr/>
            </a:pPr>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a:t>Asıl başlık stili için tıklatın</a:t>
            </a:r>
          </a:p>
        </p:txBody>
      </p:sp>
      <p:sp>
        <p:nvSpPr>
          <p:cNvPr id="4" name="3 Veri Yer Tutucusu"/>
          <p:cNvSpPr>
            <a:spLocks noGrp="1"/>
          </p:cNvSpPr>
          <p:nvPr>
            <p:ph type="dt" sz="half" idx="10"/>
          </p:nvPr>
        </p:nvSpPr>
        <p:spPr/>
        <p:txBody>
          <a:bodyPr/>
          <a:lstStyle>
            <a:lvl1pPr>
              <a:defRPr/>
            </a:lvl1pPr>
          </a:lstStyle>
          <a:p>
            <a:pPr>
              <a:defRPr/>
            </a:pPr>
            <a:fld id="{125CA27D-CD8F-45F5-B78A-5DB5C738AB38}" type="datetime1">
              <a:rPr lang="tr-TR"/>
              <a:pPr>
                <a:defRPr/>
              </a:pPr>
              <a:t>22.05.2016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25ECD531-65BE-4866-8EF0-9B370A80D409}" type="slidenum">
              <a:rPr lang="tr-TR" altLang="tr-TR"/>
              <a:pPr/>
              <a:t>‹#›</a:t>
            </a:fld>
            <a:endParaRPr lang="tr-TR" altLang="tr-TR"/>
          </a:p>
        </p:txBody>
      </p:sp>
    </p:spTree>
    <p:extLst>
      <p:ext uri="{BB962C8B-B14F-4D97-AF65-F5344CB8AC3E}">
        <p14:creationId xmlns:p14="http://schemas.microsoft.com/office/powerpoint/2010/main" val="4129176009"/>
      </p:ext>
    </p:extLst>
  </p:cSld>
  <p:clrMapOvr>
    <a:masterClrMapping/>
  </p:clrMapOvr>
  <p:transition>
    <p:pull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49CB5C81-2D05-4A08-B1C5-1F15FEFCAE08}" type="datetime1">
              <a:rPr lang="tr-TR"/>
              <a:pPr>
                <a:defRPr/>
              </a:pPr>
              <a:t>22.05.2016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36784686-EFB3-4A81-B859-B4C87A6C8021}" type="slidenum">
              <a:rPr lang="tr-TR" altLang="tr-TR"/>
              <a:pPr/>
              <a:t>‹#›</a:t>
            </a:fld>
            <a:endParaRPr lang="tr-TR" altLang="tr-TR"/>
          </a:p>
        </p:txBody>
      </p:sp>
    </p:spTree>
    <p:extLst>
      <p:ext uri="{BB962C8B-B14F-4D97-AF65-F5344CB8AC3E}">
        <p14:creationId xmlns:p14="http://schemas.microsoft.com/office/powerpoint/2010/main" val="2586286578"/>
      </p:ext>
    </p:extLst>
  </p:cSld>
  <p:clrMapOvr>
    <a:masterClrMapping/>
  </p:clrMapOvr>
  <p:transition>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A8185013-7DA3-46B3-87CB-BCADCAD2A35F}" type="datetime1">
              <a:rPr lang="tr-TR"/>
              <a:pPr>
                <a:defRPr/>
              </a:pPr>
              <a:t>22.05.2016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8C3A64BA-3D01-41AB-86AA-4F62BA649EB2}" type="slidenum">
              <a:rPr lang="tr-TR" altLang="tr-TR"/>
              <a:pPr/>
              <a:t>‹#›</a:t>
            </a:fld>
            <a:endParaRPr lang="tr-TR" altLang="tr-TR"/>
          </a:p>
        </p:txBody>
      </p:sp>
    </p:spTree>
    <p:extLst>
      <p:ext uri="{BB962C8B-B14F-4D97-AF65-F5344CB8AC3E}">
        <p14:creationId xmlns:p14="http://schemas.microsoft.com/office/powerpoint/2010/main" val="1900814819"/>
      </p:ext>
    </p:extLst>
  </p:cSld>
  <p:clrMapOvr>
    <a:masterClrMapping/>
  </p:clrMapOvr>
  <p:transition>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a:t>Asıl başlık stili için tıklatın</a:t>
            </a:r>
          </a:p>
        </p:txBody>
      </p:sp>
      <p:sp>
        <p:nvSpPr>
          <p:cNvPr id="4" name="3 Veri Yer Tutucusu"/>
          <p:cNvSpPr>
            <a:spLocks noGrp="1"/>
          </p:cNvSpPr>
          <p:nvPr>
            <p:ph type="dt" sz="half" idx="10"/>
          </p:nvPr>
        </p:nvSpPr>
        <p:spPr/>
        <p:txBody>
          <a:bodyPr/>
          <a:lstStyle>
            <a:lvl1pPr>
              <a:defRPr>
                <a:solidFill>
                  <a:schemeClr val="tx1">
                    <a:tint val="75000"/>
                  </a:schemeClr>
                </a:solidFill>
              </a:defRPr>
            </a:lvl1pPr>
          </a:lstStyle>
          <a:p>
            <a:pPr>
              <a:defRPr/>
            </a:pPr>
            <a:fld id="{3C788856-46FC-41DB-A31F-31C7F8FFDD98}" type="datetime1">
              <a:rPr lang="tr-TR"/>
              <a:pPr>
                <a:defRPr/>
              </a:pPr>
              <a:t>22.05.2016</a:t>
            </a:fld>
            <a:endParaRPr lang="tr-TR"/>
          </a:p>
        </p:txBody>
      </p:sp>
      <p:sp>
        <p:nvSpPr>
          <p:cNvPr id="5" name="4 Altbilgi Yer Tutucusu"/>
          <p:cNvSpPr>
            <a:spLocks noGrp="1"/>
          </p:cNvSpPr>
          <p:nvPr>
            <p:ph type="ftr" sz="quarter" idx="11"/>
          </p:nvPr>
        </p:nvSpPr>
        <p:spPr/>
        <p:txBody>
          <a:bodyPr/>
          <a:lstStyle>
            <a:lvl1pPr>
              <a:defRPr>
                <a:solidFill>
                  <a:schemeClr val="tx1">
                    <a:tint val="75000"/>
                  </a:schemeClr>
                </a:solidFill>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FA1D7701-9AB1-475B-8D93-33EB165AF6DB}" type="slidenum">
              <a:rPr lang="tr-TR" altLang="tr-TR"/>
              <a:pPr/>
              <a:t>‹#›</a:t>
            </a:fld>
            <a:endParaRPr lang="tr-TR" altLang="tr-TR"/>
          </a:p>
        </p:txBody>
      </p:sp>
    </p:spTree>
    <p:extLst>
      <p:ext uri="{BB962C8B-B14F-4D97-AF65-F5344CB8AC3E}">
        <p14:creationId xmlns:p14="http://schemas.microsoft.com/office/powerpoint/2010/main" val="1915687561"/>
      </p:ext>
    </p:extLst>
  </p:cSld>
  <p:clrMapOvr>
    <a:masterClrMapping/>
  </p:clrMapOvr>
  <p:transition>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2AB659C2-7E2D-4338-9FA2-4F272D140AF2}" type="datetime1">
              <a:rPr lang="tr-TR"/>
              <a:pPr>
                <a:defRPr/>
              </a:pPr>
              <a:t>22.05.2016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E59A6B75-11BA-479F-AA40-C2D48E8424F3}" type="slidenum">
              <a:rPr lang="tr-TR" altLang="tr-TR"/>
              <a:pPr/>
              <a:t>‹#›</a:t>
            </a:fld>
            <a:endParaRPr lang="tr-TR" altLang="tr-TR"/>
          </a:p>
        </p:txBody>
      </p:sp>
    </p:spTree>
    <p:extLst>
      <p:ext uri="{BB962C8B-B14F-4D97-AF65-F5344CB8AC3E}">
        <p14:creationId xmlns:p14="http://schemas.microsoft.com/office/powerpoint/2010/main" val="1254283058"/>
      </p:ext>
    </p:extLst>
  </p:cSld>
  <p:clrMapOvr>
    <a:masterClrMapping/>
  </p:clrMapOvr>
  <p:transition>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B8E3D182-7E90-42F5-B604-BB2ED5A5E4C5}" type="datetime1">
              <a:rPr lang="tr-TR"/>
              <a:pPr>
                <a:defRPr/>
              </a:pPr>
              <a:t>22.05.2016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fld id="{F34CC298-8411-4ABA-8BF4-AE5061D89D8C}" type="slidenum">
              <a:rPr lang="tr-TR" altLang="tr-TR"/>
              <a:pPr/>
              <a:t>‹#›</a:t>
            </a:fld>
            <a:endParaRPr lang="tr-TR" altLang="tr-TR"/>
          </a:p>
        </p:txBody>
      </p:sp>
    </p:spTree>
    <p:extLst>
      <p:ext uri="{BB962C8B-B14F-4D97-AF65-F5344CB8AC3E}">
        <p14:creationId xmlns:p14="http://schemas.microsoft.com/office/powerpoint/2010/main" val="2767436201"/>
      </p:ext>
    </p:extLst>
  </p:cSld>
  <p:clrMapOvr>
    <a:masterClrMapping/>
  </p:clrMapOvr>
  <p:transition>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3461A58C-BB4C-402B-9BF4-FD6E04E30FFA}" type="datetime1">
              <a:rPr lang="tr-TR"/>
              <a:pPr>
                <a:defRPr/>
              </a:pPr>
              <a:t>22.05.2016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E56F3EFB-F567-4CCF-AB83-BAB892F59C01}" type="slidenum">
              <a:rPr lang="tr-TR" altLang="tr-TR"/>
              <a:pPr/>
              <a:t>‹#›</a:t>
            </a:fld>
            <a:endParaRPr lang="tr-TR" altLang="tr-TR"/>
          </a:p>
        </p:txBody>
      </p:sp>
    </p:spTree>
    <p:extLst>
      <p:ext uri="{BB962C8B-B14F-4D97-AF65-F5344CB8AC3E}">
        <p14:creationId xmlns:p14="http://schemas.microsoft.com/office/powerpoint/2010/main" val="189032745"/>
      </p:ext>
    </p:extLst>
  </p:cSld>
  <p:clrMapOvr>
    <a:masterClrMapping/>
  </p:clrMapOvr>
  <p:transition>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63876778-6E1A-4656-8972-23792B7D9EE8}" type="datetime1">
              <a:rPr lang="tr-TR"/>
              <a:pPr>
                <a:defRPr/>
              </a:pPr>
              <a:t>22.05.2016</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07E80148-E026-49FE-BEBC-5240FE78C74D}" type="slidenum">
              <a:rPr lang="tr-TR" altLang="tr-TR"/>
              <a:pPr/>
              <a:t>‹#›</a:t>
            </a:fld>
            <a:endParaRPr lang="tr-TR" altLang="tr-TR"/>
          </a:p>
        </p:txBody>
      </p:sp>
    </p:spTree>
    <p:extLst>
      <p:ext uri="{BB962C8B-B14F-4D97-AF65-F5344CB8AC3E}">
        <p14:creationId xmlns:p14="http://schemas.microsoft.com/office/powerpoint/2010/main" val="4060629209"/>
      </p:ext>
    </p:extLst>
  </p:cSld>
  <p:clrMapOvr>
    <a:masterClrMapping/>
  </p:clrMapOvr>
  <p:transition>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73121E89-7893-4B3F-83BE-16780E153638}" type="datetime1">
              <a:rPr lang="tr-TR"/>
              <a:pPr>
                <a:defRPr/>
              </a:pPr>
              <a:t>22.05.2016</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02ADE51A-CFD1-444D-9A7D-42270AAFFA94}" type="slidenum">
              <a:rPr lang="tr-TR" altLang="tr-TR"/>
              <a:pPr/>
              <a:t>‹#›</a:t>
            </a:fld>
            <a:endParaRPr lang="tr-TR" altLang="tr-TR"/>
          </a:p>
        </p:txBody>
      </p:sp>
    </p:spTree>
    <p:extLst>
      <p:ext uri="{BB962C8B-B14F-4D97-AF65-F5344CB8AC3E}">
        <p14:creationId xmlns:p14="http://schemas.microsoft.com/office/powerpoint/2010/main" val="1556036377"/>
      </p:ext>
    </p:extLst>
  </p:cSld>
  <p:clrMapOvr>
    <a:masterClrMapping/>
  </p:clrMapOvr>
  <p:transition>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E8935EC-22E9-4A49-8DA5-3E33B04E65C9}" type="datetime1">
              <a:rPr lang="tr-TR"/>
              <a:pPr>
                <a:defRPr/>
              </a:pPr>
              <a:t>22.05.2016</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fld id="{6122FBF9-A777-4CF2-BCEF-CB62D2A66FDB}" type="slidenum">
              <a:rPr lang="tr-TR" altLang="tr-TR"/>
              <a:pPr/>
              <a:t>‹#›</a:t>
            </a:fld>
            <a:endParaRPr lang="tr-TR" altLang="tr-TR"/>
          </a:p>
        </p:txBody>
      </p:sp>
    </p:spTree>
    <p:extLst>
      <p:ext uri="{BB962C8B-B14F-4D97-AF65-F5344CB8AC3E}">
        <p14:creationId xmlns:p14="http://schemas.microsoft.com/office/powerpoint/2010/main" val="1100736095"/>
      </p:ext>
    </p:extLst>
  </p:cSld>
  <p:clrMapOvr>
    <a:masterClrMapping/>
  </p:clrMapOvr>
  <p:transition>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B041CDB-48BC-416B-9A74-9FA10AF0B01D}" type="datetime1">
              <a:rPr lang="tr-TR"/>
              <a:pPr>
                <a:defRPr/>
              </a:pPr>
              <a:t>22.05.2016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EF451C5D-D6B1-417F-A732-F1DD41CC4179}" type="slidenum">
              <a:rPr lang="tr-TR" altLang="tr-TR"/>
              <a:pPr/>
              <a:t>‹#›</a:t>
            </a:fld>
            <a:endParaRPr lang="tr-TR" altLang="tr-TR"/>
          </a:p>
        </p:txBody>
      </p:sp>
    </p:spTree>
    <p:extLst>
      <p:ext uri="{BB962C8B-B14F-4D97-AF65-F5344CB8AC3E}">
        <p14:creationId xmlns:p14="http://schemas.microsoft.com/office/powerpoint/2010/main" val="3831183121"/>
      </p:ext>
    </p:extLst>
  </p:cSld>
  <p:clrMapOvr>
    <a:masterClrMapping/>
  </p:clrMapOvr>
  <p:transition>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1"/>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1353D1C-3F30-4596-8361-D66A2012121E}" type="datetime1">
              <a:rPr lang="tr-TR"/>
              <a:pPr>
                <a:defRPr/>
              </a:pPr>
              <a:t>22.05.2016</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ED257C16-F330-4894-91F6-4430954C5C06}" type="slidenum">
              <a:rPr lang="tr-TR" altLang="tr-TR"/>
              <a:pPr/>
              <a:t>‹#›</a:t>
            </a:fld>
            <a:endParaRPr lang="tr-TR" altLang="tr-TR"/>
          </a:p>
        </p:txBody>
      </p:sp>
    </p:spTree>
    <p:extLst>
      <p:ext uri="{BB962C8B-B14F-4D97-AF65-F5344CB8AC3E}">
        <p14:creationId xmlns:p14="http://schemas.microsoft.com/office/powerpoint/2010/main" val="129610669"/>
      </p:ext>
    </p:extLst>
  </p:cSld>
  <p:clrMapOvr>
    <a:masterClrMapping/>
  </p:clrMapOvr>
  <p:transition>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7 Resim" descr="powerpoint3.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1 Başlık Yer Tutucusu"/>
          <p:cNvSpPr>
            <a:spLocks noGrp="1"/>
          </p:cNvSpPr>
          <p:nvPr>
            <p:ph type="title"/>
          </p:nvPr>
        </p:nvSpPr>
        <p:spPr bwMode="auto">
          <a:xfrm>
            <a:off x="468313" y="0"/>
            <a:ext cx="8229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3076"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9F0BC2-DF93-405C-A68F-0B17292ABCDE}" type="datetime1">
              <a:rPr lang="tr-TR"/>
              <a:pPr>
                <a:defRPr/>
              </a:pPr>
              <a:t>22.05.2016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05095AB-61F0-4C57-92A7-C45C561F5081}"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675"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6" r:id="rId12"/>
  </p:sldLayoutIdLst>
  <p:transition>
    <p:pull dir="u"/>
  </p:transition>
  <p:hf hdr="0" ft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hyperlink" Target="file:///C:\Documents%20and%20Settings\user\Local%20Settings\Temp\12.05.2015%20tarihli%202015-3%20GENELGE.PDF"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3 Dikdörtgen"/>
          <p:cNvSpPr>
            <a:spLocks noChangeArrowheads="1"/>
          </p:cNvSpPr>
          <p:nvPr/>
        </p:nvSpPr>
        <p:spPr bwMode="auto">
          <a:xfrm>
            <a:off x="5363270" y="3645024"/>
            <a:ext cx="3889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dirty="0">
                <a:effectLst>
                  <a:outerShdw blurRad="38100" dist="38100" dir="2700000" algn="tl">
                    <a:srgbClr val="000000">
                      <a:alpha val="43137"/>
                    </a:srgbClr>
                  </a:outerShdw>
                </a:effectLst>
              </a:rPr>
              <a:t>Öğretmen Yetiştirme </a:t>
            </a:r>
          </a:p>
          <a:p>
            <a:pPr algn="ctr" eaLnBrk="1" hangingPunct="1"/>
            <a:r>
              <a:rPr lang="tr-TR" altLang="tr-TR" b="1" dirty="0">
                <a:effectLst>
                  <a:outerShdw blurRad="38100" dist="38100" dir="2700000" algn="tl">
                    <a:srgbClr val="000000">
                      <a:alpha val="43137"/>
                    </a:srgbClr>
                  </a:outerShdw>
                </a:effectLst>
              </a:rPr>
              <a:t>ve </a:t>
            </a:r>
          </a:p>
          <a:p>
            <a:pPr algn="ctr" eaLnBrk="1" hangingPunct="1"/>
            <a:r>
              <a:rPr lang="tr-TR" altLang="tr-TR" b="1" dirty="0">
                <a:effectLst>
                  <a:outerShdw blurRad="38100" dist="38100" dir="2700000" algn="tl">
                    <a:srgbClr val="000000">
                      <a:alpha val="43137"/>
                    </a:srgbClr>
                  </a:outerShdw>
                </a:effectLst>
              </a:rPr>
              <a:t>Geliştirme Genel  Müdürlüğü</a:t>
            </a:r>
          </a:p>
        </p:txBody>
      </p:sp>
      <p:sp>
        <p:nvSpPr>
          <p:cNvPr id="7" name="3 Dikdörtgen"/>
          <p:cNvSpPr>
            <a:spLocks noChangeArrowheads="1"/>
          </p:cNvSpPr>
          <p:nvPr/>
        </p:nvSpPr>
        <p:spPr bwMode="auto">
          <a:xfrm rot="1674442">
            <a:off x="2062610" y="4643849"/>
            <a:ext cx="290124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b="1" dirty="0">
                <a:solidFill>
                  <a:schemeClr val="bg2">
                    <a:lumMod val="25000"/>
                  </a:schemeClr>
                </a:solidFill>
                <a:effectLst>
                  <a:outerShdw blurRad="38100" dist="38100" dir="2700000" algn="tl">
                    <a:srgbClr val="000000">
                      <a:alpha val="43137"/>
                    </a:srgbClr>
                  </a:outerShdw>
                </a:effectLst>
              </a:rPr>
              <a:t>T.C.</a:t>
            </a:r>
          </a:p>
          <a:p>
            <a:pPr algn="ctr" eaLnBrk="1" hangingPunct="1"/>
            <a:r>
              <a:rPr lang="tr-TR" altLang="tr-TR" b="1" dirty="0">
                <a:solidFill>
                  <a:schemeClr val="bg2">
                    <a:lumMod val="25000"/>
                  </a:schemeClr>
                </a:solidFill>
                <a:effectLst>
                  <a:outerShdw blurRad="38100" dist="38100" dir="2700000" algn="tl">
                    <a:srgbClr val="000000">
                      <a:alpha val="43137"/>
                    </a:srgbClr>
                  </a:outerShdw>
                </a:effectLst>
              </a:rPr>
              <a:t>ZONGULDAK VALİLİĞİ</a:t>
            </a:r>
          </a:p>
          <a:p>
            <a:pPr algn="ctr" eaLnBrk="1" hangingPunct="1"/>
            <a:r>
              <a:rPr lang="tr-TR" altLang="tr-TR" b="1" dirty="0">
                <a:solidFill>
                  <a:schemeClr val="bg2">
                    <a:lumMod val="25000"/>
                  </a:schemeClr>
                </a:solidFill>
                <a:effectLst>
                  <a:outerShdw blurRad="38100" dist="38100" dir="2700000" algn="tl">
                    <a:srgbClr val="000000">
                      <a:alpha val="43137"/>
                    </a:srgbClr>
                  </a:outerShdw>
                </a:effectLst>
              </a:rPr>
              <a:t>İl Milli Eğitim Müdürlüğü</a:t>
            </a:r>
          </a:p>
          <a:p>
            <a:pPr algn="ctr" eaLnBrk="1" hangingPunct="1"/>
            <a:r>
              <a:rPr lang="tr-TR" altLang="tr-TR" b="1" dirty="0">
                <a:solidFill>
                  <a:schemeClr val="bg2">
                    <a:lumMod val="25000"/>
                  </a:schemeClr>
                </a:solidFill>
                <a:effectLst>
                  <a:outerShdw blurRad="38100" dist="38100" dir="2700000" algn="tl">
                    <a:srgbClr val="000000">
                      <a:alpha val="43137"/>
                    </a:srgbClr>
                  </a:outerShdw>
                </a:effectLst>
              </a:rPr>
              <a:t>Mayıs 2016</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1000"/>
                                        <p:tgtEl>
                                          <p:spTgt spid="614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6 İçerik Yer Tutucusu"/>
          <p:cNvSpPr>
            <a:spLocks noGrp="1"/>
          </p:cNvSpPr>
          <p:nvPr>
            <p:ph idx="1"/>
          </p:nvPr>
        </p:nvSpPr>
        <p:spPr>
          <a:xfrm>
            <a:off x="251520" y="2060178"/>
            <a:ext cx="8435280" cy="3169022"/>
          </a:xfrm>
        </p:spPr>
        <p:txBody>
          <a:bodyPr/>
          <a:lstStyle/>
          <a:p>
            <a:pPr algn="just">
              <a:buFont typeface="Arial" panose="020B0604020202020204" pitchFamily="34" charset="0"/>
              <a:buNone/>
            </a:pPr>
            <a:r>
              <a:rPr lang="tr-TR" altLang="tr-TR" sz="2600" dirty="0"/>
              <a:t>    (2) İlk değerlendirme aday öğretmenin görev yaptığı eğitim kurumunda eğitim kurumu müdürü ve danışman öğretmen tarafından bireysel olarak ayrı ayrı yapılır. İkinci değerlendirme aynı şekilde, </a:t>
            </a:r>
            <a:r>
              <a:rPr lang="tr-TR" altLang="tr-TR" sz="2600" b="1" dirty="0">
                <a:solidFill>
                  <a:srgbClr val="002060"/>
                </a:solidFill>
                <a:effectLst>
                  <a:outerShdw blurRad="38100" dist="38100" dir="2700000" algn="tl">
                    <a:srgbClr val="000000">
                      <a:alpha val="43137"/>
                    </a:srgbClr>
                  </a:outerShdw>
                </a:effectLst>
              </a:rPr>
              <a:t>üçüncü değerlendirme ise maarif müfettişi</a:t>
            </a:r>
            <a:r>
              <a:rPr lang="tr-TR" altLang="tr-TR" sz="2600" dirty="0"/>
              <a:t>, eğitim kurumu müdürü ve danışman öğretmen tarafından ayrı formların bireysel olarak doldurulması suretiyle bir arada yapılır.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92D8E0-DDDE-4687-99FB-A334C5F41AF6}" type="slidenum">
              <a:rPr lang="tr-TR" altLang="tr-TR">
                <a:solidFill>
                  <a:srgbClr val="898989"/>
                </a:solidFill>
                <a:latin typeface="Calibri" panose="020F0502020204030204" pitchFamily="34" charset="0"/>
              </a:rPr>
              <a:pPr eaLnBrk="1" hangingPunct="1"/>
              <a:t>10</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7"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wipe(left)">
                                      <p:cBhvr>
                                        <p:cTn id="12" dur="10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6 İçerik Yer Tutucusu"/>
          <p:cNvSpPr>
            <a:spLocks noGrp="1"/>
          </p:cNvSpPr>
          <p:nvPr>
            <p:ph idx="1"/>
          </p:nvPr>
        </p:nvSpPr>
        <p:spPr>
          <a:xfrm>
            <a:off x="179512" y="1340098"/>
            <a:ext cx="8507288" cy="5113238"/>
          </a:xfrm>
        </p:spPr>
        <p:txBody>
          <a:bodyPr/>
          <a:lstStyle/>
          <a:p>
            <a:pPr algn="just">
              <a:buFont typeface="Arial" panose="020B0604020202020204" pitchFamily="34" charset="0"/>
              <a:buNone/>
            </a:pPr>
            <a:r>
              <a:rPr lang="tr-TR" altLang="tr-TR" sz="2600" dirty="0"/>
              <a:t>(3) Performans değerlendirmesi, </a:t>
            </a:r>
            <a:r>
              <a:rPr lang="tr-TR" altLang="tr-TR" sz="2600" b="1" dirty="0">
                <a:solidFill>
                  <a:srgbClr val="002060"/>
                </a:solidFill>
                <a:effectLst>
                  <a:outerShdw blurRad="38100" dist="38100" dir="2700000" algn="tl">
                    <a:srgbClr val="000000">
                      <a:alpha val="43137"/>
                    </a:srgbClr>
                  </a:outerShdw>
                </a:effectLst>
              </a:rPr>
              <a:t>bir dönemde en az iki ay fiilen</a:t>
            </a:r>
            <a:r>
              <a:rPr lang="tr-TR" altLang="tr-TR" sz="2600" dirty="0"/>
              <a:t> öğretmenlik görevi yapan aday öğretmenler hakkında uygulanır. 657 sayılı Kanun ve diğer kanunlar uyarınca aylıksız </a:t>
            </a:r>
            <a:r>
              <a:rPr lang="tr-TR" altLang="tr-TR" sz="2600" b="1" dirty="0">
                <a:solidFill>
                  <a:srgbClr val="002060"/>
                </a:solidFill>
                <a:effectLst>
                  <a:outerShdw blurRad="38100" dist="38100" dir="2700000" algn="tl">
                    <a:srgbClr val="000000">
                      <a:alpha val="43137"/>
                    </a:srgbClr>
                  </a:outerShdw>
                </a:effectLst>
              </a:rPr>
              <a:t>izin almak suretiyle geçirilen süreler, her türlü kanuni izin ve sağlık raporları ile fiilen öğretmenlik görevi dışındaki geçici görevlendirmelerde</a:t>
            </a:r>
            <a:r>
              <a:rPr lang="tr-TR" altLang="tr-TR" sz="2600" dirty="0"/>
              <a:t> geçen süreler bir dönemde iki ay fiilen öğretmenlik görevi yapma süresinden sayılmaz.</a:t>
            </a:r>
          </a:p>
          <a:p>
            <a:pPr algn="just">
              <a:buFont typeface="Arial" panose="020B0604020202020204" pitchFamily="34" charset="0"/>
              <a:buNone/>
            </a:pPr>
            <a:r>
              <a:rPr lang="tr-TR" altLang="tr-TR" sz="2600" dirty="0"/>
              <a:t>(4) Üçüncü fıkrada belirtilen nedenlerle performans değerlendirmesi için öngörülen asgari çalışma süresinden daha az süre görevde bulunanların değerlendirmeleri </a:t>
            </a:r>
            <a:r>
              <a:rPr lang="tr-TR" altLang="tr-TR" sz="2600" b="1" dirty="0">
                <a:solidFill>
                  <a:srgbClr val="002060"/>
                </a:solidFill>
                <a:effectLst>
                  <a:outerShdw blurRad="38100" dist="38100" dir="2700000" algn="tl">
                    <a:srgbClr val="000000">
                      <a:alpha val="43137"/>
                    </a:srgbClr>
                  </a:outerShdw>
                </a:effectLst>
              </a:rPr>
              <a:t>takip eden dönemde/dönemlerde yapılır.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ACD246-9DEF-4175-AD25-B975364AB79A}" type="slidenum">
              <a:rPr lang="tr-TR" altLang="tr-TR">
                <a:solidFill>
                  <a:srgbClr val="898989"/>
                </a:solidFill>
                <a:latin typeface="Calibri" panose="020F0502020204030204" pitchFamily="34" charset="0"/>
              </a:rPr>
              <a:pPr eaLnBrk="1" hangingPunct="1"/>
              <a:t>11</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7"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ipe(up)">
                                      <p:cBhvr>
                                        <p:cTn id="12" dur="10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wipe(up)">
                                      <p:cBhvr>
                                        <p:cTn id="17" dur="10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323528" y="1143521"/>
            <a:ext cx="8496944" cy="5525839"/>
          </a:xfrm>
        </p:spPr>
        <p:txBody>
          <a:bodyPr>
            <a:noAutofit/>
          </a:bodyPr>
          <a:lstStyle/>
          <a:p>
            <a:pPr algn="just">
              <a:buFont typeface="Arial" panose="020B0604020202020204" pitchFamily="34" charset="0"/>
              <a:buNone/>
              <a:defRPr/>
            </a:pPr>
            <a:r>
              <a:rPr lang="tr-TR" sz="2400" dirty="0"/>
              <a:t>(5) Değerlendiricilerden biri ya da birden fazlasının bulunmadığı hallerde;</a:t>
            </a:r>
          </a:p>
          <a:p>
            <a:pPr marL="514350" indent="-514350" algn="just">
              <a:buFont typeface="Arial" panose="020B0604020202020204" pitchFamily="34" charset="0"/>
              <a:buAutoNum type="alphaLcParenR"/>
              <a:defRPr/>
            </a:pPr>
            <a:r>
              <a:rPr lang="tr-TR" sz="2400" dirty="0"/>
              <a:t>Maarif müfettişi yerine il millî eğitim müdürü tarafından, il millî eğitim müdür yardımcıları, ilçe millî eğitim müdürleri, il ve ilçe millî eğitim şube müdürleri ve şahsa bağlı eğitim uzmanları,</a:t>
            </a:r>
          </a:p>
          <a:p>
            <a:pPr algn="just">
              <a:buFont typeface="Arial" panose="020B0604020202020204" pitchFamily="34" charset="0"/>
              <a:buNone/>
              <a:defRPr/>
            </a:pPr>
            <a:r>
              <a:rPr lang="tr-TR" sz="2400" dirty="0"/>
              <a:t>b) Eğitim kurumu müdürü yerine ilçe millî eğitim müdürü tarafından, ilçe millî eğitim müdürlüğüne bağlı diğer eğitim kurumları yöneticileri,</a:t>
            </a:r>
          </a:p>
          <a:p>
            <a:pPr algn="just">
              <a:buFont typeface="Arial" panose="020B0604020202020204" pitchFamily="34" charset="0"/>
              <a:buNone/>
              <a:defRPr/>
            </a:pPr>
            <a:r>
              <a:rPr lang="tr-TR" sz="2400" dirty="0"/>
              <a:t>c) Danışman öğretmenin yerine eğitim kurumu müdürü tarafından eğitim kurumundaki diğer öğretmenler, eğitim kurumunda danışman öğretmen olarak görevlendirilecek öğretmen bulunmaması halinde ise ilçe millî eğitim müdürü tarafından aynı ilçede görev yapan diğer öğretmenler,</a:t>
            </a:r>
          </a:p>
          <a:p>
            <a:pPr algn="just">
              <a:buFont typeface="Arial" panose="020B0604020202020204" pitchFamily="34" charset="0"/>
              <a:buNone/>
              <a:defRPr/>
            </a:pPr>
            <a:r>
              <a:rPr lang="tr-TR" sz="2400" dirty="0"/>
              <a:t>arasından resen görevlendirme yapılır.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2DF7A5-DD35-45E3-916A-446F63B2F841}" type="slidenum">
              <a:rPr lang="tr-TR" altLang="tr-TR">
                <a:solidFill>
                  <a:srgbClr val="898989"/>
                </a:solidFill>
                <a:latin typeface="Calibri" panose="020F0502020204030204" pitchFamily="34" charset="0"/>
              </a:rPr>
              <a:pPr eaLnBrk="1" hangingPunct="1"/>
              <a:t>12</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1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1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6 İçerik Yer Tutucusu"/>
          <p:cNvSpPr>
            <a:spLocks noGrp="1"/>
          </p:cNvSpPr>
          <p:nvPr>
            <p:ph idx="1"/>
          </p:nvPr>
        </p:nvSpPr>
        <p:spPr>
          <a:xfrm>
            <a:off x="179512" y="1116137"/>
            <a:ext cx="8568952" cy="5337199"/>
          </a:xfrm>
        </p:spPr>
        <p:txBody>
          <a:bodyPr/>
          <a:lstStyle/>
          <a:p>
            <a:pPr algn="just">
              <a:buFont typeface="Arial" panose="020B0604020202020204" pitchFamily="34" charset="0"/>
              <a:buNone/>
            </a:pPr>
            <a:r>
              <a:rPr lang="tr-TR" altLang="tr-TR" sz="2600" dirty="0"/>
              <a:t>(6) </a:t>
            </a:r>
            <a:r>
              <a:rPr lang="tr-TR" altLang="tr-TR" sz="2600" b="1" dirty="0">
                <a:solidFill>
                  <a:srgbClr val="002060"/>
                </a:solidFill>
                <a:effectLst>
                  <a:outerShdw blurRad="38100" dist="38100" dir="2700000" algn="tl">
                    <a:srgbClr val="000000">
                      <a:alpha val="43137"/>
                    </a:srgbClr>
                  </a:outerShdw>
                </a:effectLst>
              </a:rPr>
              <a:t>Bir dönemde kesintisiz iki ayı geçen rapor veya izin kullanma gibi hâller</a:t>
            </a:r>
            <a:r>
              <a:rPr lang="tr-TR" altLang="tr-TR" sz="2600" dirty="0"/>
              <a:t>den dolayı değerlendirme yapamayacaklar ile ölüm, devlet memurluğundan çıkarılma, istifa, görevden uzaklaştırılma, yer değiştirme ve benzeri nedenlerle değerlendirme yapamayacakların yerine </a:t>
            </a:r>
            <a:r>
              <a:rPr lang="tr-TR" altLang="tr-TR" sz="2600" b="1" dirty="0">
                <a:solidFill>
                  <a:srgbClr val="002060"/>
                </a:solidFill>
                <a:effectLst>
                  <a:outerShdw blurRad="38100" dist="38100" dir="2700000" algn="tl">
                    <a:srgbClr val="000000">
                      <a:alpha val="43137"/>
                    </a:srgbClr>
                  </a:outerShdw>
                </a:effectLst>
              </a:rPr>
              <a:t>beşinci fıkra</a:t>
            </a:r>
            <a:r>
              <a:rPr lang="tr-TR" altLang="tr-TR" sz="2600" dirty="0"/>
              <a:t>daki usulle görevlendirme yapılır.</a:t>
            </a:r>
          </a:p>
          <a:p>
            <a:pPr algn="just">
              <a:buFont typeface="Arial" panose="020B0604020202020204" pitchFamily="34" charset="0"/>
              <a:buNone/>
            </a:pPr>
            <a:r>
              <a:rPr lang="tr-TR" altLang="tr-TR" sz="2600" dirty="0"/>
              <a:t>(7) Tamamlanmış değerlendirmeler hariç olmak üzere, ölüm, devlet memurluğundan çıkarılma ve istifa dışındaki sebeplerle görevlerinden ayrılan değerlendiriciler, </a:t>
            </a:r>
            <a:r>
              <a:rPr lang="tr-TR" altLang="tr-TR" sz="2600" b="1" dirty="0">
                <a:solidFill>
                  <a:srgbClr val="002060"/>
                </a:solidFill>
                <a:effectLst>
                  <a:outerShdw blurRad="38100" dist="38100" dir="2700000" algn="tl">
                    <a:srgbClr val="000000">
                      <a:alpha val="43137"/>
                    </a:srgbClr>
                  </a:outerShdw>
                </a:effectLst>
              </a:rPr>
              <a:t>varsa performans değerlendirmeye ilişkin bilgi ve belgeleri, süreçte değerlendirilmek üzere </a:t>
            </a:r>
            <a:r>
              <a:rPr lang="tr-TR" altLang="tr-TR" sz="2600" dirty="0"/>
              <a:t>yerlerine görevlendirilenlere ulaştırması için eğitim kurumu müdürüne tutanakla teslim eder.</a:t>
            </a:r>
          </a:p>
          <a:p>
            <a:pPr algn="just">
              <a:buFont typeface="Arial" panose="020B0604020202020204" pitchFamily="34" charset="0"/>
              <a:buNone/>
            </a:pPr>
            <a:endParaRPr lang="tr-TR" altLang="tr-TR" sz="2600" dirty="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EA6120-58A4-4516-83C1-3A0D816C1148}" type="slidenum">
              <a:rPr lang="tr-TR" altLang="tr-TR">
                <a:solidFill>
                  <a:srgbClr val="898989"/>
                </a:solidFill>
                <a:latin typeface="Calibri" panose="020F0502020204030204" pitchFamily="34" charset="0"/>
              </a:rPr>
              <a:pPr eaLnBrk="1" hangingPunct="1"/>
              <a:t>13</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up)">
                                      <p:cBhvr>
                                        <p:cTn id="12" dur="1000"/>
                                        <p:tgtEl>
                                          <p:spTgt spid="184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wipe(up)">
                                      <p:cBhvr>
                                        <p:cTn id="17" dur="10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0" y="1293068"/>
            <a:ext cx="8820472" cy="5304284"/>
          </a:xfrm>
        </p:spPr>
        <p:txBody>
          <a:bodyPr>
            <a:normAutofit fontScale="92500" lnSpcReduction="20000"/>
          </a:bodyPr>
          <a:lstStyle/>
          <a:p>
            <a:pPr algn="just">
              <a:buFont typeface="Arial" panose="020B0604020202020204" pitchFamily="34" charset="0"/>
              <a:buNone/>
              <a:defRPr/>
            </a:pPr>
            <a:r>
              <a:rPr lang="tr-TR" sz="2800" dirty="0"/>
              <a:t>(8) Aday öğretmenlerin; boşanmış olsalar dahi </a:t>
            </a:r>
            <a:r>
              <a:rPr lang="tr-TR" sz="2800" b="1" dirty="0">
                <a:solidFill>
                  <a:srgbClr val="002060"/>
                </a:solidFill>
                <a:effectLst>
                  <a:outerShdw blurRad="38100" dist="38100" dir="2700000" algn="tl">
                    <a:srgbClr val="000000">
                      <a:alpha val="43137"/>
                    </a:srgbClr>
                  </a:outerShdw>
                </a:effectLst>
              </a:rPr>
              <a:t>eşleri, ikinci dereceye kadar (bu derece dâhil) kan ve kayın hısımları ve evlatlıkları</a:t>
            </a:r>
            <a:r>
              <a:rPr lang="tr-TR" sz="2800" dirty="0"/>
              <a:t> değerlendirici olarak görevlendirilemez.</a:t>
            </a:r>
          </a:p>
          <a:p>
            <a:pPr algn="just">
              <a:buFont typeface="Arial" panose="020B0604020202020204" pitchFamily="34" charset="0"/>
              <a:buNone/>
              <a:defRPr/>
            </a:pPr>
            <a:endParaRPr lang="tr-TR" sz="1300" dirty="0"/>
          </a:p>
          <a:p>
            <a:pPr algn="just">
              <a:buFont typeface="Arial" panose="020B0604020202020204" pitchFamily="34" charset="0"/>
              <a:buNone/>
              <a:defRPr/>
            </a:pPr>
            <a:r>
              <a:rPr lang="tr-TR" sz="2800" dirty="0"/>
              <a:t>(9) Birinci, ikinci ve üçüncü değerlendirme puanları; her bir değerlendirme için değerlendiricilerin vermiş olduğu puanların </a:t>
            </a:r>
            <a:r>
              <a:rPr lang="tr-TR" sz="2800" b="1" dirty="0">
                <a:solidFill>
                  <a:srgbClr val="002060"/>
                </a:solidFill>
                <a:effectLst>
                  <a:outerShdw blurRad="38100" dist="38100" dir="2700000" algn="tl">
                    <a:srgbClr val="000000">
                      <a:alpha val="43137"/>
                    </a:srgbClr>
                  </a:outerShdw>
                </a:effectLst>
              </a:rPr>
              <a:t>aritmetik ortalaması alınarak ayrı ayrı belirlenir. </a:t>
            </a:r>
            <a:r>
              <a:rPr lang="tr-TR" sz="2800" dirty="0"/>
              <a:t>Nihai performans değerlendirme puanının belirlenmesinde;</a:t>
            </a:r>
          </a:p>
          <a:p>
            <a:pPr indent="20638" algn="just">
              <a:buFont typeface="Arial" panose="020B0604020202020204" pitchFamily="34" charset="0"/>
              <a:buNone/>
              <a:defRPr/>
            </a:pPr>
            <a:r>
              <a:rPr lang="tr-TR" sz="2800" b="1" u="sng" dirty="0">
                <a:solidFill>
                  <a:srgbClr val="FF0066"/>
                </a:solidFill>
                <a:effectLst>
                  <a:outerShdw blurRad="38100" dist="38100" dir="2700000" algn="tl">
                    <a:srgbClr val="000000">
                      <a:alpha val="43137"/>
                    </a:srgbClr>
                  </a:outerShdw>
                </a:effectLst>
              </a:rPr>
              <a:t>birinci değerlendirme sonucunun yüzde onu</a:t>
            </a:r>
            <a:r>
              <a:rPr lang="tr-TR" sz="2800" u="sng" dirty="0"/>
              <a:t>, </a:t>
            </a:r>
            <a:r>
              <a:rPr lang="tr-TR" sz="2800" b="1" u="sng" dirty="0">
                <a:solidFill>
                  <a:srgbClr val="FF3300"/>
                </a:solidFill>
                <a:effectLst>
                  <a:outerShdw blurRad="38100" dist="38100" dir="2700000" algn="tl">
                    <a:srgbClr val="000000">
                      <a:alpha val="43137"/>
                    </a:srgbClr>
                  </a:outerShdw>
                </a:effectLst>
              </a:rPr>
              <a:t>ikinci değerlendirme sonucunun yüzde otuzu</a:t>
            </a:r>
            <a:r>
              <a:rPr lang="tr-TR" sz="2800" u="sng" dirty="0">
                <a:solidFill>
                  <a:srgbClr val="FF3300"/>
                </a:solidFill>
              </a:rPr>
              <a:t>, </a:t>
            </a:r>
            <a:r>
              <a:rPr lang="tr-TR" sz="2800" b="1" u="sng" dirty="0">
                <a:solidFill>
                  <a:srgbClr val="FF0000"/>
                </a:solidFill>
                <a:effectLst>
                  <a:outerShdw blurRad="38100" dist="38100" dir="2700000" algn="tl">
                    <a:srgbClr val="000000">
                      <a:alpha val="43137"/>
                    </a:srgbClr>
                  </a:outerShdw>
                </a:effectLst>
              </a:rPr>
              <a:t>üçüncü değerlendirme sonucunun ise yüzde altmışı</a:t>
            </a:r>
            <a:r>
              <a:rPr lang="tr-TR" sz="2800" u="sng" dirty="0"/>
              <a:t> </a:t>
            </a:r>
            <a:r>
              <a:rPr lang="tr-TR" sz="2800" dirty="0"/>
              <a:t>dikkate alınır.</a:t>
            </a:r>
          </a:p>
          <a:p>
            <a:pPr indent="20638" algn="just">
              <a:buFont typeface="Arial" panose="020B0604020202020204" pitchFamily="34" charset="0"/>
              <a:buNone/>
              <a:defRPr/>
            </a:pPr>
            <a:r>
              <a:rPr lang="tr-TR" sz="2800" dirty="0"/>
              <a:t>Buçuklu puanlar bir üst tam puana tamamlanır. Nihai performans değerlendirme puanı </a:t>
            </a:r>
            <a:r>
              <a:rPr lang="tr-TR" sz="2800" b="1" dirty="0">
                <a:solidFill>
                  <a:srgbClr val="002060"/>
                </a:solidFill>
                <a:effectLst>
                  <a:outerShdw blurRad="38100" dist="38100" dir="2700000" algn="tl">
                    <a:srgbClr val="000000">
                      <a:alpha val="43137"/>
                    </a:srgbClr>
                  </a:outerShdw>
                </a:effectLst>
              </a:rPr>
              <a:t>yüz üzerinden en az elli ve üzeri</a:t>
            </a:r>
            <a:r>
              <a:rPr lang="tr-TR" sz="2800" dirty="0"/>
              <a:t>nde olan aday öğretmenler performans değerlendirmesinde </a:t>
            </a:r>
            <a:r>
              <a:rPr lang="tr-TR" sz="2800" b="1" dirty="0">
                <a:solidFill>
                  <a:srgbClr val="002060"/>
                </a:solidFill>
                <a:effectLst>
                  <a:outerShdw blurRad="38100" dist="38100" dir="2700000" algn="tl">
                    <a:srgbClr val="000000">
                      <a:alpha val="43137"/>
                    </a:srgbClr>
                  </a:outerShdw>
                </a:effectLst>
              </a:rPr>
              <a:t>başarılı sayılır</a:t>
            </a:r>
            <a:r>
              <a:rPr lang="tr-TR" sz="2800" dirty="0"/>
              <a:t> ve sınava girmeye hak kazanır.</a:t>
            </a:r>
          </a:p>
          <a:p>
            <a:pPr algn="just">
              <a:buFont typeface="Arial" panose="020B0604020202020204" pitchFamily="34" charset="0"/>
              <a:buNone/>
              <a:defRPr/>
            </a:pPr>
            <a:endParaRPr lang="tr-TR" sz="2800" dirty="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65A3728-9CB1-45FA-BCA3-F0CFE3C0574B}" type="slidenum">
              <a:rPr lang="tr-TR" altLang="tr-TR">
                <a:solidFill>
                  <a:srgbClr val="898989"/>
                </a:solidFill>
                <a:latin typeface="Calibri" panose="020F0502020204030204" pitchFamily="34" charset="0"/>
              </a:rPr>
              <a:pPr eaLnBrk="1" hangingPunct="1"/>
              <a:t>14</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up)">
                                      <p:cBhvr>
                                        <p:cTn id="17" dur="1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up)">
                                      <p:cBhvr>
                                        <p:cTn id="22" dur="1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up)">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6 İçerik Yer Tutucusu"/>
          <p:cNvSpPr>
            <a:spLocks noGrp="1"/>
          </p:cNvSpPr>
          <p:nvPr>
            <p:ph idx="1"/>
          </p:nvPr>
        </p:nvSpPr>
        <p:spPr>
          <a:xfrm>
            <a:off x="251520" y="1340768"/>
            <a:ext cx="8446393" cy="4465166"/>
          </a:xfrm>
        </p:spPr>
        <p:txBody>
          <a:bodyPr/>
          <a:lstStyle/>
          <a:p>
            <a:pPr algn="just">
              <a:buFont typeface="Arial" panose="020B0604020202020204" pitchFamily="34" charset="0"/>
              <a:buNone/>
            </a:pPr>
            <a:endParaRPr lang="tr-TR" altLang="tr-TR" sz="2600" dirty="0"/>
          </a:p>
          <a:p>
            <a:pPr algn="just">
              <a:buFont typeface="Arial" panose="020B0604020202020204" pitchFamily="34" charset="0"/>
              <a:buNone/>
            </a:pPr>
            <a:r>
              <a:rPr lang="tr-TR" altLang="tr-TR" sz="2600" dirty="0"/>
              <a:t>(10) Performans değerlendirmesinde </a:t>
            </a:r>
            <a:r>
              <a:rPr lang="tr-TR" altLang="tr-TR" sz="2600" b="1" dirty="0">
                <a:solidFill>
                  <a:srgbClr val="002060"/>
                </a:solidFill>
                <a:effectLst>
                  <a:outerShdw blurRad="38100" dist="38100" dir="2700000" algn="tl">
                    <a:srgbClr val="000000">
                      <a:alpha val="43137"/>
                    </a:srgbClr>
                  </a:outerShdw>
                </a:effectLst>
              </a:rPr>
              <a:t>başarılı olamayan aday öğretmenle</a:t>
            </a:r>
            <a:r>
              <a:rPr lang="tr-TR" altLang="tr-TR" sz="2600" dirty="0"/>
              <a:t>r, aday öğretmen unvanını kaybeder ve memuriyetle ilişikleri kesilir. Ancak bunlardan aday öğretmenliğe başlamadan önce ilgili mevzuatına göre devlet memurluğunda adaylıkları kaldırılarak asıl memurluğa atanmış olanlar, Bakanlıkta kazanılmış </a:t>
            </a:r>
            <a:r>
              <a:rPr lang="tr-TR" altLang="tr-TR" sz="2600" b="1" dirty="0">
                <a:solidFill>
                  <a:srgbClr val="002060"/>
                </a:solidFill>
                <a:effectLst>
                  <a:outerShdw blurRad="38100" dist="38100" dir="2700000" algn="tl">
                    <a:srgbClr val="000000">
                      <a:alpha val="43137"/>
                    </a:srgbClr>
                  </a:outerShdw>
                </a:effectLst>
              </a:rPr>
              <a:t>hak aylık derecelerine uygun memur kadrolarına atanır.</a:t>
            </a:r>
            <a:r>
              <a:rPr lang="tr-TR" altLang="tr-TR" sz="2600" dirty="0"/>
              <a:t> Başarısız olan aday öğretmenlerin başarısızlığa neden olan durumları değerlendiriciler tarafından </a:t>
            </a:r>
            <a:r>
              <a:rPr lang="tr-TR" altLang="tr-TR" sz="2600" b="1" dirty="0">
                <a:solidFill>
                  <a:srgbClr val="002060"/>
                </a:solidFill>
                <a:effectLst>
                  <a:outerShdw blurRad="38100" dist="38100" dir="2700000" algn="tl">
                    <a:srgbClr val="000000">
                      <a:alpha val="43137"/>
                    </a:srgbClr>
                  </a:outerShdw>
                </a:effectLst>
              </a:rPr>
              <a:t>belgelendirilir.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1F25F3-16CF-49B1-9626-5C02B8342F70}" type="slidenum">
              <a:rPr lang="tr-TR" altLang="tr-TR">
                <a:solidFill>
                  <a:srgbClr val="898989"/>
                </a:solidFill>
                <a:latin typeface="Calibri" panose="020F0502020204030204" pitchFamily="34" charset="0"/>
              </a:rPr>
              <a:pPr eaLnBrk="1" hangingPunct="1"/>
              <a:t>15</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wipe(up)">
                                      <p:cBhvr>
                                        <p:cTn id="12" dur="1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251520" y="1052736"/>
            <a:ext cx="8568952" cy="5760640"/>
          </a:xfrm>
        </p:spPr>
        <p:txBody>
          <a:bodyPr>
            <a:normAutofit fontScale="85000" lnSpcReduction="10000"/>
          </a:bodyPr>
          <a:lstStyle/>
          <a:p>
            <a:pPr algn="just">
              <a:buFont typeface="Arial" panose="020B0604020202020204" pitchFamily="34" charset="0"/>
              <a:buNone/>
              <a:defRPr/>
            </a:pPr>
            <a:r>
              <a:rPr lang="tr-TR" sz="2800" dirty="0"/>
              <a:t>    </a:t>
            </a:r>
            <a:r>
              <a:rPr lang="tr-TR" sz="2800" b="1" dirty="0"/>
              <a:t>Performans değerlendirme sonuçlarına itiraz</a:t>
            </a:r>
          </a:p>
          <a:p>
            <a:pPr algn="just">
              <a:buFont typeface="Arial" panose="020B0604020202020204" pitchFamily="34" charset="0"/>
              <a:buNone/>
              <a:defRPr/>
            </a:pPr>
            <a:r>
              <a:rPr lang="tr-TR" sz="2800" dirty="0"/>
              <a:t>MADDE 17 – (1) Birinci, ikinci ve üçüncü performans değerlendirme sonucuna, sonucun aday öğretmene tebliğinden itibaren </a:t>
            </a:r>
            <a:r>
              <a:rPr lang="tr-TR" sz="2800" b="1" dirty="0">
                <a:solidFill>
                  <a:srgbClr val="002060"/>
                </a:solidFill>
                <a:effectLst>
                  <a:outerShdw blurRad="38100" dist="38100" dir="2700000" algn="tl">
                    <a:srgbClr val="000000">
                      <a:alpha val="43137"/>
                    </a:srgbClr>
                  </a:outerShdw>
                </a:effectLst>
              </a:rPr>
              <a:t>beş iş günü içerisinde </a:t>
            </a:r>
            <a:r>
              <a:rPr lang="tr-TR" sz="2800" dirty="0"/>
              <a:t>il millî eğitim müdürlüğüne itiraz edilebilir.</a:t>
            </a:r>
          </a:p>
          <a:p>
            <a:pPr algn="just">
              <a:buFont typeface="Arial" panose="020B0604020202020204" pitchFamily="34" charset="0"/>
              <a:buNone/>
              <a:defRPr/>
            </a:pPr>
            <a:endParaRPr lang="tr-TR" sz="2800" dirty="0"/>
          </a:p>
          <a:p>
            <a:pPr algn="just">
              <a:buFont typeface="Arial" panose="020B0604020202020204" pitchFamily="34" charset="0"/>
              <a:buNone/>
              <a:defRPr/>
            </a:pPr>
            <a:r>
              <a:rPr lang="tr-TR" sz="2800" dirty="0"/>
              <a:t>(2) İtirazları değerlendirmek amacıyla il millî eğitim müdürlüğünde il millî eğitim müdürünün veya görevlendireceği il millî eğitim müdür yardımcısının başkanlığında, il millî eğitim müdürü tarafından resen görevlendirilecek bir ilçe millî eğitim müdürü, il millî eğitim müdürlüğünden bir şube müdürü, ilçe millî eğitim müdürlüğünden bir şube müdürü ve bir okul müdüründen oluşan Performans Değerlendirme İtiraz Komisyonu kurulur. Komisyona aynı usulle birer yedek üye belirlenir. Kararlar oy çokluğuyla alınır. Oyların eşit olması halinde başkanın tarafı çoğunluk sayılır. İtirazlar komisyon tarafından on iş günü içerisinde değerlendirilir ve ilgiliye tebliğ edilir.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A522A0-1A2F-4681-B2DF-4C8D69F2D09A}" type="slidenum">
              <a:rPr lang="tr-TR" altLang="tr-TR">
                <a:solidFill>
                  <a:srgbClr val="898989"/>
                </a:solidFill>
                <a:latin typeface="Calibri" panose="020F0502020204030204" pitchFamily="34" charset="0"/>
              </a:rPr>
              <a:pPr eaLnBrk="1" hangingPunct="1"/>
              <a:t>16</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1000"/>
                                        <p:tgtEl>
                                          <p:spTgt spid="7">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up)">
                                      <p:cBhvr>
                                        <p:cTn id="19"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323528" y="1196752"/>
            <a:ext cx="8363272" cy="5440362"/>
          </a:xfrm>
        </p:spPr>
        <p:txBody>
          <a:bodyPr>
            <a:normAutofit fontScale="85000" lnSpcReduction="20000"/>
          </a:bodyPr>
          <a:lstStyle/>
          <a:p>
            <a:pPr algn="just">
              <a:buFont typeface="Arial" panose="020B0604020202020204" pitchFamily="34" charset="0"/>
              <a:buNone/>
              <a:defRPr/>
            </a:pPr>
            <a:r>
              <a:rPr lang="tr-TR" sz="2800" b="1" dirty="0"/>
              <a:t>Performans değerlendirme sürecinde görev ve sorumluluklar</a:t>
            </a:r>
          </a:p>
          <a:p>
            <a:pPr algn="just">
              <a:buFont typeface="Arial" panose="020B0604020202020204" pitchFamily="34" charset="0"/>
              <a:buNone/>
              <a:defRPr/>
            </a:pPr>
            <a:r>
              <a:rPr lang="tr-TR" sz="2800" b="1" dirty="0"/>
              <a:t>MADDE 18 – </a:t>
            </a:r>
          </a:p>
          <a:p>
            <a:pPr algn="just">
              <a:buFont typeface="Arial" panose="020B0604020202020204" pitchFamily="34" charset="0"/>
              <a:buNone/>
              <a:defRPr/>
            </a:pPr>
            <a:r>
              <a:rPr lang="tr-TR" sz="2800" dirty="0"/>
              <a:t>(1) (Mülga:RG-4/7/2015-29406)</a:t>
            </a:r>
          </a:p>
          <a:p>
            <a:pPr algn="just">
              <a:buFont typeface="Arial" panose="020B0604020202020204" pitchFamily="34" charset="0"/>
              <a:buNone/>
              <a:defRPr/>
            </a:pPr>
            <a:r>
              <a:rPr lang="tr-TR" sz="2800" dirty="0"/>
              <a:t>(2) İl ve ilçe millî eğitim müdürleri, görev alanlarındaki eğitim kurumlarında performans değerlendirme sürecinin sağlıklı olarak yürütülebilmesi için gerekli tedbirleri alır. İl millî eğitim müdürlüğü, nihai performans değerlendirmesinde başarılı ve başarısız olanların listelerini Öğretmen Yetiştirme ve Geliştirme Genel Müdürlüğüne bildirir.</a:t>
            </a:r>
          </a:p>
          <a:p>
            <a:pPr algn="just">
              <a:buFont typeface="Arial" panose="020B0604020202020204" pitchFamily="34" charset="0"/>
              <a:buNone/>
              <a:defRPr/>
            </a:pPr>
            <a:r>
              <a:rPr lang="tr-TR" sz="2800" dirty="0"/>
              <a:t>(3) Maarif müfettişi, aday öğretmenin eğitim kurumundaki çalışmalarını </a:t>
            </a:r>
            <a:r>
              <a:rPr lang="tr-TR" sz="2800" b="1" dirty="0">
                <a:solidFill>
                  <a:srgbClr val="002060"/>
                </a:solidFill>
                <a:effectLst>
                  <a:outerShdw blurRad="38100" dist="38100" dir="2700000" algn="tl">
                    <a:srgbClr val="000000">
                      <a:alpha val="43137"/>
                    </a:srgbClr>
                  </a:outerShdw>
                </a:effectLst>
              </a:rPr>
              <a:t>mesleki ölçütler </a:t>
            </a:r>
            <a:r>
              <a:rPr lang="tr-TR" sz="2800" dirty="0"/>
              <a:t>bağlamında gözlemler ve kendisine rehberlik eder. Maarif müfettişi, </a:t>
            </a:r>
            <a:r>
              <a:rPr lang="tr-TR" sz="2800" b="1" dirty="0">
                <a:solidFill>
                  <a:srgbClr val="002060"/>
                </a:solidFill>
                <a:effectLst>
                  <a:outerShdw blurRad="38100" dist="38100" dir="2700000" algn="tl">
                    <a:srgbClr val="000000">
                      <a:alpha val="43137"/>
                    </a:srgbClr>
                  </a:outerShdw>
                </a:effectLst>
              </a:rPr>
              <a:t>rehberlik, gözlem ve incelemeleri doğrultusunda Ek-3’te</a:t>
            </a:r>
            <a:r>
              <a:rPr lang="tr-TR" sz="2800" dirty="0"/>
              <a:t> yer alan Formu </a:t>
            </a:r>
            <a:r>
              <a:rPr lang="tr-TR" sz="2800" dirty="0">
                <a:solidFill>
                  <a:srgbClr val="002060"/>
                </a:solidFill>
                <a:effectLst>
                  <a:outerShdw blurRad="38100" dist="38100" dir="2700000" algn="tl">
                    <a:srgbClr val="000000">
                      <a:alpha val="43137"/>
                    </a:srgbClr>
                  </a:outerShdw>
                </a:effectLst>
              </a:rPr>
              <a:t>üç nüsha </a:t>
            </a:r>
            <a:r>
              <a:rPr lang="tr-TR" sz="2800" dirty="0"/>
              <a:t>olarak doldurur. Formun bir örneğini muhafaza eder, bir örneğini aday öğretmene diğer bir örneğini ise aday öğretmenin görev yapmış olduğu </a:t>
            </a:r>
            <a:r>
              <a:rPr lang="tr-TR" sz="2800" b="1" dirty="0">
                <a:solidFill>
                  <a:srgbClr val="002060"/>
                </a:solidFill>
                <a:effectLst>
                  <a:outerShdw blurRad="38100" dist="38100" dir="2700000" algn="tl">
                    <a:srgbClr val="000000">
                      <a:alpha val="43137"/>
                    </a:srgbClr>
                  </a:outerShdw>
                </a:effectLst>
              </a:rPr>
              <a:t>eğitim kurumu müdürlüğüne beş iş günü </a:t>
            </a:r>
            <a:r>
              <a:rPr lang="tr-TR" sz="2800" dirty="0"/>
              <a:t>içinde teslim eder.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F49843-9C59-432A-A380-F1B0621D1260}" type="slidenum">
              <a:rPr lang="tr-TR" altLang="tr-TR">
                <a:solidFill>
                  <a:srgbClr val="898989"/>
                </a:solidFill>
                <a:latin typeface="Calibri" panose="020F0502020204030204" pitchFamily="34" charset="0"/>
              </a:rPr>
              <a:pPr eaLnBrk="1" hangingPunct="1"/>
              <a:t>17</a:t>
            </a:fld>
            <a:endParaRPr lang="tr-TR" altLang="tr-TR">
              <a:solidFill>
                <a:srgbClr val="898989"/>
              </a:solidFill>
              <a:latin typeface="Calibri" panose="020F0502020204030204" pitchFamily="34" charset="0"/>
            </a:endParaRPr>
          </a:p>
        </p:txBody>
      </p:sp>
      <p:sp>
        <p:nvSpPr>
          <p:cNvPr id="9"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1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up)">
                                      <p:cBhvr>
                                        <p:cTn id="25" dur="10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up)">
                                      <p:cBhvr>
                                        <p:cTn id="30"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467544" y="1196082"/>
            <a:ext cx="8219256" cy="5401270"/>
          </a:xfrm>
        </p:spPr>
        <p:txBody>
          <a:bodyPr>
            <a:noAutofit/>
          </a:bodyPr>
          <a:lstStyle/>
          <a:p>
            <a:pPr algn="just">
              <a:buFont typeface="Arial" panose="020B0604020202020204" pitchFamily="34" charset="0"/>
              <a:buNone/>
              <a:defRPr/>
            </a:pPr>
            <a:r>
              <a:rPr lang="tr-TR" sz="2400" b="1" dirty="0"/>
              <a:t>(4) Eğitim kurumu müdürü;</a:t>
            </a:r>
          </a:p>
          <a:p>
            <a:pPr marL="514350" indent="-514350" algn="just">
              <a:buFont typeface="Arial" panose="020B0604020202020204" pitchFamily="34" charset="0"/>
              <a:buAutoNum type="alphaLcParenR"/>
              <a:defRPr/>
            </a:pPr>
            <a:r>
              <a:rPr lang="tr-TR" sz="2400" dirty="0"/>
              <a:t>Aday öğretmenin göreve başlamasından sonraki </a:t>
            </a:r>
            <a:r>
              <a:rPr lang="tr-TR" sz="2400" b="1" dirty="0">
                <a:solidFill>
                  <a:srgbClr val="002060"/>
                </a:solidFill>
                <a:effectLst>
                  <a:outerShdw blurRad="38100" dist="38100" dir="2700000" algn="tl">
                    <a:srgbClr val="000000">
                      <a:alpha val="43137"/>
                    </a:srgbClr>
                  </a:outerShdw>
                </a:effectLst>
              </a:rPr>
              <a:t>5 iş günü </a:t>
            </a:r>
            <a:r>
              <a:rPr lang="tr-TR" sz="2400" dirty="0"/>
              <a:t>içerisinde öncelikle kendi alanından olmak üzere </a:t>
            </a:r>
            <a:r>
              <a:rPr lang="tr-TR" sz="2400" b="1" dirty="0">
                <a:solidFill>
                  <a:srgbClr val="002060"/>
                </a:solidFill>
                <a:effectLst>
                  <a:outerShdw blurRad="38100" dist="38100" dir="2700000" algn="tl">
                    <a:srgbClr val="000000">
                      <a:alpha val="43137"/>
                    </a:srgbClr>
                  </a:outerShdw>
                </a:effectLst>
              </a:rPr>
              <a:t>danışman öğretmen</a:t>
            </a:r>
            <a:r>
              <a:rPr lang="tr-TR" sz="2400" dirty="0"/>
              <a:t> görevlendirir. Görevlendirilecek danışman öğretmen bulunamaması halinde, başka bir eğitim kurumundan danışman öğretmen görevlendirilebilmesi için durumu eğitim kurumunun bağlı olduğu millî eğitim müdürlüğüne bildirir.</a:t>
            </a:r>
          </a:p>
          <a:p>
            <a:pPr marL="449263" indent="0" algn="just">
              <a:buNone/>
              <a:defRPr/>
            </a:pPr>
            <a:r>
              <a:rPr lang="tr-TR" sz="2400" dirty="0"/>
              <a:t>Eğitim kurumu müdürü, değerlendirme sürecine ilişkin görev ve sorumlulukları çerçevesinde </a:t>
            </a:r>
            <a:r>
              <a:rPr lang="tr-TR" sz="2400" b="1" dirty="0">
                <a:solidFill>
                  <a:srgbClr val="002060"/>
                </a:solidFill>
                <a:effectLst>
                  <a:outerShdw blurRad="38100" dist="38100" dir="2700000" algn="tl">
                    <a:srgbClr val="000000">
                      <a:alpha val="43137"/>
                    </a:srgbClr>
                  </a:outerShdw>
                </a:effectLst>
              </a:rPr>
              <a:t>eğitim kurumunda gerekli tedbirleri alır, değerlendirmeye esas olan bilgi ve belgeleri ilgili değerlendiricilere iletir, söz konusu bilgi ve belgelerin iki yıl süreyle, yargı yoluna başvurulması halinde ise yargılamanın sonuna kadar saklanmasını sağlar.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3D78C5-05AA-454B-917E-87BFF770D4A2}" type="slidenum">
              <a:rPr lang="tr-TR" altLang="tr-TR">
                <a:solidFill>
                  <a:srgbClr val="898989"/>
                </a:solidFill>
                <a:latin typeface="Calibri" panose="020F0502020204030204" pitchFamily="34" charset="0"/>
              </a:rPr>
              <a:pPr eaLnBrk="1" hangingPunct="1"/>
              <a:t>18</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up)">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up)">
                                      <p:cBhvr>
                                        <p:cTn id="21"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6 İçerik Yer Tutucusu"/>
          <p:cNvSpPr>
            <a:spLocks noGrp="1"/>
          </p:cNvSpPr>
          <p:nvPr>
            <p:ph idx="1"/>
          </p:nvPr>
        </p:nvSpPr>
        <p:spPr>
          <a:xfrm>
            <a:off x="323528" y="1052736"/>
            <a:ext cx="8363272" cy="5453385"/>
          </a:xfrm>
        </p:spPr>
        <p:txBody>
          <a:bodyPr/>
          <a:lstStyle/>
          <a:p>
            <a:pPr algn="just">
              <a:buFont typeface="Arial" panose="020B0604020202020204" pitchFamily="34" charset="0"/>
              <a:buNone/>
            </a:pPr>
            <a:r>
              <a:rPr lang="tr-TR" altLang="tr-TR" sz="2800" b="1" dirty="0"/>
              <a:t>(4) Eğitim kurumu müdürü;</a:t>
            </a:r>
          </a:p>
          <a:p>
            <a:pPr algn="just">
              <a:buFont typeface="Arial" panose="020B0604020202020204" pitchFamily="34" charset="0"/>
              <a:buNone/>
            </a:pPr>
            <a:r>
              <a:rPr lang="tr-TR" altLang="tr-TR" sz="2800" b="1" dirty="0"/>
              <a:t>b) </a:t>
            </a:r>
            <a:r>
              <a:rPr lang="tr-TR" altLang="tr-TR" sz="2800" dirty="0"/>
              <a:t>Değerlendirici olarak; aday öğretmeni eğitim kurumundaki çalışmalarında </a:t>
            </a:r>
            <a:r>
              <a:rPr lang="tr-TR" altLang="tr-TR" sz="2800" b="1" dirty="0">
                <a:solidFill>
                  <a:srgbClr val="002060"/>
                </a:solidFill>
                <a:effectLst>
                  <a:outerShdw blurRad="38100" dist="38100" dir="2700000" algn="tl">
                    <a:srgbClr val="000000">
                      <a:alpha val="43137"/>
                    </a:srgbClr>
                  </a:outerShdw>
                </a:effectLst>
              </a:rPr>
              <a:t>mesleki ölçütler </a:t>
            </a:r>
            <a:r>
              <a:rPr lang="tr-TR" altLang="tr-TR" sz="2800" dirty="0"/>
              <a:t>bağlamında gözlemler. Bu doğrultuda tüm adaylık sürecinde </a:t>
            </a:r>
            <a:r>
              <a:rPr lang="tr-TR" altLang="tr-TR" sz="2800" b="1" dirty="0">
                <a:solidFill>
                  <a:srgbClr val="002060"/>
                </a:solidFill>
                <a:effectLst>
                  <a:outerShdw blurRad="38100" dist="38100" dir="2700000" algn="tl">
                    <a:srgbClr val="000000">
                      <a:alpha val="43137"/>
                    </a:srgbClr>
                  </a:outerShdw>
                </a:effectLst>
              </a:rPr>
              <a:t>rehberlik</a:t>
            </a:r>
            <a:r>
              <a:rPr lang="tr-TR" altLang="tr-TR" sz="2800" dirty="0"/>
              <a:t> eder.</a:t>
            </a:r>
          </a:p>
          <a:p>
            <a:pPr indent="20638" algn="just">
              <a:buFont typeface="Arial" panose="020B0604020202020204" pitchFamily="34" charset="0"/>
              <a:buNone/>
            </a:pPr>
            <a:r>
              <a:rPr lang="tr-TR" altLang="tr-TR" sz="2800" dirty="0"/>
              <a:t>Gerçekleştirmiş olduğu gözlem ve incelemeler doğrultusunda </a:t>
            </a:r>
            <a:r>
              <a:rPr lang="tr-TR" altLang="tr-TR" sz="2800" b="1" dirty="0">
                <a:solidFill>
                  <a:srgbClr val="002060"/>
                </a:solidFill>
                <a:effectLst>
                  <a:outerShdw blurRad="38100" dist="38100" dir="2700000" algn="tl">
                    <a:srgbClr val="000000">
                      <a:alpha val="43137"/>
                    </a:srgbClr>
                  </a:outerShdw>
                </a:effectLst>
              </a:rPr>
              <a:t>Ek-3’te</a:t>
            </a:r>
            <a:r>
              <a:rPr lang="tr-TR" altLang="tr-TR" sz="2800" dirty="0"/>
              <a:t> yer alan Formu </a:t>
            </a:r>
            <a:r>
              <a:rPr lang="tr-TR" altLang="tr-TR" sz="2800" b="1" dirty="0">
                <a:solidFill>
                  <a:srgbClr val="002060"/>
                </a:solidFill>
                <a:effectLst>
                  <a:outerShdw blurRad="38100" dist="38100" dir="2700000" algn="tl">
                    <a:srgbClr val="000000">
                      <a:alpha val="43137"/>
                    </a:srgbClr>
                  </a:outerShdw>
                </a:effectLst>
              </a:rPr>
              <a:t>üç nüsha </a:t>
            </a:r>
            <a:r>
              <a:rPr lang="tr-TR" altLang="tr-TR" sz="2800" dirty="0"/>
              <a:t>olarak doldurur.</a:t>
            </a:r>
          </a:p>
          <a:p>
            <a:pPr indent="20638" algn="just">
              <a:buFont typeface="Arial" panose="020B0604020202020204" pitchFamily="34" charset="0"/>
              <a:buNone/>
            </a:pPr>
            <a:r>
              <a:rPr lang="tr-TR" altLang="tr-TR" sz="2800" b="1" dirty="0">
                <a:solidFill>
                  <a:srgbClr val="002060"/>
                </a:solidFill>
                <a:effectLst>
                  <a:outerShdw blurRad="38100" dist="38100" dir="2700000" algn="tl">
                    <a:srgbClr val="000000">
                      <a:alpha val="43137"/>
                    </a:srgbClr>
                  </a:outerShdw>
                </a:effectLst>
              </a:rPr>
              <a:t>Formun bir örneğini muhafaza eder, bir örneğini aday öğretmene verir, diğer bir örneğinin aday öğretmenin görev yapmış olduğu eğitim kurumunda muhafaza edilmesini sağlar.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A8C1F99-42F9-485E-9D68-9C437F86EFB6}" type="slidenum">
              <a:rPr lang="tr-TR" altLang="tr-TR">
                <a:solidFill>
                  <a:srgbClr val="898989"/>
                </a:solidFill>
                <a:latin typeface="Calibri" panose="020F0502020204030204" pitchFamily="34" charset="0"/>
              </a:rPr>
              <a:pPr eaLnBrk="1" hangingPunct="1"/>
              <a:t>19</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4579">
                                            <p:txEl>
                                              <p:pRg st="0" end="0"/>
                                            </p:txEl>
                                          </p:spTgt>
                                        </p:tgtEl>
                                        <p:attrNameLst>
                                          <p:attrName>style.visibility</p:attrName>
                                        </p:attrNameLst>
                                      </p:cBhvr>
                                      <p:to>
                                        <p:strVal val="visible"/>
                                      </p:to>
                                    </p:set>
                                    <p:animEffect transition="in" filter="wipe(up)">
                                      <p:cBhvr>
                                        <p:cTn id="11" dur="1000"/>
                                        <p:tgtEl>
                                          <p:spTgt spid="2457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4579">
                                            <p:txEl>
                                              <p:pRg st="1" end="1"/>
                                            </p:txEl>
                                          </p:spTgt>
                                        </p:tgtEl>
                                        <p:attrNameLst>
                                          <p:attrName>style.visibility</p:attrName>
                                        </p:attrNameLst>
                                      </p:cBhvr>
                                      <p:to>
                                        <p:strVal val="visible"/>
                                      </p:to>
                                    </p:set>
                                    <p:animEffect transition="in" filter="wipe(up)">
                                      <p:cBhvr>
                                        <p:cTn id="16" dur="1000"/>
                                        <p:tgtEl>
                                          <p:spTgt spid="245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Effect transition="in" filter="wipe(up)">
                                      <p:cBhvr>
                                        <p:cTn id="21" dur="1000"/>
                                        <p:tgtEl>
                                          <p:spTgt spid="2457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4579">
                                            <p:txEl>
                                              <p:pRg st="3" end="3"/>
                                            </p:txEl>
                                          </p:spTgt>
                                        </p:tgtEl>
                                        <p:attrNameLst>
                                          <p:attrName>style.visibility</p:attrName>
                                        </p:attrNameLst>
                                      </p:cBhvr>
                                      <p:to>
                                        <p:strVal val="visible"/>
                                      </p:to>
                                    </p:set>
                                    <p:animEffect transition="in" filter="wipe(up)">
                                      <p:cBhvr>
                                        <p:cTn id="26" dur="10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p:txBody>
          <a:bodyPr/>
          <a:lstStyle/>
          <a:p>
            <a:r>
              <a:rPr lang="tr-TR" altLang="tr-TR" sz="2400" b="1" dirty="0">
                <a:effectLst>
                  <a:outerShdw blurRad="38100" dist="38100" dir="2700000" algn="tl">
                    <a:srgbClr val="000000">
                      <a:alpha val="43137"/>
                    </a:srgbClr>
                  </a:outerShdw>
                </a:effectLst>
                <a:cs typeface="Times New Roman" panose="02020603050405020304" pitchFamily="18" charset="0"/>
              </a:rPr>
              <a:t>1739 Sayılı Milli Eğitim Temel Kanunu</a:t>
            </a:r>
            <a:endParaRPr lang="tr-TR" altLang="tr-TR" sz="2400" b="1" dirty="0">
              <a:effectLst>
                <a:outerShdw blurRad="38100" dist="38100" dir="2700000" algn="tl">
                  <a:srgbClr val="000000">
                    <a:alpha val="43137"/>
                  </a:srgbClr>
                </a:outerShdw>
              </a:effectLst>
            </a:endParaRPr>
          </a:p>
        </p:txBody>
      </p:sp>
      <p:sp>
        <p:nvSpPr>
          <p:cNvPr id="7171" name="6 İçerik Yer Tutucusu"/>
          <p:cNvSpPr>
            <a:spLocks noGrp="1"/>
          </p:cNvSpPr>
          <p:nvPr>
            <p:ph sz="half" idx="2"/>
          </p:nvPr>
        </p:nvSpPr>
        <p:spPr>
          <a:xfrm>
            <a:off x="0" y="1017588"/>
            <a:ext cx="9144000" cy="5840412"/>
          </a:xfrm>
        </p:spPr>
        <p:txBody>
          <a:bodyPr/>
          <a:lstStyle/>
          <a:p>
            <a:pPr algn="just">
              <a:buFont typeface="Arial" panose="020B0604020202020204" pitchFamily="34" charset="0"/>
              <a:buNone/>
            </a:pPr>
            <a:r>
              <a:rPr lang="tr-TR" altLang="tr-TR" sz="2800" b="1"/>
              <a:t>    </a:t>
            </a:r>
          </a:p>
          <a:p>
            <a:pPr algn="just">
              <a:buFont typeface="Arial" panose="020B0604020202020204" pitchFamily="34" charset="0"/>
              <a:buNone/>
            </a:pPr>
            <a:endParaRPr lang="tr-TR" altLang="tr-TR" sz="2800" b="1"/>
          </a:p>
          <a:p>
            <a:pPr algn="just">
              <a:buFont typeface="Arial" panose="020B0604020202020204" pitchFamily="34" charset="0"/>
              <a:buNone/>
            </a:pPr>
            <a:endParaRPr lang="tr-TR" altLang="tr-TR" sz="2800" b="1"/>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BC1AE9-34E1-4E8E-A572-E13DF606E311}" type="slidenum">
              <a:rPr lang="tr-TR" altLang="tr-TR">
                <a:solidFill>
                  <a:srgbClr val="898989"/>
                </a:solidFill>
                <a:latin typeface="Calibri" panose="020F0502020204030204" pitchFamily="34" charset="0"/>
              </a:rPr>
              <a:pPr eaLnBrk="1" hangingPunct="1"/>
              <a:t>2</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7174" name="Metin kutusu 7"/>
          <p:cNvSpPr txBox="1">
            <a:spLocks noChangeArrowheads="1"/>
          </p:cNvSpPr>
          <p:nvPr/>
        </p:nvSpPr>
        <p:spPr bwMode="auto">
          <a:xfrm>
            <a:off x="254681" y="1251405"/>
            <a:ext cx="867568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400" b="1" dirty="0"/>
              <a:t>Madde 43 – </a:t>
            </a:r>
            <a:r>
              <a:rPr lang="tr-TR" altLang="tr-TR" sz="2400" b="1" dirty="0">
                <a:solidFill>
                  <a:srgbClr val="002060"/>
                </a:solidFill>
                <a:effectLst>
                  <a:outerShdw blurRad="38100" dist="38100" dir="2700000" algn="tl">
                    <a:srgbClr val="000000">
                      <a:alpha val="43137"/>
                    </a:srgbClr>
                  </a:outerShdw>
                </a:effectLst>
              </a:rPr>
              <a:t>Öğretmenlik</a:t>
            </a:r>
            <a:r>
              <a:rPr lang="tr-TR" altLang="tr-TR" sz="2400" dirty="0"/>
              <a:t>, Devletin eğitim, öğretim ve bununla ilgili yönetim görevlerini üzerine alan özel bir ihtisas mesleğidir. Öğretmenler bu görevlerini Türk Milli Eğitiminin amaçlarına ve temel ilkelerine uygun olarak ifa etmekle yükümlüdürler.</a:t>
            </a:r>
          </a:p>
          <a:p>
            <a:pPr eaLnBrk="1" hangingPunct="1"/>
            <a:r>
              <a:rPr lang="tr-TR" altLang="tr-TR" sz="2400" dirty="0"/>
              <a:t>	Öğretmenlik mesleğine hazırlık </a:t>
            </a:r>
            <a:r>
              <a:rPr lang="tr-TR" altLang="tr-TR" sz="2400" b="1" dirty="0">
                <a:solidFill>
                  <a:srgbClr val="002060"/>
                </a:solidFill>
                <a:effectLst>
                  <a:outerShdw blurRad="38100" dist="38100" dir="2700000" algn="tl">
                    <a:srgbClr val="000000">
                      <a:alpha val="43137"/>
                    </a:srgbClr>
                  </a:outerShdw>
                </a:effectLst>
              </a:rPr>
              <a:t>genel kültür, özel alan eğitimi ve pedagojik formasyon</a:t>
            </a:r>
            <a:r>
              <a:rPr lang="tr-TR" altLang="tr-TR" sz="2400" dirty="0"/>
              <a:t> ile sağlanır.</a:t>
            </a:r>
          </a:p>
          <a:p>
            <a:pPr eaLnBrk="1" hangingPunct="1"/>
            <a:r>
              <a:rPr lang="tr-TR" altLang="tr-TR" sz="2400" dirty="0"/>
              <a:t>	Yukarıda belirtilen nitelikleri kazanabilmeleri için, hangi öğretim kademesinde olursa olsun, öğretmen adaylarının yüksek öğrenim görmelerinin sağlanması esastır. Bu öğrenim lisans öncesi, lisans ve lisans üstü seviyelerde yatay ve dikey geçişlere de imkan verecek biçimde düzenlenir.</a:t>
            </a:r>
          </a:p>
        </p:txBody>
      </p:sp>
      <p:sp>
        <p:nvSpPr>
          <p:cNvPr id="7175" name="Metin kutusu 8"/>
          <p:cNvSpPr txBox="1">
            <a:spLocks noChangeArrowheads="1"/>
          </p:cNvSpPr>
          <p:nvPr/>
        </p:nvSpPr>
        <p:spPr bwMode="auto">
          <a:xfrm>
            <a:off x="179512" y="5661248"/>
            <a:ext cx="88931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dirty="0"/>
              <a:t>Ek fıkra: 30/6/2004-5204/1 </a:t>
            </a:r>
            <a:r>
              <a:rPr lang="tr-TR" altLang="tr-TR" b="1" dirty="0" err="1"/>
              <a:t>md.</a:t>
            </a:r>
            <a:r>
              <a:rPr lang="tr-TR" altLang="tr-TR" b="1" dirty="0"/>
              <a:t>) </a:t>
            </a:r>
            <a:r>
              <a:rPr lang="tr-TR" altLang="tr-TR" dirty="0"/>
              <a:t>Öğretmenlik mesleği; adaylık döneminden sonra öğretmen, uzman öğretmen ve başöğretmen olmak üzere üç kariyer basamağına ayrılır. </a:t>
            </a:r>
            <a:r>
              <a:rPr lang="tr-TR" altLang="tr-TR" b="1" dirty="0"/>
              <a:t>(Mülga ikinci cümle: 1/3/2014-6528/5 </a:t>
            </a:r>
            <a:r>
              <a:rPr lang="tr-TR" altLang="tr-TR" b="1" dirty="0" err="1"/>
              <a:t>md.</a:t>
            </a:r>
            <a:r>
              <a:rPr lang="tr-TR" altLang="tr-TR" b="1" dirty="0"/>
              <a:t>)</a:t>
            </a:r>
            <a:r>
              <a:rPr lang="tr-TR" altLang="tr-TR"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left)">
                                      <p:cBhvr>
                                        <p:cTn id="7" dur="1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174">
                                            <p:txEl>
                                              <p:pRg st="0" end="0"/>
                                            </p:txEl>
                                          </p:spTgt>
                                        </p:tgtEl>
                                        <p:attrNameLst>
                                          <p:attrName>style.visibility</p:attrName>
                                        </p:attrNameLst>
                                      </p:cBhvr>
                                      <p:to>
                                        <p:strVal val="visible"/>
                                      </p:to>
                                    </p:set>
                                    <p:animEffect transition="in" filter="wipe(up)">
                                      <p:cBhvr>
                                        <p:cTn id="12" dur="500"/>
                                        <p:tgtEl>
                                          <p:spTgt spid="717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174">
                                            <p:txEl>
                                              <p:pRg st="1" end="1"/>
                                            </p:txEl>
                                          </p:spTgt>
                                        </p:tgtEl>
                                        <p:attrNameLst>
                                          <p:attrName>style.visibility</p:attrName>
                                        </p:attrNameLst>
                                      </p:cBhvr>
                                      <p:to>
                                        <p:strVal val="visible"/>
                                      </p:to>
                                    </p:set>
                                    <p:animEffect transition="in" filter="wipe(up)">
                                      <p:cBhvr>
                                        <p:cTn id="17" dur="500"/>
                                        <p:tgtEl>
                                          <p:spTgt spid="717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174">
                                            <p:txEl>
                                              <p:pRg st="2" end="2"/>
                                            </p:txEl>
                                          </p:spTgt>
                                        </p:tgtEl>
                                        <p:attrNameLst>
                                          <p:attrName>style.visibility</p:attrName>
                                        </p:attrNameLst>
                                      </p:cBhvr>
                                      <p:to>
                                        <p:strVal val="visible"/>
                                      </p:to>
                                    </p:set>
                                    <p:animEffect transition="in" filter="wipe(up)">
                                      <p:cBhvr>
                                        <p:cTn id="22" dur="500"/>
                                        <p:tgtEl>
                                          <p:spTgt spid="7174">
                                            <p:txEl>
                                              <p:pRg st="2" end="2"/>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7175"/>
                                        </p:tgtEl>
                                        <p:attrNameLst>
                                          <p:attrName>style.visibility</p:attrName>
                                        </p:attrNameLst>
                                      </p:cBhvr>
                                      <p:to>
                                        <p:strVal val="visible"/>
                                      </p:to>
                                    </p:set>
                                    <p:animEffect transition="in" filter="wipe(up)">
                                      <p:cBhvr>
                                        <p:cTn id="25"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4" grpId="0" build="p"/>
      <p:bldP spid="71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p:txBody>
          <a:bodyPr/>
          <a:lstStyle/>
          <a:p>
            <a:r>
              <a:rPr lang="tr-TR" altLang="tr-TR" sz="2400"/>
              <a:t>17.04.2015 tarih ve 29329 MEB Atama ve Yer Değiştirme Yönetmeliği</a:t>
            </a:r>
          </a:p>
        </p:txBody>
      </p:sp>
      <p:sp>
        <p:nvSpPr>
          <p:cNvPr id="25603" name="6 İçerik Yer Tutucusu"/>
          <p:cNvSpPr>
            <a:spLocks noGrp="1"/>
          </p:cNvSpPr>
          <p:nvPr>
            <p:ph idx="1"/>
          </p:nvPr>
        </p:nvSpPr>
        <p:spPr>
          <a:xfrm>
            <a:off x="0" y="908050"/>
            <a:ext cx="9144000" cy="5949950"/>
          </a:xfrm>
        </p:spPr>
        <p:txBody>
          <a:bodyPr/>
          <a:lstStyle/>
          <a:p>
            <a:pPr algn="just">
              <a:buFont typeface="Arial" panose="020B0604020202020204" pitchFamily="34" charset="0"/>
              <a:buNone/>
            </a:pPr>
            <a:r>
              <a:rPr lang="tr-TR" altLang="tr-TR" sz="2800" b="1" dirty="0"/>
              <a:t>(5) </a:t>
            </a:r>
            <a:r>
              <a:rPr lang="tr-TR" altLang="tr-TR" sz="3600" b="1" dirty="0"/>
              <a:t>Danışman öğretmen</a:t>
            </a:r>
            <a:r>
              <a:rPr lang="tr-TR" altLang="tr-TR" sz="2800" b="1" dirty="0"/>
              <a:t>,</a:t>
            </a:r>
          </a:p>
          <a:p>
            <a:pPr algn="just">
              <a:buFont typeface="Arial" panose="020B0604020202020204" pitchFamily="34" charset="0"/>
              <a:buNone/>
            </a:pPr>
            <a:r>
              <a:rPr lang="tr-TR" altLang="tr-TR" sz="2800" b="1" dirty="0"/>
              <a:t>    </a:t>
            </a:r>
            <a:r>
              <a:rPr lang="tr-TR" altLang="tr-TR" sz="2800" dirty="0"/>
              <a:t>aday öğretmeni eğitim kurumundaki çalışmalarında </a:t>
            </a:r>
            <a:r>
              <a:rPr lang="tr-TR" altLang="tr-TR" sz="2800" b="1" dirty="0">
                <a:solidFill>
                  <a:srgbClr val="002060"/>
                </a:solidFill>
                <a:effectLst>
                  <a:outerShdw blurRad="38100" dist="38100" dir="2700000" algn="tl">
                    <a:srgbClr val="000000">
                      <a:alpha val="43137"/>
                    </a:srgbClr>
                  </a:outerShdw>
                </a:effectLst>
              </a:rPr>
              <a:t>mesleki ölçütler</a:t>
            </a:r>
            <a:r>
              <a:rPr lang="tr-TR" altLang="tr-TR" sz="2800" dirty="0"/>
              <a:t> bağlamında gözlemler. Bu doğrultuda tüm performans değerlendirme sürecinde </a:t>
            </a:r>
            <a:r>
              <a:rPr lang="tr-TR" altLang="tr-TR" sz="2800" b="1" dirty="0">
                <a:solidFill>
                  <a:srgbClr val="002060"/>
                </a:solidFill>
                <a:effectLst>
                  <a:outerShdw blurRad="38100" dist="38100" dir="2700000" algn="tl">
                    <a:srgbClr val="000000">
                      <a:alpha val="43137"/>
                    </a:srgbClr>
                  </a:outerShdw>
                </a:effectLst>
              </a:rPr>
              <a:t>rehberlik</a:t>
            </a:r>
            <a:r>
              <a:rPr lang="tr-TR" altLang="tr-TR" sz="2800" dirty="0"/>
              <a:t> eder. Gerçekleştirmiş olduğu gözlem ve incelemeler doğrultusunda Ek-3’te yer alan Formu üç nüsha olarak doldurur. Formun </a:t>
            </a:r>
            <a:r>
              <a:rPr lang="tr-TR" altLang="tr-TR" sz="2800" b="1" dirty="0">
                <a:solidFill>
                  <a:srgbClr val="002060"/>
                </a:solidFill>
                <a:effectLst>
                  <a:outerShdw blurRad="38100" dist="38100" dir="2700000" algn="tl">
                    <a:srgbClr val="000000">
                      <a:alpha val="43137"/>
                    </a:srgbClr>
                  </a:outerShdw>
                </a:effectLst>
              </a:rPr>
              <a:t>bir örneğini muhafaza eder, bir örneğini aday öğretmene verir, diğer bir örneğini aday öğretmenin görev yapmış olduğu eğitim kurumu müdürlüğüne teslim eder.</a:t>
            </a:r>
            <a:r>
              <a:rPr lang="tr-TR" altLang="tr-TR" sz="2800" dirty="0"/>
              <a:t> Danışman öğretmen bu görevlerin yerine getirilmesinde aday öğretmenin görev yaptığı eğitim kurumu müdürüne karşı sorumludur.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F88D3A-DCEE-4341-8897-308EC34BA25C}" type="slidenum">
              <a:rPr lang="tr-TR" altLang="tr-TR">
                <a:solidFill>
                  <a:srgbClr val="898989"/>
                </a:solidFill>
                <a:latin typeface="Calibri" panose="020F0502020204030204" pitchFamily="34" charset="0"/>
              </a:rPr>
              <a:pPr eaLnBrk="1" hangingPunct="1"/>
              <a:t>20</a:t>
            </a:fld>
            <a:endParaRPr lang="tr-TR" altLang="tr-TR">
              <a:solidFill>
                <a:srgbClr val="898989"/>
              </a:solidFill>
              <a:latin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251520" y="1149052"/>
            <a:ext cx="8435280" cy="5448300"/>
          </a:xfrm>
        </p:spPr>
        <p:txBody>
          <a:bodyPr>
            <a:normAutofit fontScale="85000" lnSpcReduction="20000"/>
          </a:bodyPr>
          <a:lstStyle/>
          <a:p>
            <a:pPr algn="just">
              <a:buFont typeface="Arial" panose="020B0604020202020204" pitchFamily="34" charset="0"/>
              <a:buNone/>
              <a:defRPr/>
            </a:pPr>
            <a:r>
              <a:rPr lang="tr-TR" sz="2800" b="1" dirty="0"/>
              <a:t>Sınava ilişkin usul ve esaslar</a:t>
            </a:r>
          </a:p>
          <a:p>
            <a:pPr algn="just">
              <a:buFont typeface="Arial" panose="020B0604020202020204" pitchFamily="34" charset="0"/>
              <a:buNone/>
              <a:defRPr/>
            </a:pPr>
            <a:r>
              <a:rPr lang="tr-TR" sz="2800" b="1" dirty="0"/>
              <a:t>MADDE 19 – </a:t>
            </a:r>
          </a:p>
          <a:p>
            <a:pPr marL="514350" indent="-514350" algn="just">
              <a:buFont typeface="Arial" panose="020B0604020202020204" pitchFamily="34" charset="0"/>
              <a:buAutoNum type="arabicParenBoth"/>
              <a:defRPr/>
            </a:pPr>
            <a:r>
              <a:rPr lang="tr-TR" sz="2800" dirty="0"/>
              <a:t>Sınav, göreve başlama tarihine göre en az bir yıl fiilen çalışan ve performans değerlendirmesinde başarılı olan aday öğretmenlere, Bakanlıkça belirlenecek merkezlerde ve tarihlerde yapılır. 657 sayılı Kanun ve diğer kanunlar uyarınca aylıksız izin almak suretiyle geçirilen süreler, en az bir yıllık fiili çalışma süresinden sayılmaz.</a:t>
            </a:r>
          </a:p>
          <a:p>
            <a:pPr algn="just">
              <a:buFont typeface="Arial" panose="020B0604020202020204" pitchFamily="34" charset="0"/>
              <a:buNone/>
              <a:defRPr/>
            </a:pPr>
            <a:r>
              <a:rPr lang="tr-TR" sz="2800" dirty="0"/>
              <a:t>(2) Sınavın, yazılı ve sözlü olarak yapılması halinde önce yazılı sınav, bu sınav </a:t>
            </a:r>
            <a:r>
              <a:rPr lang="tr-TR" sz="2800" b="1" dirty="0">
                <a:solidFill>
                  <a:srgbClr val="002060"/>
                </a:solidFill>
                <a:effectLst>
                  <a:outerShdw blurRad="38100" dist="38100" dir="2700000" algn="tl">
                    <a:srgbClr val="000000">
                      <a:alpha val="43137"/>
                    </a:srgbClr>
                  </a:outerShdw>
                </a:effectLst>
              </a:rPr>
              <a:t>sonuçlarının açıklanmasını beklemeden de sözlü sınav</a:t>
            </a:r>
            <a:r>
              <a:rPr lang="tr-TR" sz="2800" dirty="0"/>
              <a:t> yapılır.</a:t>
            </a:r>
          </a:p>
          <a:p>
            <a:pPr algn="just">
              <a:buFont typeface="Arial" panose="020B0604020202020204" pitchFamily="34" charset="0"/>
              <a:buNone/>
              <a:defRPr/>
            </a:pPr>
            <a:r>
              <a:rPr lang="tr-TR" sz="2800" dirty="0"/>
              <a:t> (3) Sınava girmeye hak kazandığı halde kabul edilebilir belge ile ispatı mümkün mazeretleri nedeniyle sınava katılamayanlar, göreve başlamalarından sonraki ilk sınava alınır. </a:t>
            </a:r>
          </a:p>
          <a:p>
            <a:pPr algn="just">
              <a:buFont typeface="Arial" panose="020B0604020202020204" pitchFamily="34" charset="0"/>
              <a:buNone/>
              <a:defRPr/>
            </a:pPr>
            <a:r>
              <a:rPr lang="tr-TR" sz="2800" dirty="0"/>
              <a:t>(4) Sınav, ihtiyaç duyulması halinde coğrafi şartlar göz önünde bulundurularak birden fazla il için bir veya birden fazla merkezde gerçekleştirilebilir.</a:t>
            </a:r>
          </a:p>
          <a:p>
            <a:pPr algn="just">
              <a:buFont typeface="Arial" panose="020B0604020202020204" pitchFamily="34" charset="0"/>
              <a:buNone/>
              <a:defRPr/>
            </a:pPr>
            <a:endParaRPr lang="tr-TR" sz="2800" b="1" dirty="0"/>
          </a:p>
          <a:p>
            <a:pPr algn="just">
              <a:buFont typeface="Arial" panose="020B0604020202020204" pitchFamily="34" charset="0"/>
              <a:buNone/>
              <a:defRPr/>
            </a:pPr>
            <a:endParaRPr lang="tr-TR" sz="2800" b="1" dirty="0"/>
          </a:p>
          <a:p>
            <a:pPr algn="just">
              <a:buFont typeface="Arial" panose="020B0604020202020204" pitchFamily="34" charset="0"/>
              <a:buNone/>
              <a:defRPr/>
            </a:pPr>
            <a:endParaRPr lang="tr-TR" sz="2800" b="1" dirty="0"/>
          </a:p>
          <a:p>
            <a:pPr algn="just">
              <a:buFont typeface="Arial" panose="020B0604020202020204" pitchFamily="34" charset="0"/>
              <a:buNone/>
              <a:defRPr/>
            </a:pPr>
            <a:endParaRPr lang="tr-TR" sz="2800" b="1" dirty="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812C8C-6CC8-47DD-92A9-DF711546ED8D}" type="slidenum">
              <a:rPr lang="tr-TR" altLang="tr-TR">
                <a:solidFill>
                  <a:srgbClr val="898989"/>
                </a:solidFill>
                <a:latin typeface="Calibri" panose="020F0502020204030204" pitchFamily="34" charset="0"/>
              </a:rPr>
              <a:pPr eaLnBrk="1" hangingPunct="1"/>
              <a:t>21</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8"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1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up)">
                                      <p:cBhvr>
                                        <p:cTn id="25" dur="10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up)">
                                      <p:cBhvr>
                                        <p:cTn id="30" dur="10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up)">
                                      <p:cBhvr>
                                        <p:cTn id="35"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6 İçerik Yer Tutucusu"/>
          <p:cNvSpPr>
            <a:spLocks noGrp="1"/>
          </p:cNvSpPr>
          <p:nvPr>
            <p:ph idx="1"/>
          </p:nvPr>
        </p:nvSpPr>
        <p:spPr>
          <a:xfrm>
            <a:off x="395536" y="1200423"/>
            <a:ext cx="8291264" cy="5468937"/>
          </a:xfrm>
        </p:spPr>
        <p:txBody>
          <a:bodyPr/>
          <a:lstStyle/>
          <a:p>
            <a:pPr algn="just">
              <a:buFont typeface="Arial" panose="020B0604020202020204" pitchFamily="34" charset="0"/>
              <a:buNone/>
            </a:pPr>
            <a:r>
              <a:rPr lang="tr-TR" altLang="tr-TR" sz="2600" b="1" dirty="0"/>
              <a:t>    Yazılı sınav</a:t>
            </a:r>
          </a:p>
          <a:p>
            <a:pPr algn="just">
              <a:buFont typeface="Arial" panose="020B0604020202020204" pitchFamily="34" charset="0"/>
              <a:buNone/>
            </a:pPr>
            <a:r>
              <a:rPr lang="tr-TR" altLang="tr-TR" sz="2600" b="1" dirty="0"/>
              <a:t>MADDE 20 – </a:t>
            </a:r>
            <a:r>
              <a:rPr lang="tr-TR" altLang="tr-TR" sz="2600" dirty="0"/>
              <a:t>(1) Performans değerlendirmesinde başarılı bulunan aday öğretmenler Bakanlıkça yazılı sınava tabi tutulur. Yazılı sınava ilişkin diğer iş ve işlemler Ölçme, Değerlendirme ve Sınav Hizmetleri Genel Müdürlüğünce yürütülür.</a:t>
            </a:r>
          </a:p>
          <a:p>
            <a:pPr algn="just">
              <a:buFont typeface="Arial" panose="020B0604020202020204" pitchFamily="34" charset="0"/>
              <a:buNone/>
            </a:pPr>
            <a:r>
              <a:rPr lang="tr-TR" altLang="tr-TR" sz="2600" dirty="0"/>
              <a:t>(2) Sınav </a:t>
            </a:r>
            <a:r>
              <a:rPr lang="tr-TR" altLang="tr-TR" sz="2600" b="1" dirty="0">
                <a:solidFill>
                  <a:srgbClr val="002060"/>
                </a:solidFill>
                <a:effectLst>
                  <a:outerShdw blurRad="38100" dist="38100" dir="2700000" algn="tl">
                    <a:srgbClr val="000000">
                      <a:alpha val="43137"/>
                    </a:srgbClr>
                  </a:outerShdw>
                </a:effectLst>
              </a:rPr>
              <a:t>çoktan seçmeli test veya açık uçlu sorular ile yapılır</a:t>
            </a:r>
            <a:r>
              <a:rPr lang="tr-TR" altLang="tr-TR" sz="2600" dirty="0"/>
              <a:t>, uygun görülen soru çeşitlerinden biri veya birkaçı birden kullanılabilir. Yazılı sınav konuları ve puan ağırlıkları şunlardır;</a:t>
            </a:r>
          </a:p>
          <a:p>
            <a:pPr algn="just">
              <a:buFont typeface="Arial" panose="020B0604020202020204" pitchFamily="34" charset="0"/>
              <a:buNone/>
            </a:pPr>
            <a:r>
              <a:rPr lang="tr-TR" altLang="tr-TR" sz="2600" dirty="0"/>
              <a:t>a) </a:t>
            </a:r>
            <a:r>
              <a:rPr lang="tr-TR" altLang="tr-TR" sz="2600" b="1" dirty="0">
                <a:solidFill>
                  <a:srgbClr val="002060"/>
                </a:solidFill>
                <a:effectLst>
                  <a:outerShdw blurRad="38100" dist="38100" dir="2700000" algn="tl">
                    <a:srgbClr val="000000">
                      <a:alpha val="43137"/>
                    </a:srgbClr>
                  </a:outerShdw>
                </a:effectLst>
              </a:rPr>
              <a:t>657</a:t>
            </a:r>
            <a:r>
              <a:rPr lang="tr-TR" altLang="tr-TR" sz="2600" dirty="0"/>
              <a:t> sayılı Devlet Memurları Kanunu ve </a:t>
            </a:r>
            <a:r>
              <a:rPr lang="tr-TR" altLang="tr-TR" sz="2600" b="1" dirty="0">
                <a:solidFill>
                  <a:srgbClr val="002060"/>
                </a:solidFill>
                <a:effectLst>
                  <a:outerShdw blurRad="38100" dist="38100" dir="2700000" algn="tl">
                    <a:srgbClr val="000000">
                      <a:alpha val="43137"/>
                    </a:srgbClr>
                  </a:outerShdw>
                </a:effectLst>
              </a:rPr>
              <a:t>4483 sayılı </a:t>
            </a:r>
            <a:r>
              <a:rPr lang="tr-TR" altLang="tr-TR" sz="2600" dirty="0"/>
              <a:t>Memurlar ve Diğer Kamu Görevlilerinin Yargılanması Hakkında Kanun </a:t>
            </a:r>
            <a:r>
              <a:rPr lang="tr-TR" altLang="tr-TR" sz="2600" b="1" dirty="0">
                <a:solidFill>
                  <a:srgbClr val="002060"/>
                </a:solidFill>
                <a:effectLst>
                  <a:outerShdw blurRad="38100" dist="38100" dir="2700000" algn="tl">
                    <a:srgbClr val="000000">
                      <a:alpha val="43137"/>
                    </a:srgbClr>
                  </a:outerShdw>
                </a:effectLst>
              </a:rPr>
              <a:t>(%20),</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AFD5A0-BB24-4D11-9686-0E2B40C15B40}" type="slidenum">
              <a:rPr lang="tr-TR" altLang="tr-TR">
                <a:solidFill>
                  <a:srgbClr val="898989"/>
                </a:solidFill>
                <a:latin typeface="Calibri" panose="020F0502020204030204" pitchFamily="34" charset="0"/>
              </a:rPr>
              <a:pPr eaLnBrk="1" hangingPunct="1"/>
              <a:t>22</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Effect transition="in" filter="wipe(up)">
                                      <p:cBhvr>
                                        <p:cTn id="11" dur="1000"/>
                                        <p:tgtEl>
                                          <p:spTgt spid="2765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651">
                                            <p:txEl>
                                              <p:pRg st="1" end="1"/>
                                            </p:txEl>
                                          </p:spTgt>
                                        </p:tgtEl>
                                        <p:attrNameLst>
                                          <p:attrName>style.visibility</p:attrName>
                                        </p:attrNameLst>
                                      </p:cBhvr>
                                      <p:to>
                                        <p:strVal val="visible"/>
                                      </p:to>
                                    </p:set>
                                    <p:animEffect transition="in" filter="wipe(up)">
                                      <p:cBhvr>
                                        <p:cTn id="16" dur="1000"/>
                                        <p:tgtEl>
                                          <p:spTgt spid="2765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wipe(up)">
                                      <p:cBhvr>
                                        <p:cTn id="21" dur="1000"/>
                                        <p:tgtEl>
                                          <p:spTgt spid="27651">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7651">
                                            <p:txEl>
                                              <p:pRg st="3" end="3"/>
                                            </p:txEl>
                                          </p:spTgt>
                                        </p:tgtEl>
                                        <p:attrNameLst>
                                          <p:attrName>style.visibility</p:attrName>
                                        </p:attrNameLst>
                                      </p:cBhvr>
                                      <p:to>
                                        <p:strVal val="visible"/>
                                      </p:to>
                                    </p:set>
                                    <p:animEffect transition="in" filter="wipe(up)">
                                      <p:cBhvr>
                                        <p:cTn id="26" dur="1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360040" y="1103438"/>
            <a:ext cx="8460432" cy="5565922"/>
          </a:xfrm>
        </p:spPr>
        <p:txBody>
          <a:bodyPr>
            <a:normAutofit fontScale="92500" lnSpcReduction="20000"/>
          </a:bodyPr>
          <a:lstStyle/>
          <a:p>
            <a:pPr algn="just">
              <a:buFont typeface="Arial" panose="020B0604020202020204" pitchFamily="34" charset="0"/>
              <a:buNone/>
              <a:defRPr/>
            </a:pPr>
            <a:r>
              <a:rPr lang="tr-TR" sz="2800" b="1" dirty="0"/>
              <a:t>    Yazılı sınav</a:t>
            </a:r>
          </a:p>
          <a:p>
            <a:pPr algn="just">
              <a:buFont typeface="Arial" panose="020B0604020202020204" pitchFamily="34" charset="0"/>
              <a:buNone/>
              <a:defRPr/>
            </a:pPr>
            <a:r>
              <a:rPr lang="tr-TR" sz="2800" b="1" dirty="0"/>
              <a:t>MADDE 20 –</a:t>
            </a:r>
          </a:p>
          <a:p>
            <a:pPr algn="just">
              <a:buFont typeface="Arial" panose="020B0604020202020204" pitchFamily="34" charset="0"/>
              <a:buNone/>
              <a:defRPr/>
            </a:pPr>
            <a:r>
              <a:rPr lang="tr-TR" sz="2800" b="1" dirty="0">
                <a:solidFill>
                  <a:srgbClr val="002060"/>
                </a:solidFill>
                <a:effectLst>
                  <a:outerShdw blurRad="38100" dist="38100" dir="2700000" algn="tl">
                    <a:srgbClr val="000000">
                      <a:alpha val="43137"/>
                    </a:srgbClr>
                  </a:outerShdw>
                </a:effectLst>
              </a:rPr>
              <a:t>b) Bakanlık teşkilatı, görevleri ve mevzuat</a:t>
            </a:r>
            <a:r>
              <a:rPr lang="tr-TR" sz="2800" dirty="0"/>
              <a:t>ı </a:t>
            </a:r>
            <a:r>
              <a:rPr lang="tr-TR" sz="2800" b="1" dirty="0">
                <a:solidFill>
                  <a:srgbClr val="002060"/>
                </a:solidFill>
                <a:effectLst>
                  <a:outerShdw blurRad="38100" dist="38100" dir="2700000" algn="tl">
                    <a:srgbClr val="000000">
                      <a:alpha val="43137"/>
                    </a:srgbClr>
                  </a:outerShdw>
                </a:effectLst>
              </a:rPr>
              <a:t>(%30),</a:t>
            </a:r>
          </a:p>
          <a:p>
            <a:pPr algn="just">
              <a:buFont typeface="Arial" panose="020B0604020202020204" pitchFamily="34" charset="0"/>
              <a:buNone/>
              <a:defRPr/>
            </a:pPr>
            <a:r>
              <a:rPr lang="tr-TR" sz="2800" dirty="0"/>
              <a:t>1) 1739 sayılı Millî Eğitim Temel Kanunu,</a:t>
            </a:r>
          </a:p>
          <a:p>
            <a:pPr algn="just">
              <a:buFont typeface="Arial" panose="020B0604020202020204" pitchFamily="34" charset="0"/>
              <a:buNone/>
              <a:defRPr/>
            </a:pPr>
            <a:r>
              <a:rPr lang="tr-TR" sz="2800" dirty="0"/>
              <a:t>2) 652 sayılı Millî Eğitim Bakanlığının Teşkilat ve Görevleri Hakkında Kanun Hükmünde Kararname,</a:t>
            </a:r>
          </a:p>
          <a:p>
            <a:pPr algn="just">
              <a:buFont typeface="Arial" panose="020B0604020202020204" pitchFamily="34" charset="0"/>
              <a:buNone/>
              <a:defRPr/>
            </a:pPr>
            <a:r>
              <a:rPr lang="tr-TR" sz="2800" dirty="0"/>
              <a:t>3) 5580 sayılı Özel Öğretim Kurumları Kanunu,</a:t>
            </a:r>
          </a:p>
          <a:p>
            <a:pPr algn="just">
              <a:buFont typeface="Arial" panose="020B0604020202020204" pitchFamily="34" charset="0"/>
              <a:buNone/>
              <a:defRPr/>
            </a:pPr>
            <a:r>
              <a:rPr lang="tr-TR" sz="2800" dirty="0"/>
              <a:t>4) Görevin gerektirdiği diğer mevzuat.</a:t>
            </a:r>
          </a:p>
          <a:p>
            <a:pPr algn="just">
              <a:buFont typeface="Arial" panose="020B0604020202020204" pitchFamily="34" charset="0"/>
              <a:buNone/>
              <a:defRPr/>
            </a:pPr>
            <a:r>
              <a:rPr lang="tr-TR" sz="2800" b="1" dirty="0">
                <a:solidFill>
                  <a:srgbClr val="002060"/>
                </a:solidFill>
                <a:effectLst>
                  <a:outerShdw blurRad="38100" dist="38100" dir="2700000" algn="tl">
                    <a:srgbClr val="000000">
                      <a:alpha val="43137"/>
                    </a:srgbClr>
                  </a:outerShdw>
                </a:effectLst>
              </a:rPr>
              <a:t>c) Öğretmenlik uygulamaları (%50).</a:t>
            </a:r>
          </a:p>
          <a:p>
            <a:pPr algn="just">
              <a:buFont typeface="Arial" panose="020B0604020202020204" pitchFamily="34" charset="0"/>
              <a:buNone/>
              <a:defRPr/>
            </a:pPr>
            <a:r>
              <a:rPr lang="tr-TR" sz="2800" dirty="0"/>
              <a:t>1) Eğitim öğretimin planlanması,</a:t>
            </a:r>
          </a:p>
          <a:p>
            <a:pPr algn="just">
              <a:buFont typeface="Arial" panose="020B0604020202020204" pitchFamily="34" charset="0"/>
              <a:buNone/>
              <a:defRPr/>
            </a:pPr>
            <a:r>
              <a:rPr lang="tr-TR" sz="2800" dirty="0"/>
              <a:t>2) Öğrenme ortamları,</a:t>
            </a:r>
          </a:p>
          <a:p>
            <a:pPr algn="just">
              <a:buFont typeface="Arial" panose="020B0604020202020204" pitchFamily="34" charset="0"/>
              <a:buNone/>
              <a:defRPr/>
            </a:pPr>
            <a:r>
              <a:rPr lang="tr-TR" sz="2800" dirty="0"/>
              <a:t>3) Sınıf yönetimi,</a:t>
            </a:r>
          </a:p>
          <a:p>
            <a:pPr algn="just">
              <a:buFont typeface="Arial" panose="020B0604020202020204" pitchFamily="34" charset="0"/>
              <a:buNone/>
              <a:defRPr/>
            </a:pPr>
            <a:r>
              <a:rPr lang="tr-TR" sz="2800" dirty="0"/>
              <a:t>4) Öğretim yöntem ve teknikleri,</a:t>
            </a:r>
          </a:p>
          <a:p>
            <a:pPr algn="just">
              <a:buFont typeface="Arial" panose="020B0604020202020204" pitchFamily="34" charset="0"/>
              <a:buNone/>
              <a:defRPr/>
            </a:pPr>
            <a:r>
              <a:rPr lang="tr-TR" sz="2800" dirty="0"/>
              <a:t>5) Ölçme ve değerlendirme.</a:t>
            </a:r>
          </a:p>
          <a:p>
            <a:pPr algn="just">
              <a:buFont typeface="Arial" panose="020B0604020202020204" pitchFamily="34" charset="0"/>
              <a:buNone/>
              <a:defRPr/>
            </a:pPr>
            <a:endParaRPr lang="tr-TR" sz="2800" dirty="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A6B5CF-2C80-4015-8749-E84BE7316E69}" type="slidenum">
              <a:rPr lang="tr-TR" altLang="tr-TR">
                <a:solidFill>
                  <a:srgbClr val="898989"/>
                </a:solidFill>
                <a:latin typeface="Calibri" panose="020F0502020204030204" pitchFamily="34" charset="0"/>
              </a:rPr>
              <a:pPr eaLnBrk="1" hangingPunct="1"/>
              <a:t>23</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1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up)">
                                      <p:cBhvr>
                                        <p:cTn id="25" dur="1000"/>
                                        <p:tgtEl>
                                          <p:spTgt spid="7">
                                            <p:txEl>
                                              <p:pRg st="3" end="3"/>
                                            </p:txEl>
                                          </p:spTgt>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wipe(up)">
                                      <p:cBhvr>
                                        <p:cTn id="29" dur="1000"/>
                                        <p:tgtEl>
                                          <p:spTgt spid="7">
                                            <p:txEl>
                                              <p:pRg st="4" end="4"/>
                                            </p:txEl>
                                          </p:spTgt>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wipe(up)">
                                      <p:cBhvr>
                                        <p:cTn id="33" dur="1000"/>
                                        <p:tgtEl>
                                          <p:spTgt spid="7">
                                            <p:txEl>
                                              <p:pRg st="5" end="5"/>
                                            </p:txEl>
                                          </p:spTgt>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1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up)">
                                      <p:cBhvr>
                                        <p:cTn id="42" dur="10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up)">
                                      <p:cBhvr>
                                        <p:cTn id="47" dur="1000"/>
                                        <p:tgtEl>
                                          <p:spTgt spid="7">
                                            <p:txEl>
                                              <p:pRg st="8" end="8"/>
                                            </p:txEl>
                                          </p:spTgt>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7">
                                            <p:txEl>
                                              <p:pRg st="9" end="9"/>
                                            </p:txEl>
                                          </p:spTgt>
                                        </p:tgtEl>
                                        <p:attrNameLst>
                                          <p:attrName>style.visibility</p:attrName>
                                        </p:attrNameLst>
                                      </p:cBhvr>
                                      <p:to>
                                        <p:strVal val="visible"/>
                                      </p:to>
                                    </p:set>
                                    <p:animEffect transition="in" filter="wipe(up)">
                                      <p:cBhvr>
                                        <p:cTn id="51" dur="1000"/>
                                        <p:tgtEl>
                                          <p:spTgt spid="7">
                                            <p:txEl>
                                              <p:pRg st="9" end="9"/>
                                            </p:txEl>
                                          </p:spTgt>
                                        </p:tgtEl>
                                      </p:cBhvr>
                                    </p:animEffect>
                                  </p:childTnLst>
                                </p:cTn>
                              </p:par>
                            </p:childTnLst>
                          </p:cTn>
                        </p:par>
                        <p:par>
                          <p:cTn id="52" fill="hold">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animEffect transition="in" filter="wipe(up)">
                                      <p:cBhvr>
                                        <p:cTn id="55" dur="1000"/>
                                        <p:tgtEl>
                                          <p:spTgt spid="7">
                                            <p:txEl>
                                              <p:pRg st="10" end="10"/>
                                            </p:txEl>
                                          </p:spTgt>
                                        </p:tgtEl>
                                      </p:cBhvr>
                                    </p:animEffect>
                                  </p:childTnLst>
                                </p:cTn>
                              </p:par>
                            </p:childTnLst>
                          </p:cTn>
                        </p:par>
                        <p:par>
                          <p:cTn id="56" fill="hold">
                            <p:stCondLst>
                              <p:cond delay="3000"/>
                            </p:stCondLst>
                            <p:childTnLst>
                              <p:par>
                                <p:cTn id="57" presetID="22" presetClass="entr" presetSubtype="1" fill="hold" grpId="0" nodeType="afterEffect">
                                  <p:stCondLst>
                                    <p:cond delay="0"/>
                                  </p:stCondLst>
                                  <p:childTnLst>
                                    <p:set>
                                      <p:cBhvr>
                                        <p:cTn id="58" dur="1" fill="hold">
                                          <p:stCondLst>
                                            <p:cond delay="0"/>
                                          </p:stCondLst>
                                        </p:cTn>
                                        <p:tgtEl>
                                          <p:spTgt spid="7">
                                            <p:txEl>
                                              <p:pRg st="11" end="11"/>
                                            </p:txEl>
                                          </p:spTgt>
                                        </p:tgtEl>
                                        <p:attrNameLst>
                                          <p:attrName>style.visibility</p:attrName>
                                        </p:attrNameLst>
                                      </p:cBhvr>
                                      <p:to>
                                        <p:strVal val="visible"/>
                                      </p:to>
                                    </p:set>
                                    <p:animEffect transition="in" filter="wipe(up)">
                                      <p:cBhvr>
                                        <p:cTn id="59" dur="1000"/>
                                        <p:tgtEl>
                                          <p:spTgt spid="7">
                                            <p:txEl>
                                              <p:pRg st="11" end="11"/>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7">
                                            <p:txEl>
                                              <p:pRg st="12" end="12"/>
                                            </p:txEl>
                                          </p:spTgt>
                                        </p:tgtEl>
                                        <p:attrNameLst>
                                          <p:attrName>style.visibility</p:attrName>
                                        </p:attrNameLst>
                                      </p:cBhvr>
                                      <p:to>
                                        <p:strVal val="visible"/>
                                      </p:to>
                                    </p:set>
                                    <p:animEffect transition="in" filter="wipe(up)">
                                      <p:cBhvr>
                                        <p:cTn id="63" dur="10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6 İçerik Yer Tutucusu"/>
          <p:cNvSpPr>
            <a:spLocks noGrp="1"/>
          </p:cNvSpPr>
          <p:nvPr>
            <p:ph idx="1"/>
          </p:nvPr>
        </p:nvSpPr>
        <p:spPr>
          <a:xfrm>
            <a:off x="323528" y="1103437"/>
            <a:ext cx="8363272" cy="3981747"/>
          </a:xfrm>
        </p:spPr>
        <p:txBody>
          <a:bodyPr/>
          <a:lstStyle/>
          <a:p>
            <a:pPr algn="just">
              <a:buFont typeface="Arial" panose="020B0604020202020204" pitchFamily="34" charset="0"/>
              <a:buNone/>
            </a:pPr>
            <a:r>
              <a:rPr lang="tr-TR" altLang="tr-TR" sz="2800" b="1" dirty="0"/>
              <a:t>    Yazılı sınav</a:t>
            </a:r>
          </a:p>
          <a:p>
            <a:pPr algn="just">
              <a:buFont typeface="Arial" panose="020B0604020202020204" pitchFamily="34" charset="0"/>
              <a:buNone/>
            </a:pPr>
            <a:r>
              <a:rPr lang="tr-TR" altLang="tr-TR" sz="2800" b="1" dirty="0"/>
              <a:t>MADDE 20 –</a:t>
            </a:r>
          </a:p>
          <a:p>
            <a:pPr algn="just">
              <a:buFont typeface="Arial" panose="020B0604020202020204" pitchFamily="34" charset="0"/>
              <a:buNone/>
            </a:pPr>
            <a:r>
              <a:rPr lang="tr-TR" altLang="tr-TR" sz="2800" dirty="0"/>
              <a:t>(3) Sınavın yapılacağı yer, gün ve zaman ile ikinci fıkrada belirtilen sınav konuları Sınav Koordinasyon Komisyonu tarafından önceden açıklanır.</a:t>
            </a:r>
          </a:p>
          <a:p>
            <a:pPr algn="just">
              <a:buFont typeface="Arial" panose="020B0604020202020204" pitchFamily="34" charset="0"/>
              <a:buNone/>
            </a:pPr>
            <a:r>
              <a:rPr lang="tr-TR" altLang="tr-TR" sz="2800" dirty="0"/>
              <a:t>(4) Yazılı sınav sonuçları, sınavın yapıldığı tarihten itibaren </a:t>
            </a:r>
            <a:r>
              <a:rPr lang="tr-TR" altLang="tr-TR" sz="2800" b="1" dirty="0">
                <a:solidFill>
                  <a:srgbClr val="002060"/>
                </a:solidFill>
                <a:effectLst>
                  <a:outerShdw blurRad="38100" dist="38100" dir="2700000" algn="tl">
                    <a:srgbClr val="000000">
                      <a:alpha val="43137"/>
                    </a:srgbClr>
                  </a:outerShdw>
                </a:effectLst>
              </a:rPr>
              <a:t>en geç 15 iş günü </a:t>
            </a:r>
            <a:r>
              <a:rPr lang="tr-TR" altLang="tr-TR" sz="2800" dirty="0"/>
              <a:t>içinde Bakanlığın internet sitesinde duyurulur.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0B3A43-6B8C-4D57-BDF9-B75746D4602B}" type="slidenum">
              <a:rPr lang="tr-TR" altLang="tr-TR">
                <a:solidFill>
                  <a:srgbClr val="898989"/>
                </a:solidFill>
                <a:latin typeface="Calibri" panose="020F0502020204030204" pitchFamily="34" charset="0"/>
              </a:rPr>
              <a:pPr eaLnBrk="1" hangingPunct="1"/>
              <a:t>24</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animEffect transition="in" filter="wipe(up)">
                                      <p:cBhvr>
                                        <p:cTn id="11" dur="1000"/>
                                        <p:tgtEl>
                                          <p:spTgt spid="29699">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animEffect transition="in" filter="wipe(up)">
                                      <p:cBhvr>
                                        <p:cTn id="15" dur="1000"/>
                                        <p:tgtEl>
                                          <p:spTgt spid="296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9699">
                                            <p:txEl>
                                              <p:pRg st="2" end="2"/>
                                            </p:txEl>
                                          </p:spTgt>
                                        </p:tgtEl>
                                        <p:attrNameLst>
                                          <p:attrName>style.visibility</p:attrName>
                                        </p:attrNameLst>
                                      </p:cBhvr>
                                      <p:to>
                                        <p:strVal val="visible"/>
                                      </p:to>
                                    </p:set>
                                    <p:animEffect transition="in" filter="wipe(up)">
                                      <p:cBhvr>
                                        <p:cTn id="20" dur="1000"/>
                                        <p:tgtEl>
                                          <p:spTgt spid="296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Effect transition="in" filter="wipe(up)">
                                      <p:cBhvr>
                                        <p:cTn id="25" dur="10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251520" y="1221060"/>
            <a:ext cx="8435280" cy="5448300"/>
          </a:xfrm>
        </p:spPr>
        <p:txBody>
          <a:bodyPr>
            <a:normAutofit fontScale="85000" lnSpcReduction="20000"/>
          </a:bodyPr>
          <a:lstStyle/>
          <a:p>
            <a:pPr algn="just">
              <a:buFont typeface="Arial" panose="020B0604020202020204" pitchFamily="34" charset="0"/>
              <a:buNone/>
              <a:defRPr/>
            </a:pPr>
            <a:r>
              <a:rPr lang="tr-TR" sz="2800" b="1" dirty="0"/>
              <a:t>    Sözlü sınav</a:t>
            </a:r>
          </a:p>
          <a:p>
            <a:pPr algn="just">
              <a:buFont typeface="Arial" panose="020B0604020202020204" pitchFamily="34" charset="0"/>
              <a:buNone/>
              <a:defRPr/>
            </a:pPr>
            <a:r>
              <a:rPr lang="tr-TR" sz="2800" b="1" dirty="0"/>
              <a:t>MADDE 21 </a:t>
            </a:r>
            <a:r>
              <a:rPr lang="tr-TR" sz="2800" dirty="0"/>
              <a:t>– (1) Yazılı sınavın ardından aday öğretmenler Bakanlıkça sözlü sınava tabi tutulabilir. </a:t>
            </a:r>
            <a:r>
              <a:rPr lang="tr-TR" sz="2800" b="1" dirty="0">
                <a:solidFill>
                  <a:srgbClr val="002060"/>
                </a:solidFill>
                <a:effectLst>
                  <a:outerShdw blurRad="38100" dist="38100" dir="2700000" algn="tl">
                    <a:srgbClr val="000000">
                      <a:alpha val="43137"/>
                    </a:srgbClr>
                  </a:outerShdw>
                </a:effectLst>
              </a:rPr>
              <a:t>Aday öğretmenlerin sözlü sınava tabi tutulup tutulmayacağı ve tutulacaksa sözlü sınavın yer ve zamanı Bakanlıkça önceden ilan edilir. </a:t>
            </a:r>
            <a:r>
              <a:rPr lang="tr-TR" sz="2800" dirty="0"/>
              <a:t>Sözlü sınav illerde veya Bakanlık merkezinde oluşturulacak sözlü sınav komisyonu/komisyonları tarafından yapılır.</a:t>
            </a:r>
          </a:p>
          <a:p>
            <a:pPr algn="just">
              <a:buFont typeface="Arial" panose="020B0604020202020204" pitchFamily="34" charset="0"/>
              <a:buNone/>
              <a:defRPr/>
            </a:pPr>
            <a:r>
              <a:rPr lang="tr-TR" sz="2800" dirty="0"/>
              <a:t>(2) Sözlü sınavda adaylar, bu Yönetmeliğin ekinde yer alan </a:t>
            </a:r>
            <a:r>
              <a:rPr lang="tr-TR" sz="2800" b="1" dirty="0">
                <a:solidFill>
                  <a:srgbClr val="002060"/>
                </a:solidFill>
                <a:effectLst>
                  <a:outerShdw blurRad="38100" dist="38100" dir="2700000" algn="tl">
                    <a:srgbClr val="000000">
                      <a:alpha val="43137"/>
                    </a:srgbClr>
                  </a:outerShdw>
                </a:effectLst>
              </a:rPr>
              <a:t>Ek-4 Aday Öğretmen Sözlü Sınav Değerlendirme Formu </a:t>
            </a:r>
            <a:r>
              <a:rPr lang="tr-TR" sz="2800" dirty="0"/>
              <a:t>üzerinden;</a:t>
            </a:r>
          </a:p>
          <a:p>
            <a:pPr algn="just">
              <a:buFont typeface="Arial" panose="020B0604020202020204" pitchFamily="34" charset="0"/>
              <a:buNone/>
              <a:defRPr/>
            </a:pPr>
            <a:r>
              <a:rPr lang="tr-TR" sz="2800" b="1" dirty="0">
                <a:solidFill>
                  <a:srgbClr val="002060"/>
                </a:solidFill>
                <a:effectLst>
                  <a:outerShdw blurRad="38100" dist="38100" dir="2700000" algn="tl">
                    <a:srgbClr val="000000">
                      <a:alpha val="43137"/>
                    </a:srgbClr>
                  </a:outerShdw>
                </a:effectLst>
              </a:rPr>
              <a:t>a) Bir konuyu kavrayıp özetleme, ifade kabiliyeti ve muhakeme gücü,</a:t>
            </a:r>
          </a:p>
          <a:p>
            <a:pPr algn="just">
              <a:buFont typeface="Arial" panose="020B0604020202020204" pitchFamily="34" charset="0"/>
              <a:buNone/>
              <a:defRPr/>
            </a:pPr>
            <a:r>
              <a:rPr lang="tr-TR" sz="2800" b="1" dirty="0">
                <a:solidFill>
                  <a:srgbClr val="002060"/>
                </a:solidFill>
                <a:effectLst>
                  <a:outerShdw blurRad="38100" dist="38100" dir="2700000" algn="tl">
                    <a:srgbClr val="000000">
                      <a:alpha val="43137"/>
                    </a:srgbClr>
                  </a:outerShdw>
                </a:effectLst>
              </a:rPr>
              <a:t>b) İletişim becerileri, özgüveni ve ikna kabiliyeti,</a:t>
            </a:r>
          </a:p>
          <a:p>
            <a:pPr algn="just">
              <a:buFont typeface="Arial" panose="020B0604020202020204" pitchFamily="34" charset="0"/>
              <a:buNone/>
              <a:defRPr/>
            </a:pPr>
            <a:r>
              <a:rPr lang="tr-TR" sz="2800" b="1" dirty="0">
                <a:solidFill>
                  <a:srgbClr val="002060"/>
                </a:solidFill>
                <a:effectLst>
                  <a:outerShdw blurRad="38100" dist="38100" dir="2700000" algn="tl">
                    <a:srgbClr val="000000">
                      <a:alpha val="43137"/>
                    </a:srgbClr>
                  </a:outerShdw>
                </a:effectLst>
              </a:rPr>
              <a:t>c) Bilimsel ve teknolojik gelişmelere açıklığı,</a:t>
            </a:r>
          </a:p>
          <a:p>
            <a:pPr algn="just">
              <a:buFont typeface="Arial" panose="020B0604020202020204" pitchFamily="34" charset="0"/>
              <a:buNone/>
              <a:defRPr/>
            </a:pPr>
            <a:r>
              <a:rPr lang="tr-TR" sz="2800" b="1" dirty="0">
                <a:solidFill>
                  <a:srgbClr val="002060"/>
                </a:solidFill>
                <a:effectLst>
                  <a:outerShdw blurRad="38100" dist="38100" dir="2700000" algn="tl">
                    <a:srgbClr val="000000">
                      <a:alpha val="43137"/>
                    </a:srgbClr>
                  </a:outerShdw>
                </a:effectLst>
              </a:rPr>
              <a:t>ç) Topluluk önünde temsil yeteneği ve eğitimcilik nitelikleri,</a:t>
            </a:r>
          </a:p>
          <a:p>
            <a:pPr algn="just">
              <a:buFont typeface="Arial" panose="020B0604020202020204" pitchFamily="34" charset="0"/>
              <a:buNone/>
              <a:defRPr/>
            </a:pPr>
            <a:r>
              <a:rPr lang="tr-TR" sz="2800" dirty="0"/>
              <a:t>yönlerinden sözlü sınav komisyonu üyelerince her bent ayrı ayrı 25 puan üzerinden değerlendirilir.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330EB9-66FD-4878-84A8-5E033C7E53C7}" type="slidenum">
              <a:rPr lang="tr-TR" altLang="tr-TR">
                <a:solidFill>
                  <a:srgbClr val="898989"/>
                </a:solidFill>
                <a:latin typeface="Calibri" panose="020F0502020204030204" pitchFamily="34" charset="0"/>
              </a:rPr>
              <a:pPr eaLnBrk="1" hangingPunct="1"/>
              <a:t>25</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1000"/>
                                        <p:tgtEl>
                                          <p:spTgt spid="7">
                                            <p:txEl>
                                              <p:pRg st="2" end="2"/>
                                            </p:txEl>
                                          </p:spTgt>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up)">
                                      <p:cBhvr>
                                        <p:cTn id="24" dur="1000"/>
                                        <p:tgtEl>
                                          <p:spTgt spid="7">
                                            <p:txEl>
                                              <p:pRg st="3" end="3"/>
                                            </p:txEl>
                                          </p:spTgt>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wipe(up)">
                                      <p:cBhvr>
                                        <p:cTn id="28" dur="1000"/>
                                        <p:tgtEl>
                                          <p:spTgt spid="7">
                                            <p:txEl>
                                              <p:pRg st="4" end="4"/>
                                            </p:txEl>
                                          </p:spTgt>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up)">
                                      <p:cBhvr>
                                        <p:cTn id="32" dur="1000"/>
                                        <p:tgtEl>
                                          <p:spTgt spid="7">
                                            <p:txEl>
                                              <p:pRg st="5" end="5"/>
                                            </p:txEl>
                                          </p:spTgt>
                                        </p:tgtEl>
                                      </p:cBhvr>
                                    </p:animEffect>
                                  </p:childTnLst>
                                </p:cTn>
                              </p:par>
                            </p:childTnLst>
                          </p:cTn>
                        </p:par>
                        <p:par>
                          <p:cTn id="33" fill="hold">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wipe(up)">
                                      <p:cBhvr>
                                        <p:cTn id="36" dur="1000"/>
                                        <p:tgtEl>
                                          <p:spTgt spid="7">
                                            <p:txEl>
                                              <p:pRg st="6" end="6"/>
                                            </p:txEl>
                                          </p:spTgt>
                                        </p:tgtEl>
                                      </p:cBhvr>
                                    </p:animEffect>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wipe(up)">
                                      <p:cBhvr>
                                        <p:cTn id="40"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323528" y="1149052"/>
            <a:ext cx="8363272" cy="5448300"/>
          </a:xfrm>
        </p:spPr>
        <p:txBody>
          <a:bodyPr>
            <a:normAutofit fontScale="92500" lnSpcReduction="10000"/>
          </a:bodyPr>
          <a:lstStyle/>
          <a:p>
            <a:pPr algn="just">
              <a:buFont typeface="Arial" panose="020B0604020202020204" pitchFamily="34" charset="0"/>
              <a:buNone/>
              <a:defRPr/>
            </a:pPr>
            <a:r>
              <a:rPr lang="tr-TR" sz="2800" b="1" dirty="0"/>
              <a:t>    Sözlü sınav</a:t>
            </a:r>
          </a:p>
          <a:p>
            <a:pPr algn="just">
              <a:buFont typeface="Arial" panose="020B0604020202020204" pitchFamily="34" charset="0"/>
              <a:buNone/>
              <a:defRPr/>
            </a:pPr>
            <a:r>
              <a:rPr lang="tr-TR" sz="2800" b="1" dirty="0"/>
              <a:t>MADDE 21 – </a:t>
            </a:r>
          </a:p>
          <a:p>
            <a:pPr algn="just">
              <a:buFont typeface="Arial" panose="020B0604020202020204" pitchFamily="34" charset="0"/>
              <a:buNone/>
              <a:defRPr/>
            </a:pPr>
            <a:r>
              <a:rPr lang="tr-TR" sz="2800" dirty="0"/>
              <a:t>(3) Sözlü sınav nihai başarı puanı, sözlü </a:t>
            </a:r>
            <a:r>
              <a:rPr lang="tr-TR" sz="2800" b="1" dirty="0">
                <a:solidFill>
                  <a:srgbClr val="002060"/>
                </a:solidFill>
                <a:effectLst>
                  <a:outerShdw blurRad="38100" dist="38100" dir="2700000" algn="tl">
                    <a:srgbClr val="000000">
                      <a:alpha val="43137"/>
                    </a:srgbClr>
                  </a:outerShdw>
                </a:effectLst>
              </a:rPr>
              <a:t>sınav komisyonu üyelerinin puanlarının aritmetik ortalaması </a:t>
            </a:r>
            <a:r>
              <a:rPr lang="tr-TR" sz="2800" dirty="0"/>
              <a:t>alınarak belirlenir. Buçuklu puanlar bir üst tam puana tamamlanır.</a:t>
            </a:r>
          </a:p>
          <a:p>
            <a:pPr algn="just">
              <a:buFont typeface="Arial" panose="020B0604020202020204" pitchFamily="34" charset="0"/>
              <a:buNone/>
              <a:defRPr/>
            </a:pPr>
            <a:endParaRPr lang="tr-TR" sz="2800" dirty="0"/>
          </a:p>
          <a:p>
            <a:pPr algn="just">
              <a:buFont typeface="Arial" panose="020B0604020202020204" pitchFamily="34" charset="0"/>
              <a:buNone/>
              <a:defRPr/>
            </a:pPr>
            <a:r>
              <a:rPr lang="tr-TR" sz="2800" dirty="0"/>
              <a:t>(4) Sözlü sınav sonuçları, sınavın yapıldığı tarihten itibaren </a:t>
            </a:r>
            <a:r>
              <a:rPr lang="tr-TR" sz="2800" b="1" dirty="0">
                <a:solidFill>
                  <a:srgbClr val="002060"/>
                </a:solidFill>
                <a:effectLst>
                  <a:outerShdw blurRad="38100" dist="38100" dir="2700000" algn="tl">
                    <a:srgbClr val="000000">
                      <a:alpha val="43137"/>
                    </a:srgbClr>
                  </a:outerShdw>
                </a:effectLst>
              </a:rPr>
              <a:t>en geç 10 iş günü</a:t>
            </a:r>
            <a:r>
              <a:rPr lang="tr-TR" sz="2800" dirty="0"/>
              <a:t> içinde il millî eğitim müdürlüğü tarafından ilgililere tebliğ edilir. Sözlü sınav sonuçlarına, sonuçların açıklandığı tarihten itibaren </a:t>
            </a:r>
            <a:r>
              <a:rPr lang="tr-TR" sz="2800" b="1" dirty="0">
                <a:solidFill>
                  <a:srgbClr val="002060"/>
                </a:solidFill>
              </a:rPr>
              <a:t>en geç beş iş günü </a:t>
            </a:r>
            <a:r>
              <a:rPr lang="tr-TR" sz="2800" dirty="0"/>
              <a:t>içinde sözlü sınavı yapan sınav komisyonuna itiraz edilebilir. Bu itirazlar </a:t>
            </a:r>
            <a:r>
              <a:rPr lang="tr-TR" sz="2800" b="1" dirty="0">
                <a:solidFill>
                  <a:srgbClr val="002060"/>
                </a:solidFill>
                <a:effectLst>
                  <a:outerShdw blurRad="38100" dist="38100" dir="2700000" algn="tl">
                    <a:srgbClr val="000000">
                      <a:alpha val="43137"/>
                    </a:srgbClr>
                  </a:outerShdw>
                </a:effectLst>
              </a:rPr>
              <a:t>en geç beş iş günü </a:t>
            </a:r>
            <a:r>
              <a:rPr lang="tr-TR" sz="2800" dirty="0"/>
              <a:t>içinde sözlü sınav komisyonunca incelenerek karara bağlanır ve ilgiliye tebliğ edilir.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70BD73-D2A9-43F1-9E2C-F03850FBB75D}" type="slidenum">
              <a:rPr lang="tr-TR" altLang="tr-TR">
                <a:solidFill>
                  <a:srgbClr val="898989"/>
                </a:solidFill>
                <a:latin typeface="Calibri" panose="020F0502020204030204" pitchFamily="34" charset="0"/>
              </a:rPr>
              <a:pPr eaLnBrk="1" hangingPunct="1"/>
              <a:t>26</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1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up)">
                                      <p:cBhvr>
                                        <p:cTn id="25"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6 İçerik Yer Tutucusu"/>
          <p:cNvSpPr>
            <a:spLocks noGrp="1"/>
          </p:cNvSpPr>
          <p:nvPr>
            <p:ph idx="1"/>
          </p:nvPr>
        </p:nvSpPr>
        <p:spPr>
          <a:xfrm>
            <a:off x="395536" y="1305620"/>
            <a:ext cx="8424936" cy="4715668"/>
          </a:xfrm>
        </p:spPr>
        <p:txBody>
          <a:bodyPr/>
          <a:lstStyle/>
          <a:p>
            <a:pPr algn="just">
              <a:buFont typeface="Arial" panose="020B0604020202020204" pitchFamily="34" charset="0"/>
              <a:buNone/>
            </a:pPr>
            <a:r>
              <a:rPr lang="tr-TR" altLang="tr-TR" sz="2800" b="1" dirty="0"/>
              <a:t>    Yazılı ve sözlü sınav değerlendirmesi</a:t>
            </a:r>
          </a:p>
          <a:p>
            <a:pPr algn="just">
              <a:buFont typeface="Arial" panose="020B0604020202020204" pitchFamily="34" charset="0"/>
              <a:buNone/>
            </a:pPr>
            <a:r>
              <a:rPr lang="tr-TR" altLang="tr-TR" sz="2800" b="1" dirty="0"/>
              <a:t>MADDE 22 – </a:t>
            </a:r>
            <a:r>
              <a:rPr lang="tr-TR" altLang="tr-TR" sz="2800" dirty="0"/>
              <a:t>(1) Yazılı ve sözlü sınavların her biri </a:t>
            </a:r>
            <a:r>
              <a:rPr lang="tr-TR" altLang="tr-TR" sz="2800" b="1" dirty="0">
                <a:solidFill>
                  <a:srgbClr val="002060"/>
                </a:solidFill>
                <a:effectLst>
                  <a:outerShdw blurRad="38100" dist="38100" dir="2700000" algn="tl">
                    <a:srgbClr val="000000">
                      <a:alpha val="43137"/>
                    </a:srgbClr>
                  </a:outerShdw>
                </a:effectLst>
              </a:rPr>
              <a:t>100 tam puan</a:t>
            </a:r>
            <a:r>
              <a:rPr lang="tr-TR" altLang="tr-TR" sz="2800" dirty="0"/>
              <a:t> üzerinden değerlendirilir. Yazılı ve sözlü sınavlardan alınan puanların </a:t>
            </a:r>
            <a:r>
              <a:rPr lang="tr-TR" altLang="tr-TR" sz="2800" b="1" dirty="0">
                <a:solidFill>
                  <a:srgbClr val="002060"/>
                </a:solidFill>
                <a:effectLst>
                  <a:outerShdw blurRad="38100" dist="38100" dir="2700000" algn="tl">
                    <a:srgbClr val="000000">
                      <a:alpha val="43137"/>
                    </a:srgbClr>
                  </a:outerShdw>
                </a:effectLst>
              </a:rPr>
              <a:t>aritmetik ortalama</a:t>
            </a:r>
            <a:r>
              <a:rPr lang="tr-TR" altLang="tr-TR" sz="2800" dirty="0"/>
              <a:t>sı aday öğretmenin başarı puanını oluşturur. Başarı puanı </a:t>
            </a:r>
            <a:r>
              <a:rPr lang="tr-TR" altLang="tr-TR" sz="2800" b="1" dirty="0">
                <a:solidFill>
                  <a:srgbClr val="002060"/>
                </a:solidFill>
                <a:effectLst>
                  <a:outerShdw blurRad="38100" dist="38100" dir="2700000" algn="tl">
                    <a:srgbClr val="000000">
                      <a:alpha val="43137"/>
                    </a:srgbClr>
                  </a:outerShdw>
                </a:effectLst>
              </a:rPr>
              <a:t>altmış ve üzerinde </a:t>
            </a:r>
            <a:r>
              <a:rPr lang="tr-TR" altLang="tr-TR" sz="2800" dirty="0"/>
              <a:t>olan aday öğretmenler başarılı sayılır.</a:t>
            </a:r>
          </a:p>
          <a:p>
            <a:pPr algn="just">
              <a:buFont typeface="Arial" panose="020B0604020202020204" pitchFamily="34" charset="0"/>
              <a:buNone/>
            </a:pPr>
            <a:endParaRPr lang="tr-TR" altLang="tr-TR" sz="2800" dirty="0"/>
          </a:p>
          <a:p>
            <a:pPr algn="just">
              <a:buFont typeface="Arial" panose="020B0604020202020204" pitchFamily="34" charset="0"/>
              <a:buNone/>
            </a:pPr>
            <a:r>
              <a:rPr lang="tr-TR" altLang="tr-TR" sz="2800" dirty="0"/>
              <a:t>(2) Yalnızca yazılı sınav yapılması halinde sınavdan </a:t>
            </a:r>
            <a:r>
              <a:rPr lang="tr-TR" altLang="tr-TR" sz="2800" b="1" dirty="0">
                <a:solidFill>
                  <a:srgbClr val="002060"/>
                </a:solidFill>
                <a:effectLst>
                  <a:outerShdw blurRad="38100" dist="38100" dir="2700000" algn="tl">
                    <a:srgbClr val="000000">
                      <a:alpha val="43137"/>
                    </a:srgbClr>
                  </a:outerShdw>
                </a:effectLst>
              </a:rPr>
              <a:t>altmış ve üzerinde</a:t>
            </a:r>
            <a:r>
              <a:rPr lang="tr-TR" altLang="tr-TR" sz="2800" dirty="0"/>
              <a:t> puan alanlar başarılı sayılır.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26B79B-5206-4504-9568-1C8599DB09C7}" type="slidenum">
              <a:rPr lang="tr-TR" altLang="tr-TR">
                <a:solidFill>
                  <a:srgbClr val="898989"/>
                </a:solidFill>
                <a:latin typeface="Calibri" panose="020F0502020204030204" pitchFamily="34" charset="0"/>
              </a:rPr>
              <a:pPr eaLnBrk="1" hangingPunct="1"/>
              <a:t>27</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7"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2771">
                                            <p:txEl>
                                              <p:pRg st="0" end="0"/>
                                            </p:txEl>
                                          </p:spTgt>
                                        </p:tgtEl>
                                        <p:attrNameLst>
                                          <p:attrName>style.visibility</p:attrName>
                                        </p:attrNameLst>
                                      </p:cBhvr>
                                      <p:to>
                                        <p:strVal val="visible"/>
                                      </p:to>
                                    </p:set>
                                    <p:animEffect transition="in" filter="wipe(up)">
                                      <p:cBhvr>
                                        <p:cTn id="11" dur="1000"/>
                                        <p:tgtEl>
                                          <p:spTgt spid="3277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2771">
                                            <p:txEl>
                                              <p:pRg st="1" end="1"/>
                                            </p:txEl>
                                          </p:spTgt>
                                        </p:tgtEl>
                                        <p:attrNameLst>
                                          <p:attrName>style.visibility</p:attrName>
                                        </p:attrNameLst>
                                      </p:cBhvr>
                                      <p:to>
                                        <p:strVal val="visible"/>
                                      </p:to>
                                    </p:set>
                                    <p:animEffect transition="in" filter="wipe(up)">
                                      <p:cBhvr>
                                        <p:cTn id="16" dur="1000"/>
                                        <p:tgtEl>
                                          <p:spTgt spid="3277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2771">
                                            <p:txEl>
                                              <p:pRg st="3" end="3"/>
                                            </p:txEl>
                                          </p:spTgt>
                                        </p:tgtEl>
                                        <p:attrNameLst>
                                          <p:attrName>style.visibility</p:attrName>
                                        </p:attrNameLst>
                                      </p:cBhvr>
                                      <p:to>
                                        <p:strVal val="visible"/>
                                      </p:to>
                                    </p:set>
                                    <p:animEffect transition="in" filter="wipe(up)">
                                      <p:cBhvr>
                                        <p:cTn id="21" dur="10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6 İçerik Yer Tutucusu"/>
          <p:cNvSpPr>
            <a:spLocks noGrp="1"/>
          </p:cNvSpPr>
          <p:nvPr>
            <p:ph idx="1"/>
          </p:nvPr>
        </p:nvSpPr>
        <p:spPr>
          <a:xfrm>
            <a:off x="395536" y="1124743"/>
            <a:ext cx="8424936" cy="5590381"/>
          </a:xfrm>
        </p:spPr>
        <p:txBody>
          <a:bodyPr/>
          <a:lstStyle/>
          <a:p>
            <a:pPr algn="just">
              <a:buFont typeface="Arial" panose="020B0604020202020204" pitchFamily="34" charset="0"/>
              <a:buNone/>
            </a:pPr>
            <a:r>
              <a:rPr lang="tr-TR" altLang="tr-TR" sz="2600" b="1" dirty="0"/>
              <a:t>    Komisyonlar</a:t>
            </a:r>
          </a:p>
          <a:p>
            <a:pPr algn="just">
              <a:buFont typeface="Arial" panose="020B0604020202020204" pitchFamily="34" charset="0"/>
              <a:buNone/>
            </a:pPr>
            <a:r>
              <a:rPr lang="tr-TR" altLang="tr-TR" sz="2600" b="1" dirty="0"/>
              <a:t>MADDE 23 – </a:t>
            </a:r>
            <a:r>
              <a:rPr lang="tr-TR" altLang="tr-TR" sz="2600" dirty="0"/>
              <a:t>(1) Sınav koordinasyon komisyonu; müsteşar ya da görevlendireceği müsteşar yardımcısının başkanlığında, Öğretmen Yetiştirme ve Geliştirme Genel Müdürü, Ölçme, Değerlendirme ve Sınav Hizmetleri Genel Müdürü ve İnsan Kaynakları Genel Müdürü ya da görevlendirecekleri birer daire başkanı ile bir hukuk müşavirinden oluşur. Aynı usulle birer yedek üye belirlenir. Asıl üyenin bulunmadığı toplantıya komisyon başkanının çağrısı üzerine yedek üye katılır. Sınav komisyonu, komisyon başkanının belirlediği tarih ve gündemle toplanır. Kararlar oy çokluğu ile alınır. Komisyonun sekretarya hizmetleri Öğretmen Yetiştirme ve Geliştirme Genel Müdürlüğünce yürütülür.</a:t>
            </a:r>
          </a:p>
          <a:p>
            <a:pPr algn="just">
              <a:buFont typeface="Arial" panose="020B0604020202020204" pitchFamily="34" charset="0"/>
              <a:buNone/>
            </a:pPr>
            <a:endParaRPr lang="tr-TR" altLang="tr-TR" sz="2600" b="1" dirty="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BDD8791-524C-442D-B500-49DC4C7C1323}" type="slidenum">
              <a:rPr lang="tr-TR" altLang="tr-TR">
                <a:solidFill>
                  <a:srgbClr val="898989"/>
                </a:solidFill>
                <a:latin typeface="Calibri" panose="020F0502020204030204" pitchFamily="34" charset="0"/>
              </a:rPr>
              <a:pPr eaLnBrk="1" hangingPunct="1"/>
              <a:t>28</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wipe(up)">
                                      <p:cBhvr>
                                        <p:cTn id="12" dur="10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3795">
                                            <p:txEl>
                                              <p:pRg st="1" end="1"/>
                                            </p:txEl>
                                          </p:spTgt>
                                        </p:tgtEl>
                                        <p:attrNameLst>
                                          <p:attrName>style.visibility</p:attrName>
                                        </p:attrNameLst>
                                      </p:cBhvr>
                                      <p:to>
                                        <p:strVal val="visible"/>
                                      </p:to>
                                    </p:set>
                                    <p:animEffect transition="in" filter="wipe(up)">
                                      <p:cBhvr>
                                        <p:cTn id="17" dur="1000"/>
                                        <p:tgtEl>
                                          <p:spTgt spid="337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6 İçerik Yer Tutucusu"/>
          <p:cNvSpPr>
            <a:spLocks noGrp="1"/>
          </p:cNvSpPr>
          <p:nvPr>
            <p:ph idx="1"/>
          </p:nvPr>
        </p:nvSpPr>
        <p:spPr>
          <a:xfrm>
            <a:off x="395536" y="1196082"/>
            <a:ext cx="8291264" cy="5257254"/>
          </a:xfrm>
        </p:spPr>
        <p:txBody>
          <a:bodyPr/>
          <a:lstStyle/>
          <a:p>
            <a:pPr algn="just">
              <a:buFont typeface="Arial" panose="020B0604020202020204" pitchFamily="34" charset="0"/>
              <a:buNone/>
            </a:pPr>
            <a:r>
              <a:rPr lang="tr-TR" altLang="tr-TR" sz="2600" b="1" dirty="0"/>
              <a:t>    Komisyonlar</a:t>
            </a:r>
          </a:p>
          <a:p>
            <a:pPr algn="just">
              <a:buFont typeface="Arial" panose="020B0604020202020204" pitchFamily="34" charset="0"/>
              <a:buNone/>
            </a:pPr>
            <a:r>
              <a:rPr lang="tr-TR" altLang="tr-TR" sz="2600" b="1" dirty="0"/>
              <a:t>MADDE 23</a:t>
            </a:r>
          </a:p>
          <a:p>
            <a:pPr algn="just">
              <a:buFont typeface="Arial" panose="020B0604020202020204" pitchFamily="34" charset="0"/>
              <a:buNone/>
            </a:pPr>
            <a:r>
              <a:rPr lang="tr-TR" altLang="tr-TR" sz="2600" dirty="0"/>
              <a:t>(2) Sınav koordinasyon komisyonunun görevleri şunlardır;</a:t>
            </a:r>
          </a:p>
          <a:p>
            <a:pPr algn="just">
              <a:buFont typeface="Arial" panose="020B0604020202020204" pitchFamily="34" charset="0"/>
              <a:buNone/>
            </a:pPr>
            <a:r>
              <a:rPr lang="tr-TR" altLang="tr-TR" sz="2600" dirty="0"/>
              <a:t>a) Sınavın yazılı veya yazılı ve sözlü olarak yapılmasını ve sınav tarihlerini belirleyerek Bakan Onayına sunmak,</a:t>
            </a:r>
          </a:p>
          <a:p>
            <a:pPr algn="just">
              <a:buFont typeface="Arial" panose="020B0604020202020204" pitchFamily="34" charset="0"/>
              <a:buNone/>
            </a:pPr>
            <a:r>
              <a:rPr lang="tr-TR" altLang="tr-TR" sz="2600" dirty="0"/>
              <a:t>b) Yazılı sınav sorularının hazırlanmasını veya hazırlatılmasını, yazılı sınavların yapılmasını ve değerlendirilmesini sağlamak,</a:t>
            </a:r>
          </a:p>
          <a:p>
            <a:pPr algn="just">
              <a:buFont typeface="Arial" panose="020B0604020202020204" pitchFamily="34" charset="0"/>
              <a:buNone/>
            </a:pPr>
            <a:r>
              <a:rPr lang="tr-TR" altLang="tr-TR" sz="2600" dirty="0"/>
              <a:t>c) Yazılı sınav sonuçlarının ilgililere duyurulmasını sağlamak,</a:t>
            </a:r>
          </a:p>
          <a:p>
            <a:pPr algn="just">
              <a:buFont typeface="Arial" panose="020B0604020202020204" pitchFamily="34" charset="0"/>
              <a:buNone/>
            </a:pPr>
            <a:r>
              <a:rPr lang="tr-TR" altLang="tr-TR" sz="2600" dirty="0"/>
              <a:t>ç) Yazılı sınava ilişkin diğer iş ve işlemleri yürütmek.</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80F21E-0785-42A3-B335-4602A38B5DC5}" type="slidenum">
              <a:rPr lang="tr-TR" altLang="tr-TR">
                <a:solidFill>
                  <a:srgbClr val="898989"/>
                </a:solidFill>
                <a:latin typeface="Calibri" panose="020F0502020204030204" pitchFamily="34" charset="0"/>
              </a:rPr>
              <a:pPr eaLnBrk="1" hangingPunct="1"/>
              <a:t>29</a:t>
            </a:fld>
            <a:endParaRPr lang="tr-TR" altLang="tr-TR">
              <a:solidFill>
                <a:srgbClr val="898989"/>
              </a:solidFill>
              <a:latin typeface="Calibri" panose="020F0502020204030204" pitchFamily="34" charset="0"/>
            </a:endParaRPr>
          </a:p>
        </p:txBody>
      </p:sp>
      <p:sp>
        <p:nvSpPr>
          <p:cNvPr id="6"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4819">
                                            <p:txEl>
                                              <p:pRg st="0" end="0"/>
                                            </p:txEl>
                                          </p:spTgt>
                                        </p:tgtEl>
                                        <p:attrNameLst>
                                          <p:attrName>style.visibility</p:attrName>
                                        </p:attrNameLst>
                                      </p:cBhvr>
                                      <p:to>
                                        <p:strVal val="visible"/>
                                      </p:to>
                                    </p:set>
                                    <p:animEffect transition="in" filter="wipe(up)">
                                      <p:cBhvr>
                                        <p:cTn id="11" dur="1000"/>
                                        <p:tgtEl>
                                          <p:spTgt spid="34819">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4819">
                                            <p:txEl>
                                              <p:pRg st="1" end="1"/>
                                            </p:txEl>
                                          </p:spTgt>
                                        </p:tgtEl>
                                        <p:attrNameLst>
                                          <p:attrName>style.visibility</p:attrName>
                                        </p:attrNameLst>
                                      </p:cBhvr>
                                      <p:to>
                                        <p:strVal val="visible"/>
                                      </p:to>
                                    </p:set>
                                    <p:animEffect transition="in" filter="wipe(up)">
                                      <p:cBhvr>
                                        <p:cTn id="15" dur="1000"/>
                                        <p:tgtEl>
                                          <p:spTgt spid="34819">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Effect transition="in" filter="wipe(up)">
                                      <p:cBhvr>
                                        <p:cTn id="19" dur="1000"/>
                                        <p:tgtEl>
                                          <p:spTgt spid="34819">
                                            <p:txEl>
                                              <p:pRg st="2" end="2"/>
                                            </p:txEl>
                                          </p:spTgt>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4819">
                                            <p:txEl>
                                              <p:pRg st="3" end="3"/>
                                            </p:txEl>
                                          </p:spTgt>
                                        </p:tgtEl>
                                        <p:attrNameLst>
                                          <p:attrName>style.visibility</p:attrName>
                                        </p:attrNameLst>
                                      </p:cBhvr>
                                      <p:to>
                                        <p:strVal val="visible"/>
                                      </p:to>
                                    </p:set>
                                    <p:animEffect transition="in" filter="wipe(up)">
                                      <p:cBhvr>
                                        <p:cTn id="23" dur="1000"/>
                                        <p:tgtEl>
                                          <p:spTgt spid="34819">
                                            <p:txEl>
                                              <p:pRg st="3" end="3"/>
                                            </p:txEl>
                                          </p:spTgt>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wipe(up)">
                                      <p:cBhvr>
                                        <p:cTn id="27" dur="1000"/>
                                        <p:tgtEl>
                                          <p:spTgt spid="34819">
                                            <p:txEl>
                                              <p:pRg st="4" end="4"/>
                                            </p:txEl>
                                          </p:spTgt>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34819">
                                            <p:txEl>
                                              <p:pRg st="5" end="5"/>
                                            </p:txEl>
                                          </p:spTgt>
                                        </p:tgtEl>
                                        <p:attrNameLst>
                                          <p:attrName>style.visibility</p:attrName>
                                        </p:attrNameLst>
                                      </p:cBhvr>
                                      <p:to>
                                        <p:strVal val="visible"/>
                                      </p:to>
                                    </p:set>
                                    <p:animEffect transition="in" filter="wipe(up)">
                                      <p:cBhvr>
                                        <p:cTn id="31" dur="1000"/>
                                        <p:tgtEl>
                                          <p:spTgt spid="34819">
                                            <p:txEl>
                                              <p:pRg st="5" end="5"/>
                                            </p:txEl>
                                          </p:spTgt>
                                        </p:tgtEl>
                                      </p:cBhvr>
                                    </p:animEffect>
                                  </p:childTnLst>
                                </p:cTn>
                              </p:par>
                            </p:childTnLst>
                          </p:cTn>
                        </p:par>
                        <p:par>
                          <p:cTn id="32" fill="hold">
                            <p:stCondLst>
                              <p:cond delay="7000"/>
                            </p:stCondLst>
                            <p:childTnLst>
                              <p:par>
                                <p:cTn id="33" presetID="22" presetClass="entr" presetSubtype="1" fill="hold" grpId="0" nodeType="afterEffect">
                                  <p:stCondLst>
                                    <p:cond delay="0"/>
                                  </p:stCondLst>
                                  <p:childTnLst>
                                    <p:set>
                                      <p:cBhvr>
                                        <p:cTn id="34" dur="1" fill="hold">
                                          <p:stCondLst>
                                            <p:cond delay="0"/>
                                          </p:stCondLst>
                                        </p:cTn>
                                        <p:tgtEl>
                                          <p:spTgt spid="34819">
                                            <p:txEl>
                                              <p:pRg st="6" end="6"/>
                                            </p:txEl>
                                          </p:spTgt>
                                        </p:tgtEl>
                                        <p:attrNameLst>
                                          <p:attrName>style.visibility</p:attrName>
                                        </p:attrNameLst>
                                      </p:cBhvr>
                                      <p:to>
                                        <p:strVal val="visible"/>
                                      </p:to>
                                    </p:set>
                                    <p:animEffect transition="in" filter="wipe(up)">
                                      <p:cBhvr>
                                        <p:cTn id="35" dur="1000"/>
                                        <p:tgtEl>
                                          <p:spTgt spid="34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p:txBody>
          <a:bodyPr/>
          <a:lstStyle/>
          <a:p>
            <a:r>
              <a:rPr lang="tr-TR" altLang="tr-TR" sz="2400" b="1" dirty="0">
                <a:effectLst>
                  <a:outerShdw blurRad="38100" dist="38100" dir="2700000" algn="tl">
                    <a:srgbClr val="000000">
                      <a:alpha val="43137"/>
                    </a:srgbClr>
                  </a:outerShdw>
                </a:effectLst>
                <a:cs typeface="Times New Roman" panose="02020603050405020304" pitchFamily="18" charset="0"/>
              </a:rPr>
              <a:t>1739 Sayılı Milli Eğitim Temel Kanunu</a:t>
            </a:r>
            <a:endParaRPr lang="tr-TR" altLang="tr-TR" sz="2400" b="1" dirty="0">
              <a:effectLst>
                <a:outerShdw blurRad="38100" dist="38100" dir="2700000" algn="tl">
                  <a:srgbClr val="000000">
                    <a:alpha val="43137"/>
                  </a:srgbClr>
                </a:outerShdw>
              </a:effectLst>
            </a:endParaRPr>
          </a:p>
        </p:txBody>
      </p:sp>
      <p:sp>
        <p:nvSpPr>
          <p:cNvPr id="8195" name="6 İçerik Yer Tutucusu"/>
          <p:cNvSpPr>
            <a:spLocks noGrp="1"/>
          </p:cNvSpPr>
          <p:nvPr>
            <p:ph sz="half" idx="2"/>
          </p:nvPr>
        </p:nvSpPr>
        <p:spPr>
          <a:xfrm>
            <a:off x="0" y="1017588"/>
            <a:ext cx="9144000" cy="5840412"/>
          </a:xfrm>
        </p:spPr>
        <p:txBody>
          <a:bodyPr/>
          <a:lstStyle/>
          <a:p>
            <a:pPr algn="just">
              <a:buFont typeface="Arial" panose="020B0604020202020204" pitchFamily="34" charset="0"/>
              <a:buNone/>
            </a:pPr>
            <a:r>
              <a:rPr lang="tr-TR" altLang="tr-TR" sz="2800" b="1"/>
              <a:t>    </a:t>
            </a:r>
          </a:p>
          <a:p>
            <a:pPr algn="just">
              <a:buFont typeface="Arial" panose="020B0604020202020204" pitchFamily="34" charset="0"/>
              <a:buNone/>
            </a:pPr>
            <a:endParaRPr lang="tr-TR" altLang="tr-TR" sz="2800" b="1"/>
          </a:p>
          <a:p>
            <a:pPr algn="just">
              <a:buFont typeface="Arial" panose="020B0604020202020204" pitchFamily="34" charset="0"/>
              <a:buNone/>
            </a:pPr>
            <a:endParaRPr lang="tr-TR" altLang="tr-TR" sz="2800" b="1"/>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BF2F98-FDD1-48DE-B61A-8AA85A3FC5B2}" type="slidenum">
              <a:rPr lang="tr-TR" altLang="tr-TR">
                <a:solidFill>
                  <a:srgbClr val="898989"/>
                </a:solidFill>
                <a:latin typeface="Calibri" panose="020F0502020204030204" pitchFamily="34" charset="0"/>
              </a:rPr>
              <a:pPr eaLnBrk="1" hangingPunct="1"/>
              <a:t>3</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8198" name="Metin kutusu 1"/>
          <p:cNvSpPr txBox="1">
            <a:spLocks noChangeArrowheads="1"/>
          </p:cNvSpPr>
          <p:nvPr/>
        </p:nvSpPr>
        <p:spPr bwMode="auto">
          <a:xfrm>
            <a:off x="53975" y="908050"/>
            <a:ext cx="903605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b="1" dirty="0"/>
              <a:t>(Ek fıkra: 1/3/2014-6528/5 </a:t>
            </a:r>
            <a:r>
              <a:rPr lang="tr-TR" altLang="tr-TR" b="1" dirty="0" err="1"/>
              <a:t>md.</a:t>
            </a:r>
            <a:r>
              <a:rPr lang="tr-TR" altLang="tr-TR" b="1" dirty="0"/>
              <a:t>) </a:t>
            </a:r>
            <a:r>
              <a:rPr lang="tr-TR" altLang="tr-TR" dirty="0"/>
              <a:t>Aday öğretmenliğe atanabilmek için; 14/7/1965 tarihli ve </a:t>
            </a:r>
            <a:r>
              <a:rPr lang="tr-TR" altLang="tr-TR" b="1" dirty="0">
                <a:solidFill>
                  <a:srgbClr val="002060"/>
                </a:solidFill>
                <a:effectLst>
                  <a:outerShdw blurRad="38100" dist="38100" dir="2700000" algn="tl">
                    <a:srgbClr val="000000">
                      <a:alpha val="43137"/>
                    </a:srgbClr>
                  </a:outerShdw>
                </a:effectLst>
              </a:rPr>
              <a:t>657 sayılı Devlet Memurları Kanununun 48 inci maddesi</a:t>
            </a:r>
            <a:r>
              <a:rPr lang="tr-TR" altLang="tr-TR" dirty="0"/>
              <a:t>nde sayılan şartlara ek olarak, yönetmelikle belirlenen </a:t>
            </a:r>
            <a:r>
              <a:rPr lang="tr-TR" altLang="tr-TR" b="1" dirty="0">
                <a:solidFill>
                  <a:srgbClr val="002060"/>
                </a:solidFill>
                <a:effectLst>
                  <a:outerShdw blurRad="38100" dist="38100" dir="2700000" algn="tl">
                    <a:srgbClr val="000000">
                      <a:alpha val="43137"/>
                    </a:srgbClr>
                  </a:outerShdw>
                </a:effectLst>
              </a:rPr>
              <a:t>yükseköğretim kurumlarından mezun olma </a:t>
            </a:r>
            <a:r>
              <a:rPr lang="tr-TR" altLang="tr-TR" dirty="0"/>
              <a:t>ve Bakanlıkça ve/veya </a:t>
            </a:r>
            <a:r>
              <a:rPr lang="tr-TR" altLang="tr-TR" b="1" dirty="0">
                <a:solidFill>
                  <a:srgbClr val="002060"/>
                </a:solidFill>
                <a:effectLst>
                  <a:outerShdw blurRad="38100" dist="38100" dir="2700000" algn="tl">
                    <a:srgbClr val="000000">
                      <a:alpha val="43137"/>
                    </a:srgbClr>
                  </a:outerShdw>
                </a:effectLst>
              </a:rPr>
              <a:t>Ölçme, Seçme ve Yerleştirme Merkezi tarafından yapılacak </a:t>
            </a:r>
            <a:r>
              <a:rPr lang="tr-TR" altLang="tr-TR" dirty="0"/>
              <a:t>sınavlarda başarılı olma şartları aranır.</a:t>
            </a:r>
            <a:r>
              <a:rPr lang="tr-TR" altLang="tr-TR" baseline="30000" dirty="0"/>
              <a:t>(1)</a:t>
            </a:r>
          </a:p>
          <a:p>
            <a:pPr eaLnBrk="1" hangingPunct="1"/>
            <a:endParaRPr lang="tr-TR" altLang="tr-TR" dirty="0"/>
          </a:p>
          <a:p>
            <a:pPr eaLnBrk="1" hangingPunct="1"/>
            <a:r>
              <a:rPr lang="tr-TR" altLang="tr-TR" b="1" dirty="0"/>
              <a:t>(Ek fıkra: 1/3/2014-6528/5 </a:t>
            </a:r>
            <a:r>
              <a:rPr lang="tr-TR" altLang="tr-TR" b="1" dirty="0" err="1"/>
              <a:t>md.</a:t>
            </a:r>
            <a:r>
              <a:rPr lang="tr-TR" altLang="tr-TR" b="1" dirty="0"/>
              <a:t>) </a:t>
            </a:r>
            <a:r>
              <a:rPr lang="tr-TR" altLang="tr-TR" dirty="0"/>
              <a:t>Aday öğretmenler, en az bir yıl fiilen çalışmak ve performans değerlendirmesine göre başarılı olmak şartlarını sağlamak kaydıyla, yapılacak yazılı veya yazılı ve sözlü sınava girmeye hak kazanırlar. Uygulanacak olan sözlü sınavda aday öğretmenler;</a:t>
            </a:r>
          </a:p>
          <a:p>
            <a:pPr eaLnBrk="1" hangingPunct="1"/>
            <a:r>
              <a:rPr lang="tr-TR" altLang="tr-TR" b="1" dirty="0">
                <a:solidFill>
                  <a:srgbClr val="002060"/>
                </a:solidFill>
                <a:effectLst>
                  <a:outerShdw blurRad="38100" dist="38100" dir="2700000" algn="tl">
                    <a:srgbClr val="000000">
                      <a:alpha val="43137"/>
                    </a:srgbClr>
                  </a:outerShdw>
                </a:effectLst>
              </a:rPr>
              <a:t>a) Bir konuyu kavrayıp özetleme, ifade kabiliyeti ve muhakeme gücü,</a:t>
            </a:r>
          </a:p>
          <a:p>
            <a:pPr eaLnBrk="1" hangingPunct="1"/>
            <a:r>
              <a:rPr lang="tr-TR" altLang="tr-TR" b="1" dirty="0">
                <a:solidFill>
                  <a:srgbClr val="002060"/>
                </a:solidFill>
                <a:effectLst>
                  <a:outerShdw blurRad="38100" dist="38100" dir="2700000" algn="tl">
                    <a:srgbClr val="000000">
                      <a:alpha val="43137"/>
                    </a:srgbClr>
                  </a:outerShdw>
                </a:effectLst>
              </a:rPr>
              <a:t>b) İletişim becerileri, öz güveni ve ikna kabiliyeti,</a:t>
            </a:r>
          </a:p>
          <a:p>
            <a:pPr eaLnBrk="1" hangingPunct="1"/>
            <a:r>
              <a:rPr lang="tr-TR" altLang="tr-TR" b="1" dirty="0">
                <a:solidFill>
                  <a:srgbClr val="002060"/>
                </a:solidFill>
                <a:effectLst>
                  <a:outerShdw blurRad="38100" dist="38100" dir="2700000" algn="tl">
                    <a:srgbClr val="000000">
                      <a:alpha val="43137"/>
                    </a:srgbClr>
                  </a:outerShdw>
                </a:effectLst>
              </a:rPr>
              <a:t>c) Bilimsel ve teknolojik gelişmelere açıklığı,</a:t>
            </a:r>
          </a:p>
          <a:p>
            <a:pPr eaLnBrk="1" hangingPunct="1"/>
            <a:r>
              <a:rPr lang="tr-TR" altLang="tr-TR" b="1" dirty="0">
                <a:solidFill>
                  <a:srgbClr val="002060"/>
                </a:solidFill>
                <a:effectLst>
                  <a:outerShdw blurRad="38100" dist="38100" dir="2700000" algn="tl">
                    <a:srgbClr val="000000">
                      <a:alpha val="43137"/>
                    </a:srgbClr>
                  </a:outerShdw>
                </a:effectLst>
              </a:rPr>
              <a:t>d) Topluluk önünde temsil yeteneği ve eğitimcilik nitelikleri,</a:t>
            </a:r>
          </a:p>
          <a:p>
            <a:pPr eaLnBrk="1" hangingPunct="1"/>
            <a:r>
              <a:rPr lang="tr-TR" altLang="tr-TR" b="1" dirty="0">
                <a:solidFill>
                  <a:srgbClr val="002060"/>
                </a:solidFill>
                <a:effectLst>
                  <a:outerShdw blurRad="38100" dist="38100" dir="2700000" algn="tl">
                    <a:srgbClr val="000000">
                      <a:alpha val="43137"/>
                    </a:srgbClr>
                  </a:outerShdw>
                </a:effectLst>
              </a:rPr>
              <a:t>yönlerinden Bakanlıkça oluşturulacak komisyon tarafından değerlendirilir.</a:t>
            </a:r>
            <a:r>
              <a:rPr lang="tr-TR" altLang="tr-TR" baseline="30000" dirty="0"/>
              <a:t>(1)(2)</a:t>
            </a:r>
            <a:endParaRPr lang="tr-TR" altLang="tr-TR" dirty="0"/>
          </a:p>
          <a:p>
            <a:pPr eaLnBrk="1" hangingPunct="1"/>
            <a:r>
              <a:rPr lang="tr-TR" altLang="tr-TR" dirty="0"/>
              <a:t>––––––––––––</a:t>
            </a:r>
          </a:p>
          <a:p>
            <a:pPr eaLnBrk="1" hangingPunct="1"/>
            <a:r>
              <a:rPr lang="tr-TR" altLang="tr-TR" sz="1600" i="1" dirty="0"/>
              <a:t>(1) 10/9/2014 tarihli ve 6552 sayılı Kanunun 95 inci maddesiyle, bu maddenin beşinci fıkrasında yer alan “Bakanlıkça ve Ölçme, Seçme ve Yerleştirme Merkezi” ibaresi “Bakanlıkça ve/veya Ölçme, Seçme ve Yerleştirme Merkezi”, altıncı fıkrasında yer alan “yazılı ve sözlü sınava” ibaresi “yazılı ve/veya sözlü sınava” şeklinde değiştirilmiştir.</a:t>
            </a:r>
            <a:r>
              <a:rPr lang="en-US" altLang="tr-TR" sz="1600" dirty="0"/>
              <a:t>	</a:t>
            </a:r>
            <a:endParaRPr lang="tr-TR" altLang="tr-TR" sz="1600" dirty="0"/>
          </a:p>
          <a:p>
            <a:pPr eaLnBrk="1" hangingPunct="1"/>
            <a:r>
              <a:rPr lang="tr-TR" altLang="tr-TR" sz="1600" i="1" dirty="0"/>
              <a:t>(2) 19/11/2014 tarihli ve 6569 sayılı Kanunun 24 üncü maddesiyle, bu fıkrada yer alan “yazılı ve/veya sözlü sınava” ibaresi “yazılı veya yazılı ve sözlü sınava” şeklinde değiştirilmiştir</a:t>
            </a:r>
            <a:endParaRPr lang="tr-TR" altLang="tr-TR" sz="1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left)">
                                      <p:cBhvr>
                                        <p:cTn id="7" dur="1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8">
                                            <p:txEl>
                                              <p:pRg st="0" end="0"/>
                                            </p:txEl>
                                          </p:spTgt>
                                        </p:tgtEl>
                                        <p:attrNameLst>
                                          <p:attrName>style.visibility</p:attrName>
                                        </p:attrNameLst>
                                      </p:cBhvr>
                                      <p:to>
                                        <p:strVal val="visible"/>
                                      </p:to>
                                    </p:set>
                                    <p:animEffect transition="in" filter="wipe(up)">
                                      <p:cBhvr>
                                        <p:cTn id="12" dur="1000"/>
                                        <p:tgtEl>
                                          <p:spTgt spid="81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98">
                                            <p:txEl>
                                              <p:pRg st="2" end="2"/>
                                            </p:txEl>
                                          </p:spTgt>
                                        </p:tgtEl>
                                        <p:attrNameLst>
                                          <p:attrName>style.visibility</p:attrName>
                                        </p:attrNameLst>
                                      </p:cBhvr>
                                      <p:to>
                                        <p:strVal val="visible"/>
                                      </p:to>
                                    </p:set>
                                    <p:animEffect transition="in" filter="wipe(up)">
                                      <p:cBhvr>
                                        <p:cTn id="17" dur="1000"/>
                                        <p:tgtEl>
                                          <p:spTgt spid="81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198">
                                            <p:txEl>
                                              <p:pRg st="3" end="3"/>
                                            </p:txEl>
                                          </p:spTgt>
                                        </p:tgtEl>
                                        <p:attrNameLst>
                                          <p:attrName>style.visibility</p:attrName>
                                        </p:attrNameLst>
                                      </p:cBhvr>
                                      <p:to>
                                        <p:strVal val="visible"/>
                                      </p:to>
                                    </p:set>
                                    <p:animEffect transition="in" filter="wipe(up)">
                                      <p:cBhvr>
                                        <p:cTn id="22" dur="1000"/>
                                        <p:tgtEl>
                                          <p:spTgt spid="81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198">
                                            <p:txEl>
                                              <p:pRg st="4" end="4"/>
                                            </p:txEl>
                                          </p:spTgt>
                                        </p:tgtEl>
                                        <p:attrNameLst>
                                          <p:attrName>style.visibility</p:attrName>
                                        </p:attrNameLst>
                                      </p:cBhvr>
                                      <p:to>
                                        <p:strVal val="visible"/>
                                      </p:to>
                                    </p:set>
                                    <p:animEffect transition="in" filter="wipe(up)">
                                      <p:cBhvr>
                                        <p:cTn id="27" dur="1000"/>
                                        <p:tgtEl>
                                          <p:spTgt spid="81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198">
                                            <p:txEl>
                                              <p:pRg st="5" end="5"/>
                                            </p:txEl>
                                          </p:spTgt>
                                        </p:tgtEl>
                                        <p:attrNameLst>
                                          <p:attrName>style.visibility</p:attrName>
                                        </p:attrNameLst>
                                      </p:cBhvr>
                                      <p:to>
                                        <p:strVal val="visible"/>
                                      </p:to>
                                    </p:set>
                                    <p:animEffect transition="in" filter="wipe(up)">
                                      <p:cBhvr>
                                        <p:cTn id="32" dur="1000"/>
                                        <p:tgtEl>
                                          <p:spTgt spid="81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198">
                                            <p:txEl>
                                              <p:pRg st="6" end="6"/>
                                            </p:txEl>
                                          </p:spTgt>
                                        </p:tgtEl>
                                        <p:attrNameLst>
                                          <p:attrName>style.visibility</p:attrName>
                                        </p:attrNameLst>
                                      </p:cBhvr>
                                      <p:to>
                                        <p:strVal val="visible"/>
                                      </p:to>
                                    </p:set>
                                    <p:animEffect transition="in" filter="wipe(up)">
                                      <p:cBhvr>
                                        <p:cTn id="37" dur="1000"/>
                                        <p:tgtEl>
                                          <p:spTgt spid="81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198">
                                            <p:txEl>
                                              <p:pRg st="7" end="7"/>
                                            </p:txEl>
                                          </p:spTgt>
                                        </p:tgtEl>
                                        <p:attrNameLst>
                                          <p:attrName>style.visibility</p:attrName>
                                        </p:attrNameLst>
                                      </p:cBhvr>
                                      <p:to>
                                        <p:strVal val="visible"/>
                                      </p:to>
                                    </p:set>
                                    <p:animEffect transition="in" filter="wipe(up)">
                                      <p:cBhvr>
                                        <p:cTn id="42" dur="1000"/>
                                        <p:tgtEl>
                                          <p:spTgt spid="81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198">
                                            <p:txEl>
                                              <p:pRg st="8" end="8"/>
                                            </p:txEl>
                                          </p:spTgt>
                                        </p:tgtEl>
                                        <p:attrNameLst>
                                          <p:attrName>style.visibility</p:attrName>
                                        </p:attrNameLst>
                                      </p:cBhvr>
                                      <p:to>
                                        <p:strVal val="visible"/>
                                      </p:to>
                                    </p:set>
                                    <p:animEffect transition="in" filter="wipe(up)">
                                      <p:cBhvr>
                                        <p:cTn id="47" dur="1000"/>
                                        <p:tgtEl>
                                          <p:spTgt spid="8198">
                                            <p:txEl>
                                              <p:pRg st="8" end="8"/>
                                            </p:txEl>
                                          </p:spTgt>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8198">
                                            <p:txEl>
                                              <p:pRg st="9" end="9"/>
                                            </p:txEl>
                                          </p:spTgt>
                                        </p:tgtEl>
                                        <p:attrNameLst>
                                          <p:attrName>style.visibility</p:attrName>
                                        </p:attrNameLst>
                                      </p:cBhvr>
                                      <p:to>
                                        <p:strVal val="visible"/>
                                      </p:to>
                                    </p:set>
                                    <p:animEffect transition="in" filter="wipe(up)">
                                      <p:cBhvr>
                                        <p:cTn id="51" dur="1000"/>
                                        <p:tgtEl>
                                          <p:spTgt spid="8198">
                                            <p:txEl>
                                              <p:pRg st="9" end="9"/>
                                            </p:txEl>
                                          </p:spTgt>
                                        </p:tgtEl>
                                      </p:cBhvr>
                                    </p:animEffect>
                                  </p:childTnLst>
                                </p:cTn>
                              </p:par>
                            </p:childTnLst>
                          </p:cTn>
                        </p:par>
                        <p:par>
                          <p:cTn id="52" fill="hold">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8198">
                                            <p:txEl>
                                              <p:pRg st="10" end="10"/>
                                            </p:txEl>
                                          </p:spTgt>
                                        </p:tgtEl>
                                        <p:attrNameLst>
                                          <p:attrName>style.visibility</p:attrName>
                                        </p:attrNameLst>
                                      </p:cBhvr>
                                      <p:to>
                                        <p:strVal val="visible"/>
                                      </p:to>
                                    </p:set>
                                    <p:animEffect transition="in" filter="wipe(up)">
                                      <p:cBhvr>
                                        <p:cTn id="55" dur="1000"/>
                                        <p:tgtEl>
                                          <p:spTgt spid="81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323528" y="1186581"/>
            <a:ext cx="8363272" cy="5338763"/>
          </a:xfrm>
        </p:spPr>
        <p:txBody>
          <a:bodyPr>
            <a:normAutofit fontScale="77500" lnSpcReduction="20000"/>
          </a:bodyPr>
          <a:lstStyle/>
          <a:p>
            <a:pPr algn="just">
              <a:buFont typeface="Arial" panose="020B0604020202020204" pitchFamily="34" charset="0"/>
              <a:buNone/>
              <a:defRPr/>
            </a:pPr>
            <a:r>
              <a:rPr lang="tr-TR" sz="2800" b="1" dirty="0"/>
              <a:t>MADDE 23</a:t>
            </a:r>
          </a:p>
          <a:p>
            <a:pPr algn="just">
              <a:buFont typeface="Arial" panose="020B0604020202020204" pitchFamily="34" charset="0"/>
              <a:buNone/>
              <a:defRPr/>
            </a:pPr>
            <a:r>
              <a:rPr lang="tr-TR" sz="2800" b="1" dirty="0"/>
              <a:t>(3) Sözlü sınav komisyonu;</a:t>
            </a:r>
          </a:p>
          <a:p>
            <a:pPr algn="just">
              <a:buFont typeface="Arial" panose="020B0604020202020204" pitchFamily="34" charset="0"/>
              <a:buNone/>
              <a:defRPr/>
            </a:pPr>
            <a:r>
              <a:rPr lang="tr-TR" sz="2800" dirty="0"/>
              <a:t>“a) Sözlü sınavın Bakanlık merkezinde yapılması halinde; Sınav Koordinasyon Komisyonu başkanının görevlendireceği bir daire başkanının başkanlığında, İnsan Kaynakları Genel Müdürlüğü, Ölçme, Değerlendirme ve Sınav Hizmetleri Genel Müdürlüğü, Rehberlik ve Denetim Başkanlığı ve Hukuk Müşavirliğinden katılacak birer daire başkanından oluşur. İhtiyaç duyulması halinde yukarıda sayılan üyelerden birinin yerine bir öğretim üyesi görevlendirilebilir. Birden fazla komisyon kurulması durumunda, Millî Eğitim Bakanlığı merkez teşkilatında farklı birimlerden daire başkanı, şube müdürü, millî eğitim uzmanı veya şahsa bağlı eğitim uzmanı da komisyonlarda üye olarak görevlendirilebilir. Aynı usulle birer yedek üye belirlenir. Asıl üyenin bulunmadığı toplantıya komisyon başkanının çağrısı üzerine yedek üye katılır. Komisyon, başkanının belirlediği tarih ve gündemle toplanır. Kararlar oy çokluğuyla alınır. Komisyonun sekretarya hizmetleri Öğretmen Yetiştirme ve Geliştirme Genel Müdürlüğünce yürütülür.”</a:t>
            </a:r>
          </a:p>
          <a:p>
            <a:pPr algn="just">
              <a:buFont typeface="Arial" panose="020B0604020202020204" pitchFamily="34" charset="0"/>
              <a:buNone/>
              <a:defRPr/>
            </a:pPr>
            <a:endParaRPr lang="tr-TR" sz="2800" b="1" dirty="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268353-5F40-41D6-9D05-CC71EFA8564B}" type="slidenum">
              <a:rPr lang="tr-TR" altLang="tr-TR">
                <a:solidFill>
                  <a:srgbClr val="898989"/>
                </a:solidFill>
                <a:latin typeface="Calibri" panose="020F0502020204030204" pitchFamily="34" charset="0"/>
              </a:rPr>
              <a:pPr eaLnBrk="1" hangingPunct="1"/>
              <a:t>30</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8"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1000"/>
                                        <p:tgtEl>
                                          <p:spTgt spid="7">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up)">
                                      <p:cBhvr>
                                        <p:cTn id="19"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467544" y="980728"/>
            <a:ext cx="8219256" cy="5805264"/>
          </a:xfrm>
        </p:spPr>
        <p:txBody>
          <a:bodyPr>
            <a:normAutofit fontScale="77500" lnSpcReduction="20000"/>
          </a:bodyPr>
          <a:lstStyle/>
          <a:p>
            <a:pPr algn="just">
              <a:buFont typeface="Arial" panose="020B0604020202020204" pitchFamily="34" charset="0"/>
              <a:buNone/>
              <a:defRPr/>
            </a:pPr>
            <a:r>
              <a:rPr lang="tr-TR" sz="2800" dirty="0"/>
              <a:t>“</a:t>
            </a:r>
            <a:r>
              <a:rPr lang="tr-TR" sz="2800" b="1" dirty="0">
                <a:solidFill>
                  <a:srgbClr val="002060"/>
                </a:solidFill>
                <a:effectLst>
                  <a:outerShdw blurRad="38100" dist="38100" dir="2700000" algn="tl">
                    <a:srgbClr val="000000">
                      <a:alpha val="43137"/>
                    </a:srgbClr>
                  </a:outerShdw>
                </a:effectLst>
              </a:rPr>
              <a:t>b) Sözlü sınavın illerde yapılması halinde</a:t>
            </a:r>
            <a:r>
              <a:rPr lang="tr-TR" sz="2800" dirty="0"/>
              <a:t>; il millî eğitim müdürü veya görevlendireceği</a:t>
            </a:r>
          </a:p>
          <a:p>
            <a:pPr marL="536575" indent="-173038" algn="just">
              <a:buFont typeface="Arial" panose="020B0604020202020204" pitchFamily="34" charset="0"/>
              <a:buNone/>
              <a:defRPr/>
            </a:pPr>
            <a:r>
              <a:rPr lang="tr-TR" sz="2800" dirty="0"/>
              <a:t>- bir </a:t>
            </a:r>
            <a:r>
              <a:rPr lang="tr-TR" sz="2800" b="1" dirty="0">
                <a:effectLst>
                  <a:outerShdw blurRad="38100" dist="38100" dir="2700000" algn="tl">
                    <a:srgbClr val="000000">
                      <a:alpha val="43137"/>
                    </a:srgbClr>
                  </a:outerShdw>
                </a:effectLst>
              </a:rPr>
              <a:t>il </a:t>
            </a:r>
            <a:r>
              <a:rPr lang="tr-TR" sz="2800" b="1" dirty="0">
                <a:solidFill>
                  <a:srgbClr val="002060"/>
                </a:solidFill>
                <a:effectLst>
                  <a:outerShdw blurRad="38100" dist="38100" dir="2700000" algn="tl">
                    <a:srgbClr val="000000">
                      <a:alpha val="43137"/>
                    </a:srgbClr>
                  </a:outerShdw>
                </a:effectLst>
              </a:rPr>
              <a:t>millî eğitim müdür yardımcısı ya da ilçe millî eğitim müdürü</a:t>
            </a:r>
            <a:r>
              <a:rPr lang="tr-TR" sz="2800" dirty="0"/>
              <a:t>nün başkanlığında,</a:t>
            </a:r>
          </a:p>
          <a:p>
            <a:pPr marL="536575" indent="-173038" algn="just">
              <a:buFont typeface="Arial" panose="020B0604020202020204" pitchFamily="34" charset="0"/>
              <a:buNone/>
              <a:defRPr/>
            </a:pPr>
            <a:r>
              <a:rPr lang="tr-TR" sz="2800" dirty="0"/>
              <a:t>- il millî eğitim müdürlüğünden </a:t>
            </a:r>
            <a:r>
              <a:rPr lang="tr-TR" sz="2800" b="1" dirty="0">
                <a:solidFill>
                  <a:srgbClr val="002060"/>
                </a:solidFill>
                <a:effectLst>
                  <a:outerShdw blurRad="38100" dist="38100" dir="2700000" algn="tl">
                    <a:srgbClr val="000000">
                      <a:alpha val="43137"/>
                    </a:srgbClr>
                  </a:outerShdw>
                </a:effectLst>
              </a:rPr>
              <a:t>bir şube müdürü</a:t>
            </a:r>
            <a:r>
              <a:rPr lang="tr-TR" sz="2800" dirty="0"/>
              <a:t> veya şahsa bağlı eğitim uzmanı,</a:t>
            </a:r>
          </a:p>
          <a:p>
            <a:pPr indent="20638" algn="just">
              <a:buFont typeface="Arial" panose="020B0604020202020204" pitchFamily="34" charset="0"/>
              <a:buNone/>
              <a:defRPr/>
            </a:pPr>
            <a:r>
              <a:rPr lang="tr-TR" sz="2800" dirty="0"/>
              <a:t>- ilçe millî eğitim müdürlüğünden </a:t>
            </a:r>
            <a:r>
              <a:rPr lang="tr-TR" sz="2800" b="1" dirty="0">
                <a:solidFill>
                  <a:srgbClr val="002060"/>
                </a:solidFill>
                <a:effectLst>
                  <a:outerShdw blurRad="38100" dist="38100" dir="2700000" algn="tl">
                    <a:srgbClr val="000000">
                      <a:alpha val="43137"/>
                    </a:srgbClr>
                  </a:outerShdw>
                </a:effectLst>
              </a:rPr>
              <a:t>bir şube müdürü</a:t>
            </a:r>
            <a:r>
              <a:rPr lang="tr-TR" sz="2800" dirty="0"/>
              <a:t>,</a:t>
            </a:r>
          </a:p>
          <a:p>
            <a:pPr marL="536575" indent="-193675" algn="just">
              <a:buFontTx/>
              <a:buChar char="-"/>
              <a:defRPr/>
            </a:pPr>
            <a:r>
              <a:rPr lang="tr-TR" sz="2800" b="1" dirty="0">
                <a:solidFill>
                  <a:srgbClr val="002060"/>
                </a:solidFill>
                <a:effectLst>
                  <a:outerShdw blurRad="38100" dist="38100" dir="2700000" algn="tl">
                    <a:srgbClr val="000000">
                      <a:alpha val="43137"/>
                    </a:srgbClr>
                  </a:outerShdw>
                </a:effectLst>
              </a:rPr>
              <a:t>bir eğitim kurumu müdürü</a:t>
            </a:r>
            <a:r>
              <a:rPr lang="tr-TR" sz="2800" dirty="0"/>
              <a:t>,</a:t>
            </a:r>
          </a:p>
          <a:p>
            <a:pPr marL="536575" indent="-193675" algn="just">
              <a:buFontTx/>
              <a:buChar char="-"/>
              <a:defRPr/>
            </a:pPr>
            <a:r>
              <a:rPr lang="tr-TR" sz="2800" b="1" dirty="0">
                <a:solidFill>
                  <a:srgbClr val="002060"/>
                </a:solidFill>
                <a:effectLst>
                  <a:outerShdw blurRad="38100" dist="38100" dir="2700000" algn="tl">
                    <a:srgbClr val="000000">
                      <a:alpha val="43137"/>
                    </a:srgbClr>
                  </a:outerShdw>
                </a:effectLst>
              </a:rPr>
              <a:t>bir öğretmen </a:t>
            </a:r>
            <a:r>
              <a:rPr lang="tr-TR" sz="2800" dirty="0"/>
              <a:t>veya</a:t>
            </a:r>
          </a:p>
          <a:p>
            <a:pPr indent="20638" algn="just">
              <a:buFont typeface="Arial" panose="020B0604020202020204" pitchFamily="34" charset="0"/>
              <a:buNone/>
              <a:defRPr/>
            </a:pPr>
            <a:r>
              <a:rPr lang="tr-TR" sz="2800" dirty="0"/>
              <a:t>- ihtiyaç duyulması halinde </a:t>
            </a:r>
            <a:r>
              <a:rPr lang="tr-TR" sz="2800" b="1" dirty="0">
                <a:solidFill>
                  <a:srgbClr val="002060"/>
                </a:solidFill>
                <a:effectLst>
                  <a:outerShdw blurRad="38100" dist="38100" dir="2700000" algn="tl">
                    <a:srgbClr val="000000">
                      <a:alpha val="43137"/>
                    </a:srgbClr>
                  </a:outerShdw>
                </a:effectLst>
              </a:rPr>
              <a:t>bir öğretim üyesi</a:t>
            </a:r>
            <a:r>
              <a:rPr lang="tr-TR" sz="2800" dirty="0"/>
              <a:t>nden oluşur.</a:t>
            </a:r>
          </a:p>
          <a:p>
            <a:pPr indent="20638" algn="just">
              <a:buFont typeface="Arial" panose="020B0604020202020204" pitchFamily="34" charset="0"/>
              <a:buNone/>
              <a:defRPr/>
            </a:pPr>
            <a:r>
              <a:rPr lang="tr-TR" sz="2800" dirty="0"/>
              <a:t>Sözlü sınav komisyonu üyeleri il millî eğitim müdürünün teklifi Öğretmen Yetiştirme ve Geliştirme Genel Müdürlüğünün onayı ile görevlendirilir. İhtiyaç duyulması halinde farklı illerden aynı düzeyde komisyon üyesi Bakanlıkça görevlendirilebilir. Sözlü sınavın birden fazla il için bir veya birden fazla merkezde gerçekleştirilmesi durumunda ise komisyon üyeleri sınavın yapıldığı il ya da illerde il millî eğitim müdürlüğü tarafından aynı usulle belirlenir.” </a:t>
            </a:r>
          </a:p>
          <a:p>
            <a:pPr algn="just">
              <a:buFont typeface="Arial" panose="020B0604020202020204" pitchFamily="34" charset="0"/>
              <a:buNone/>
              <a:defRPr/>
            </a:pPr>
            <a:r>
              <a:rPr lang="tr-TR" sz="2800" dirty="0"/>
              <a:t>c) Gerek görülmesi halinde Bakanlık merkezinde ve illerde aynı usulle birden fazla sözlü sınav komisyonu kurulabilir.</a:t>
            </a:r>
            <a:endParaRPr lang="tr-TR" sz="2800" b="1" dirty="0"/>
          </a:p>
          <a:p>
            <a:pPr algn="just">
              <a:buFont typeface="Arial" panose="020B0604020202020204" pitchFamily="34" charset="0"/>
              <a:buNone/>
              <a:defRPr/>
            </a:pPr>
            <a:endParaRPr lang="tr-TR" sz="2800" dirty="0"/>
          </a:p>
          <a:p>
            <a:pPr algn="just">
              <a:buFont typeface="Arial" panose="020B0604020202020204" pitchFamily="34" charset="0"/>
              <a:buNone/>
              <a:defRPr/>
            </a:pPr>
            <a:endParaRPr lang="tr-TR" sz="2800" b="1" dirty="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22C2E6-C0C8-4A94-8E31-C8A01102D381}" type="slidenum">
              <a:rPr lang="tr-TR" altLang="tr-TR">
                <a:solidFill>
                  <a:srgbClr val="898989"/>
                </a:solidFill>
                <a:latin typeface="Calibri" panose="020F0502020204030204" pitchFamily="34" charset="0"/>
              </a:rPr>
              <a:pPr eaLnBrk="1" hangingPunct="1"/>
              <a:t>31</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8"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10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10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10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1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10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up)">
                                      <p:cBhvr>
                                        <p:cTn id="42" dur="1000"/>
                                        <p:tgtEl>
                                          <p:spTgt spid="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wipe(up)">
                                      <p:cBhvr>
                                        <p:cTn id="47" dur="1000"/>
                                        <p:tgtEl>
                                          <p:spTgt spid="7">
                                            <p:txEl>
                                              <p:pRg st="7" end="7"/>
                                            </p:txEl>
                                          </p:spTgt>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7">
                                            <p:txEl>
                                              <p:pRg st="8" end="8"/>
                                            </p:txEl>
                                          </p:spTgt>
                                        </p:tgtEl>
                                        <p:attrNameLst>
                                          <p:attrName>style.visibility</p:attrName>
                                        </p:attrNameLst>
                                      </p:cBhvr>
                                      <p:to>
                                        <p:strVal val="visible"/>
                                      </p:to>
                                    </p:set>
                                    <p:animEffect transition="in" filter="wipe(up)">
                                      <p:cBhvr>
                                        <p:cTn id="51" dur="1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385192" y="1365076"/>
            <a:ext cx="8363272" cy="5448300"/>
          </a:xfrm>
        </p:spPr>
        <p:txBody>
          <a:bodyPr>
            <a:normAutofit fontScale="92500" lnSpcReduction="20000"/>
          </a:bodyPr>
          <a:lstStyle/>
          <a:p>
            <a:pPr algn="just">
              <a:buFont typeface="Arial" panose="020B0604020202020204" pitchFamily="34" charset="0"/>
              <a:buNone/>
              <a:defRPr/>
            </a:pPr>
            <a:r>
              <a:rPr lang="tr-TR" sz="2800" b="1" dirty="0"/>
              <a:t>(4) Sözlü sınav komisyonunun görevleri şunlardır;</a:t>
            </a:r>
          </a:p>
          <a:p>
            <a:pPr marL="711200" algn="just">
              <a:buFont typeface="Arial" panose="020B0604020202020204" pitchFamily="34" charset="0"/>
              <a:buNone/>
              <a:defRPr/>
            </a:pPr>
            <a:r>
              <a:rPr lang="tr-TR" sz="2800" dirty="0"/>
              <a:t>a) Aday öğretmenlerin sözlü sınav sorularını hazırlamak veya hazırlatmak, sözlü sınavlarını yapmak ve değerlendirmek,</a:t>
            </a:r>
          </a:p>
          <a:p>
            <a:pPr marL="711200" algn="just">
              <a:buFont typeface="Arial" panose="020B0604020202020204" pitchFamily="34" charset="0"/>
              <a:buNone/>
              <a:defRPr/>
            </a:pPr>
            <a:r>
              <a:rPr lang="tr-TR" sz="2800" dirty="0"/>
              <a:t>b) Sözlü sınav sonuçlarının il millî eğitim müdürlüğü aracılığıyla ilgili aday öğretmene duyurulmasını sağlamak,</a:t>
            </a:r>
          </a:p>
          <a:p>
            <a:pPr marL="711200" algn="just">
              <a:buFont typeface="Arial" panose="020B0604020202020204" pitchFamily="34" charset="0"/>
              <a:buNone/>
              <a:defRPr/>
            </a:pPr>
            <a:r>
              <a:rPr lang="tr-TR" sz="2800" dirty="0"/>
              <a:t>c) Sözlü sınava ilişkin itirazları sonuçlandırmak,</a:t>
            </a:r>
          </a:p>
          <a:p>
            <a:pPr marL="711200" algn="just">
              <a:buFont typeface="Arial" panose="020B0604020202020204" pitchFamily="34" charset="0"/>
              <a:buNone/>
              <a:defRPr/>
            </a:pPr>
            <a:r>
              <a:rPr lang="tr-TR" sz="2800" dirty="0"/>
              <a:t>ç) Sözlü sınava ilişkin diğer iş ve işlemleri yürütmek.</a:t>
            </a:r>
          </a:p>
          <a:p>
            <a:pPr algn="just">
              <a:buFont typeface="Arial" panose="020B0604020202020204" pitchFamily="34" charset="0"/>
              <a:buNone/>
              <a:defRPr/>
            </a:pPr>
            <a:endParaRPr lang="tr-TR" sz="2800" dirty="0"/>
          </a:p>
          <a:p>
            <a:pPr algn="just">
              <a:buFont typeface="Arial" panose="020B0604020202020204" pitchFamily="34" charset="0"/>
              <a:buNone/>
              <a:defRPr/>
            </a:pPr>
            <a:r>
              <a:rPr lang="tr-TR" sz="2800" dirty="0"/>
              <a:t>(5) Sözlü sınav komisyonu üyeleri; </a:t>
            </a:r>
            <a:r>
              <a:rPr lang="tr-TR" sz="2800" b="1" dirty="0">
                <a:solidFill>
                  <a:srgbClr val="002060"/>
                </a:solidFill>
                <a:effectLst>
                  <a:outerShdw blurRad="38100" dist="38100" dir="2700000" algn="tl">
                    <a:srgbClr val="000000">
                      <a:alpha val="43137"/>
                    </a:srgbClr>
                  </a:outerShdw>
                </a:effectLst>
              </a:rPr>
              <a:t>boşanmış olsalar dahi eşleri, ikinci dereceye kadar (bu derece dâhil) kan ve kayın hısımları ile evlatlıkları</a:t>
            </a:r>
            <a:r>
              <a:rPr lang="tr-TR" sz="2800" dirty="0"/>
              <a:t>nın katıldığı sözlü sınavda görev alamaz.</a:t>
            </a:r>
            <a:endParaRPr lang="tr-TR" sz="2800" b="1" dirty="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53591F-4D01-4F3D-85AB-B88FE011DA85}" type="slidenum">
              <a:rPr lang="tr-TR" altLang="tr-TR">
                <a:solidFill>
                  <a:srgbClr val="898989"/>
                </a:solidFill>
                <a:latin typeface="Calibri" panose="020F0502020204030204" pitchFamily="34" charset="0"/>
              </a:rPr>
              <a:pPr eaLnBrk="1" hangingPunct="1"/>
              <a:t>32</a:t>
            </a:fld>
            <a:endParaRPr lang="tr-TR" altLang="tr-TR">
              <a:solidFill>
                <a:srgbClr val="898989"/>
              </a:solidFill>
              <a:latin typeface="Calibri" panose="020F0502020204030204" pitchFamily="34" charset="0"/>
            </a:endParaRPr>
          </a:p>
        </p:txBody>
      </p:sp>
      <p:sp>
        <p:nvSpPr>
          <p:cNvPr id="8"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up)">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up)">
                                      <p:cBhvr>
                                        <p:cTn id="21" dur="10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up)">
                                      <p:cBhvr>
                                        <p:cTn id="26" dur="10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wipe(up)">
                                      <p:cBhvr>
                                        <p:cTn id="31" dur="10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wipe(up)">
                                      <p:cBhvr>
                                        <p:cTn id="36"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251520" y="1196082"/>
            <a:ext cx="8435280" cy="5185246"/>
          </a:xfrm>
        </p:spPr>
        <p:txBody>
          <a:bodyPr>
            <a:normAutofit fontScale="70000" lnSpcReduction="20000"/>
          </a:bodyPr>
          <a:lstStyle/>
          <a:p>
            <a:pPr algn="just">
              <a:buFont typeface="Arial" panose="020B0604020202020204" pitchFamily="34" charset="0"/>
              <a:buNone/>
              <a:defRPr/>
            </a:pPr>
            <a:r>
              <a:rPr lang="tr-TR" sz="3300" b="1" dirty="0"/>
              <a:t>Sınav sonuçlarına itiraz</a:t>
            </a:r>
          </a:p>
          <a:p>
            <a:pPr algn="just">
              <a:buFont typeface="Arial" panose="020B0604020202020204" pitchFamily="34" charset="0"/>
              <a:buNone/>
              <a:defRPr/>
            </a:pPr>
            <a:r>
              <a:rPr lang="tr-TR" sz="3300" b="1" dirty="0"/>
              <a:t>MADDE 24 – </a:t>
            </a:r>
          </a:p>
          <a:p>
            <a:pPr algn="just">
              <a:buFont typeface="Arial" panose="020B0604020202020204" pitchFamily="34" charset="0"/>
              <a:buNone/>
              <a:defRPr/>
            </a:pPr>
            <a:r>
              <a:rPr lang="tr-TR" sz="3300" dirty="0"/>
              <a:t>(1) Yazılı sınav sonuçlarına itiraz, </a:t>
            </a:r>
            <a:r>
              <a:rPr lang="tr-TR" sz="3300" b="1" dirty="0">
                <a:solidFill>
                  <a:srgbClr val="002060"/>
                </a:solidFill>
                <a:effectLst>
                  <a:outerShdw blurRad="38100" dist="38100" dir="2700000" algn="tl">
                    <a:srgbClr val="000000">
                      <a:alpha val="43137"/>
                    </a:srgbClr>
                  </a:outerShdw>
                </a:effectLst>
              </a:rPr>
              <a:t>sonuçların ilanından itibaren beş iş günü</a:t>
            </a:r>
            <a:r>
              <a:rPr lang="tr-TR" sz="3300" dirty="0"/>
              <a:t> içerisinde yapılır. İtirazla ilgili işlemler itiraz süresinin bitiminden itibaren </a:t>
            </a:r>
            <a:r>
              <a:rPr lang="tr-TR" sz="3300" b="1" dirty="0">
                <a:solidFill>
                  <a:srgbClr val="002060"/>
                </a:solidFill>
                <a:effectLst>
                  <a:outerShdw blurRad="38100" dist="38100" dir="2700000" algn="tl">
                    <a:srgbClr val="000000">
                      <a:alpha val="43137"/>
                    </a:srgbClr>
                  </a:outerShdw>
                </a:effectLst>
              </a:rPr>
              <a:t>en geç on iş günü</a:t>
            </a:r>
            <a:r>
              <a:rPr lang="tr-TR" sz="3300" dirty="0"/>
              <a:t> içerisinde, Ölçme, Değerlendirme ve Sınav Hizmetleri Genel Müdürlüğünce sonuçlandırılarak sonuç ilgiliye yazılı olarak bildirilir.</a:t>
            </a:r>
          </a:p>
          <a:p>
            <a:pPr algn="just">
              <a:buFont typeface="Arial" panose="020B0604020202020204" pitchFamily="34" charset="0"/>
              <a:buNone/>
              <a:defRPr/>
            </a:pPr>
            <a:endParaRPr lang="tr-TR" sz="3300" dirty="0"/>
          </a:p>
          <a:p>
            <a:pPr algn="just">
              <a:buFont typeface="Arial" panose="020B0604020202020204" pitchFamily="34" charset="0"/>
              <a:buNone/>
              <a:defRPr/>
            </a:pPr>
            <a:r>
              <a:rPr lang="tr-TR" sz="3300" dirty="0"/>
              <a:t>(2) Sözlü sınav sonuçlarına, sınav sonuçlarının ilgililere tebliğ tarihinden itibaren </a:t>
            </a:r>
            <a:r>
              <a:rPr lang="tr-TR" sz="3300" b="1" dirty="0">
                <a:solidFill>
                  <a:srgbClr val="002060"/>
                </a:solidFill>
                <a:effectLst>
                  <a:outerShdw blurRad="38100" dist="38100" dir="2700000" algn="tl">
                    <a:srgbClr val="000000">
                      <a:alpha val="43137"/>
                    </a:srgbClr>
                  </a:outerShdw>
                </a:effectLst>
              </a:rPr>
              <a:t>en geç beş iş günü</a:t>
            </a:r>
            <a:r>
              <a:rPr lang="tr-TR" sz="3300" dirty="0"/>
              <a:t> içinde ilgili sınav komisyonu nezdinde itiraz edilebilir. Bu itirazlar, </a:t>
            </a:r>
            <a:r>
              <a:rPr lang="tr-TR" sz="3300" b="1" dirty="0">
                <a:solidFill>
                  <a:srgbClr val="002060"/>
                </a:solidFill>
                <a:effectLst>
                  <a:outerShdw blurRad="38100" dist="38100" dir="2700000" algn="tl">
                    <a:srgbClr val="000000">
                      <a:alpha val="43137"/>
                    </a:srgbClr>
                  </a:outerShdw>
                </a:effectLst>
              </a:rPr>
              <a:t>en geç beş iş günü </a:t>
            </a:r>
            <a:r>
              <a:rPr lang="tr-TR" sz="3300" dirty="0"/>
              <a:t>içinde ilgili sınav komisyonu tarafından incelenerek karara bağlanır. Kararlar oy çokluğuyla alınır. Oyların eşit olması halinde başkanın tarafı çoğunluk sayılır. İtiraz sonuçları, il millî eğitim müdürlüklerince itiraz sahiplerine tebliğ edilir.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8115EE-D792-40CD-BE7B-490DFFFC24DD}" type="slidenum">
              <a:rPr lang="tr-TR" altLang="tr-TR">
                <a:solidFill>
                  <a:srgbClr val="898989"/>
                </a:solidFill>
                <a:latin typeface="Calibri" panose="020F0502020204030204" pitchFamily="34" charset="0"/>
              </a:rPr>
              <a:pPr eaLnBrk="1" hangingPunct="1"/>
              <a:t>33</a:t>
            </a:fld>
            <a:endParaRPr lang="tr-TR" altLang="tr-TR">
              <a:solidFill>
                <a:srgbClr val="898989"/>
              </a:solidFill>
              <a:latin typeface="Calibri" panose="020F0502020204030204" pitchFamily="34" charset="0"/>
            </a:endParaRPr>
          </a:p>
        </p:txBody>
      </p:sp>
      <p:sp>
        <p:nvSpPr>
          <p:cNvPr id="8"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1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up)">
                                      <p:cBhvr>
                                        <p:cTn id="25"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323528" y="1077044"/>
            <a:ext cx="8496944" cy="5448300"/>
          </a:xfrm>
        </p:spPr>
        <p:txBody>
          <a:bodyPr>
            <a:normAutofit fontScale="92500" lnSpcReduction="20000"/>
          </a:bodyPr>
          <a:lstStyle/>
          <a:p>
            <a:pPr algn="just">
              <a:buFont typeface="Arial" panose="020B0604020202020204" pitchFamily="34" charset="0"/>
              <a:buNone/>
              <a:defRPr/>
            </a:pPr>
            <a:r>
              <a:rPr lang="tr-TR" sz="2800" b="1" dirty="0"/>
              <a:t>Sınav sonrası işlemler</a:t>
            </a:r>
          </a:p>
          <a:p>
            <a:pPr algn="just">
              <a:buFont typeface="Arial" panose="020B0604020202020204" pitchFamily="34" charset="0"/>
              <a:buNone/>
              <a:defRPr/>
            </a:pPr>
            <a:r>
              <a:rPr lang="tr-TR" sz="2800" b="1" dirty="0"/>
              <a:t>MADDE 25 – </a:t>
            </a:r>
          </a:p>
          <a:p>
            <a:pPr algn="just">
              <a:buFont typeface="Arial" panose="020B0604020202020204" pitchFamily="34" charset="0"/>
              <a:buNone/>
              <a:defRPr/>
            </a:pPr>
            <a:r>
              <a:rPr lang="tr-TR" sz="2800" dirty="0"/>
              <a:t>(1) Sınavda başarılı olan aday öğretmenler, valiliklerce öğretmen olarak atanır.</a:t>
            </a:r>
          </a:p>
          <a:p>
            <a:pPr algn="just">
              <a:buFont typeface="Arial" panose="020B0604020202020204" pitchFamily="34" charset="0"/>
              <a:buNone/>
              <a:defRPr/>
            </a:pPr>
            <a:r>
              <a:rPr lang="tr-TR" sz="2800" dirty="0"/>
              <a:t>(2) Sınavda başarılı olamayan aday öğretmenler, </a:t>
            </a:r>
            <a:r>
              <a:rPr lang="tr-TR" sz="2800" b="1" dirty="0">
                <a:solidFill>
                  <a:srgbClr val="002060"/>
                </a:solidFill>
                <a:effectLst>
                  <a:outerShdw blurRad="38100" dist="38100" dir="2700000" algn="tl">
                    <a:srgbClr val="000000">
                      <a:alpha val="43137"/>
                    </a:srgbClr>
                  </a:outerShdw>
                </a:effectLst>
              </a:rPr>
              <a:t>il içinde aynı hizmet alanında başka bir eğitim kurumunda görevlendirilerek bu Yönetmelik hükümlerine göre yeniden performans değerlendirmesi ve sınava tabi tutulur. </a:t>
            </a:r>
            <a:r>
              <a:rPr lang="tr-TR" sz="2800" dirty="0"/>
              <a:t>Bu kapsamdaki aday öğretmenlerden performans değerlendirmesinde veya sınavda başarısız olanlar öğretmenlik unvanını kaybeder ve memuriyetle ilişikleri kesilir. Ancak bunlardan aday öğretmenliğe başlamadan önce ilgili mevzuatına göre devlet memurluğunda adaylıkları kaldırılarak asıl memurluğa atanmış olanlar, Bakanlıkta kazanılmış hak aylık derecelerine uygun memur kadrolarına atanır.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24D648-AB3E-479B-AFCA-628EC815BD77}" type="slidenum">
              <a:rPr lang="tr-TR" altLang="tr-TR">
                <a:solidFill>
                  <a:srgbClr val="898989"/>
                </a:solidFill>
                <a:latin typeface="Calibri" panose="020F0502020204030204" pitchFamily="34" charset="0"/>
              </a:rPr>
              <a:pPr eaLnBrk="1" hangingPunct="1"/>
              <a:t>34</a:t>
            </a:fld>
            <a:endParaRPr lang="tr-TR" altLang="tr-TR">
              <a:solidFill>
                <a:srgbClr val="898989"/>
              </a:solidFill>
              <a:latin typeface="Calibri" panose="020F0502020204030204" pitchFamily="34" charset="0"/>
            </a:endParaRPr>
          </a:p>
        </p:txBody>
      </p:sp>
      <p:sp>
        <p:nvSpPr>
          <p:cNvPr id="8"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1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up)">
                                      <p:cBhvr>
                                        <p:cTn id="25"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251520" y="1052066"/>
            <a:ext cx="8568952" cy="5617294"/>
          </a:xfrm>
        </p:spPr>
        <p:txBody>
          <a:bodyPr>
            <a:normAutofit fontScale="92500" lnSpcReduction="10000"/>
          </a:bodyPr>
          <a:lstStyle/>
          <a:p>
            <a:pPr algn="just">
              <a:buFont typeface="Arial" panose="020B0604020202020204" pitchFamily="34" charset="0"/>
              <a:buNone/>
              <a:defRPr/>
            </a:pPr>
            <a:r>
              <a:rPr lang="tr-TR" sz="2800" b="1" dirty="0"/>
              <a:t> Sınav sonrası işlemler</a:t>
            </a:r>
          </a:p>
          <a:p>
            <a:pPr algn="just">
              <a:buFont typeface="Arial" panose="020B0604020202020204" pitchFamily="34" charset="0"/>
              <a:buNone/>
              <a:defRPr/>
            </a:pPr>
            <a:r>
              <a:rPr lang="tr-TR" sz="2800" b="1" dirty="0"/>
              <a:t>MADDE 25 –</a:t>
            </a:r>
          </a:p>
          <a:p>
            <a:pPr algn="just">
              <a:buFont typeface="Arial" panose="020B0604020202020204" pitchFamily="34" charset="0"/>
              <a:buNone/>
              <a:defRPr/>
            </a:pPr>
            <a:r>
              <a:rPr lang="tr-TR" sz="2800" dirty="0"/>
              <a:t>(3) “(3) Herhangi bir nedenle görev yerleri değiştirilen aday öğretmenlerin, varsa Ek-3’te yer alan Form ile diğer bilgi ve belgeleri, değerlendirmede kullanılmak üzere beş iş günü içinde atandıkları eğitim kurumu müdürlüğüne gönderilir.”</a:t>
            </a:r>
          </a:p>
          <a:p>
            <a:pPr algn="just">
              <a:buFont typeface="Arial" panose="020B0604020202020204" pitchFamily="34" charset="0"/>
              <a:buNone/>
              <a:defRPr/>
            </a:pPr>
            <a:endParaRPr lang="tr-TR" sz="2800" dirty="0"/>
          </a:p>
          <a:p>
            <a:pPr algn="just">
              <a:buFont typeface="Arial" panose="020B0604020202020204" pitchFamily="34" charset="0"/>
              <a:buNone/>
              <a:defRPr/>
            </a:pPr>
            <a:r>
              <a:rPr lang="tr-TR" sz="2800" b="1" dirty="0"/>
              <a:t>Hizmet içi eğitim</a:t>
            </a:r>
          </a:p>
          <a:p>
            <a:pPr algn="just">
              <a:buFont typeface="Arial" panose="020B0604020202020204" pitchFamily="34" charset="0"/>
              <a:buNone/>
              <a:defRPr/>
            </a:pPr>
            <a:r>
              <a:rPr lang="tr-TR" sz="2800" dirty="0"/>
              <a:t>MADDE 26 – (1) Bakanlıkça aday öğretmenler ile değerlendiricilere Ek-3’te yer alan Formda yer alan mesleki ölçütler ve yazılı sınav konuları ile ilgili olarak çerçeve eğitim verilebilir. Bu eğitimler merkezî, mahallî ve uzaktan eğitim yöntemlerinden biri ya da birden fazlası ile gerçekleştirilebilir.</a:t>
            </a:r>
            <a:endParaRPr lang="tr-TR" sz="2800" b="1" dirty="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17F08A9-F69C-4B9E-B486-9AEFE5DCBCF8}" type="slidenum">
              <a:rPr lang="tr-TR" altLang="tr-TR">
                <a:solidFill>
                  <a:srgbClr val="898989"/>
                </a:solidFill>
                <a:latin typeface="Calibri" panose="020F0502020204030204" pitchFamily="34" charset="0"/>
              </a:rPr>
              <a:pPr eaLnBrk="1" hangingPunct="1"/>
              <a:t>35</a:t>
            </a:fld>
            <a:endParaRPr lang="tr-TR" altLang="tr-TR">
              <a:solidFill>
                <a:srgbClr val="898989"/>
              </a:solidFill>
              <a:latin typeface="Calibri" panose="020F0502020204030204" pitchFamily="34" charset="0"/>
            </a:endParaRPr>
          </a:p>
        </p:txBody>
      </p:sp>
      <p:sp>
        <p:nvSpPr>
          <p:cNvPr id="8"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10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wipe(up)">
                                      <p:cBhvr>
                                        <p:cTn id="25" dur="1000"/>
                                        <p:tgtEl>
                                          <p:spTgt spid="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
                                            <p:txEl>
                                              <p:pRg st="5" end="5"/>
                                            </p:txEl>
                                          </p:spTgt>
                                        </p:tgtEl>
                                        <p:attrNameLst>
                                          <p:attrName>style.visibility</p:attrName>
                                        </p:attrNameLst>
                                      </p:cBhvr>
                                      <p:to>
                                        <p:strVal val="visible"/>
                                      </p:to>
                                    </p:set>
                                    <p:animEffect transition="in" filter="wipe(up)">
                                      <p:cBhvr>
                                        <p:cTn id="30" dur="1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251520" y="1124074"/>
            <a:ext cx="8435280" cy="5545286"/>
          </a:xfrm>
        </p:spPr>
        <p:txBody>
          <a:bodyPr>
            <a:normAutofit fontScale="85000" lnSpcReduction="20000"/>
          </a:bodyPr>
          <a:lstStyle/>
          <a:p>
            <a:pPr algn="just">
              <a:buFont typeface="Arial" panose="020B0604020202020204" pitchFamily="34" charset="0"/>
              <a:buNone/>
              <a:defRPr/>
            </a:pPr>
            <a:r>
              <a:rPr lang="tr-TR" sz="2800" b="1" dirty="0"/>
              <a:t>  Aday öğretmenlik süreci</a:t>
            </a:r>
          </a:p>
          <a:p>
            <a:pPr algn="just">
              <a:buFont typeface="Arial" panose="020B0604020202020204" pitchFamily="34" charset="0"/>
              <a:buNone/>
              <a:defRPr/>
            </a:pPr>
            <a:r>
              <a:rPr lang="tr-TR" sz="2800" b="1" dirty="0"/>
              <a:t>GEÇİCİ MADDE 6 </a:t>
            </a:r>
            <a:r>
              <a:rPr lang="tr-TR" sz="2800" dirty="0"/>
              <a:t>– (1) Bu Yönetmeliğin adaylık işlemleri ile ilgili hükümleri, </a:t>
            </a:r>
            <a:r>
              <a:rPr lang="tr-TR" sz="2800" b="1" dirty="0">
                <a:solidFill>
                  <a:srgbClr val="002060"/>
                </a:solidFill>
                <a:effectLst>
                  <a:outerShdw blurRad="38100" dist="38100" dir="2700000" algn="tl">
                    <a:srgbClr val="000000">
                      <a:alpha val="43137"/>
                    </a:srgbClr>
                  </a:outerShdw>
                </a:effectLst>
              </a:rPr>
              <a:t>14/3/2014</a:t>
            </a:r>
            <a:r>
              <a:rPr lang="tr-TR" sz="2800" dirty="0"/>
              <a:t> tarihinden sonra ilk defa atanan aday öğretmenler hakkında uygulanır.</a:t>
            </a:r>
          </a:p>
          <a:p>
            <a:pPr algn="just">
              <a:buFont typeface="Arial" panose="020B0604020202020204" pitchFamily="34" charset="0"/>
              <a:buNone/>
              <a:defRPr/>
            </a:pPr>
            <a:endParaRPr lang="tr-TR" sz="2800" dirty="0"/>
          </a:p>
          <a:p>
            <a:pPr algn="just">
              <a:buFont typeface="Arial" panose="020B0604020202020204" pitchFamily="34" charset="0"/>
              <a:buNone/>
              <a:defRPr/>
            </a:pPr>
            <a:r>
              <a:rPr lang="tr-TR" sz="2800" dirty="0"/>
              <a:t>(2) Bakanlık kadrolarında 14/3/2014 tarihinden sonra ilk defa atanan ve bu Yönetmeliğin yürürlüğe girdiği tarihten itibaren geriye doğru toplam iki aylık fiilen öğretmenlik görevi yapan aday öğretmenlerin performansı, 2014-2015 ders yılının ikinci döneminde iki defa değerlendirilir. Birinci değerlendirme sonucu yüzde otuz, ikinci değerlendirme sonucu yüzde yetmiş oranında dikkate alınır. Yüz üzerinden en az elli puan alanlar performans değerlendirmesinde başarılı sayılır. Belge ile ispatı mümkün kabul edilebilir mazeretleri sebebiyle değerlendirilmeleri sonraki dönemlere kalanların performansları da bir dönem üzerinden aynı usulle değerlendirilir.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EA68EA9-064D-4416-97AE-4F631D5017E6}" type="slidenum">
              <a:rPr lang="tr-TR" altLang="tr-TR">
                <a:solidFill>
                  <a:srgbClr val="898989"/>
                </a:solidFill>
                <a:latin typeface="Calibri" panose="020F0502020204030204" pitchFamily="34" charset="0"/>
              </a:rPr>
              <a:pPr eaLnBrk="1" hangingPunct="1"/>
              <a:t>36</a:t>
            </a:fld>
            <a:endParaRPr lang="tr-TR" altLang="tr-TR">
              <a:solidFill>
                <a:srgbClr val="898989"/>
              </a:solidFill>
              <a:latin typeface="Calibri" panose="020F0502020204030204" pitchFamily="34" charset="0"/>
            </a:endParaRPr>
          </a:p>
        </p:txBody>
      </p:sp>
      <p:sp>
        <p:nvSpPr>
          <p:cNvPr id="8"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up)">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wipe(up)">
                                      <p:cBhvr>
                                        <p:cTn id="21"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F765CD-77E5-48AB-ACDE-08D642BD9CB3}" type="slidenum">
              <a:rPr lang="tr-TR" altLang="tr-TR">
                <a:solidFill>
                  <a:srgbClr val="898989"/>
                </a:solidFill>
                <a:latin typeface="Calibri" panose="020F0502020204030204" pitchFamily="34" charset="0"/>
              </a:rPr>
              <a:pPr eaLnBrk="1" hangingPunct="1"/>
              <a:t>37</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1028" name="1 Başlık"/>
          <p:cNvSpPr>
            <a:spLocks noGrp="1"/>
          </p:cNvSpPr>
          <p:nvPr>
            <p:ph type="title" idx="4294967295"/>
          </p:nvPr>
        </p:nvSpPr>
        <p:spPr>
          <a:xfrm>
            <a:off x="914400" y="0"/>
            <a:ext cx="8229600" cy="908050"/>
          </a:xfrm>
        </p:spPr>
        <p:txBody>
          <a:bodyPr/>
          <a:lstStyle/>
          <a:p>
            <a:r>
              <a:rPr lang="tr-TR" altLang="tr-TR" sz="2400" b="1" dirty="0">
                <a:effectLst>
                  <a:outerShdw blurRad="38100" dist="38100" dir="2700000" algn="tl">
                    <a:srgbClr val="000000">
                      <a:alpha val="43137"/>
                    </a:srgbClr>
                  </a:outerShdw>
                </a:effectLst>
              </a:rPr>
              <a:t>ONUNCU BÖLÜM</a:t>
            </a:r>
            <a:br>
              <a:rPr lang="tr-TR" altLang="tr-TR" sz="2400" b="1" dirty="0">
                <a:effectLst>
                  <a:outerShdw blurRad="38100" dist="38100" dir="2700000" algn="tl">
                    <a:srgbClr val="000000">
                      <a:alpha val="43137"/>
                    </a:srgbClr>
                  </a:outerShdw>
                </a:effectLst>
              </a:rPr>
            </a:br>
            <a:r>
              <a:rPr lang="tr-TR" altLang="tr-TR" sz="2400" b="1" dirty="0">
                <a:effectLst>
                  <a:outerShdw blurRad="38100" dist="38100" dir="2700000" algn="tl">
                    <a:srgbClr val="000000">
                      <a:alpha val="43137"/>
                    </a:srgbClr>
                  </a:outerShdw>
                </a:effectLst>
              </a:rPr>
              <a:t>Ortak Hükümler</a:t>
            </a:r>
          </a:p>
        </p:txBody>
      </p:sp>
      <p:sp>
        <p:nvSpPr>
          <p:cNvPr id="2" name="Metin kutusu 1"/>
          <p:cNvSpPr txBox="1"/>
          <p:nvPr/>
        </p:nvSpPr>
        <p:spPr>
          <a:xfrm>
            <a:off x="144016" y="980728"/>
            <a:ext cx="8820472" cy="5909310"/>
          </a:xfrm>
          <a:prstGeom prst="rect">
            <a:avLst/>
          </a:prstGeom>
          <a:noFill/>
        </p:spPr>
        <p:txBody>
          <a:bodyPr wrap="square" rtlCol="0">
            <a:spAutoFit/>
          </a:bodyPr>
          <a:lstStyle/>
          <a:p>
            <a:pPr algn="just"/>
            <a:r>
              <a:rPr lang="tr-TR" sz="2100" b="1" dirty="0">
                <a:solidFill>
                  <a:srgbClr val="002060"/>
                </a:solidFill>
                <a:effectLst>
                  <a:outerShdw blurRad="38100" dist="38100" dir="2700000" algn="tl">
                    <a:srgbClr val="000000">
                      <a:alpha val="43137"/>
                    </a:srgbClr>
                  </a:outerShdw>
                </a:effectLst>
                <a:latin typeface="+mn-lt"/>
                <a:cs typeface="Times New Roman" panose="02020603050405020304" pitchFamily="18" charset="0"/>
              </a:rPr>
              <a:t>Değerlendirme ölçütleri</a:t>
            </a:r>
          </a:p>
          <a:p>
            <a:pPr algn="just"/>
            <a:r>
              <a:rPr lang="tr-TR" sz="2100" b="1" dirty="0">
                <a:latin typeface="+mn-lt"/>
                <a:cs typeface="Times New Roman" panose="02020603050405020304" pitchFamily="18" charset="0"/>
              </a:rPr>
              <a:t>MADDE 54 –</a:t>
            </a:r>
          </a:p>
          <a:p>
            <a:pPr marL="363538" indent="-363538" algn="just"/>
            <a:r>
              <a:rPr lang="tr-TR" sz="2100" b="1" dirty="0">
                <a:latin typeface="+mn-lt"/>
                <a:cs typeface="Times New Roman" panose="02020603050405020304" pitchFamily="18" charset="0"/>
              </a:rPr>
              <a:t>(1) </a:t>
            </a:r>
            <a:r>
              <a:rPr lang="tr-TR" sz="2100" dirty="0">
                <a:latin typeface="+mn-lt"/>
                <a:cs typeface="Times New Roman" panose="02020603050405020304" pitchFamily="18" charset="0"/>
              </a:rPr>
              <a:t>Bu Yönetmelik kapsamında, Bakanlığa bağlı </a:t>
            </a:r>
            <a:r>
              <a:rPr lang="tr-TR" sz="2100" b="1" dirty="0">
                <a:solidFill>
                  <a:srgbClr val="002060"/>
                </a:solidFill>
                <a:effectLst>
                  <a:outerShdw blurRad="38100" dist="38100" dir="2700000" algn="tl">
                    <a:srgbClr val="000000">
                      <a:alpha val="43137"/>
                    </a:srgbClr>
                  </a:outerShdw>
                </a:effectLst>
                <a:latin typeface="+mn-lt"/>
                <a:cs typeface="Times New Roman" panose="02020603050405020304" pitchFamily="18" charset="0"/>
              </a:rPr>
              <a:t>her derece ve türden eğitim kurumunda görev yapan ve adaylık sürecini tamamlamış olan öğretmenler</a:t>
            </a:r>
            <a:r>
              <a:rPr lang="tr-TR" sz="2100" dirty="0">
                <a:latin typeface="+mn-lt"/>
                <a:cs typeface="Times New Roman" panose="02020603050405020304" pitchFamily="18" charset="0"/>
              </a:rPr>
              <a:t>in başarı, verimlilik ve gayretlerini ölçmek üzere </a:t>
            </a:r>
            <a:r>
              <a:rPr lang="tr-TR" sz="2100" b="1" dirty="0">
                <a:solidFill>
                  <a:srgbClr val="002060"/>
                </a:solidFill>
                <a:effectLst>
                  <a:outerShdw blurRad="38100" dist="38100" dir="2700000" algn="tl">
                    <a:srgbClr val="000000">
                      <a:alpha val="43137"/>
                    </a:srgbClr>
                  </a:outerShdw>
                </a:effectLst>
                <a:latin typeface="+mn-lt"/>
                <a:cs typeface="Times New Roman" panose="02020603050405020304" pitchFamily="18" charset="0"/>
              </a:rPr>
              <a:t>her ders yılı sonunda</a:t>
            </a:r>
            <a:r>
              <a:rPr lang="tr-TR" sz="2100" dirty="0">
                <a:latin typeface="+mn-lt"/>
                <a:cs typeface="Times New Roman" panose="02020603050405020304" pitchFamily="18" charset="0"/>
              </a:rPr>
              <a:t>, görev yaptığı </a:t>
            </a:r>
            <a:r>
              <a:rPr lang="tr-TR" sz="2100" b="1" dirty="0">
                <a:solidFill>
                  <a:srgbClr val="002060"/>
                </a:solidFill>
                <a:effectLst>
                  <a:outerShdw blurRad="38100" dist="38100" dir="2700000" algn="tl">
                    <a:srgbClr val="000000">
                      <a:alpha val="43137"/>
                    </a:srgbClr>
                  </a:outerShdw>
                </a:effectLst>
                <a:latin typeface="+mn-lt"/>
                <a:cs typeface="Times New Roman" panose="02020603050405020304" pitchFamily="18" charset="0"/>
              </a:rPr>
              <a:t>eğitim kurumunun müdürü </a:t>
            </a:r>
            <a:r>
              <a:rPr lang="tr-TR" sz="2100" dirty="0">
                <a:latin typeface="+mn-lt"/>
                <a:cs typeface="Times New Roman" panose="02020603050405020304" pitchFamily="18" charset="0"/>
              </a:rPr>
              <a:t>tarafından değerlendirmesi yapılır.</a:t>
            </a:r>
          </a:p>
          <a:p>
            <a:pPr marL="363538" indent="-363538" algn="just"/>
            <a:r>
              <a:rPr lang="tr-TR" sz="2100" b="1" dirty="0">
                <a:latin typeface="+mn-lt"/>
                <a:cs typeface="Times New Roman" panose="02020603050405020304" pitchFamily="18" charset="0"/>
              </a:rPr>
              <a:t>(2) </a:t>
            </a:r>
            <a:r>
              <a:rPr lang="tr-TR" sz="2100" dirty="0">
                <a:latin typeface="+mn-lt"/>
                <a:cs typeface="Times New Roman" panose="02020603050405020304" pitchFamily="18" charset="0"/>
              </a:rPr>
              <a:t>Değerlendirme ölçütleri olarak </a:t>
            </a:r>
            <a:r>
              <a:rPr lang="tr-TR" sz="2100" b="1" dirty="0">
                <a:solidFill>
                  <a:srgbClr val="002060"/>
                </a:solidFill>
                <a:effectLst>
                  <a:outerShdw blurRad="38100" dist="38100" dir="2700000" algn="tl">
                    <a:srgbClr val="000000">
                      <a:alpha val="43137"/>
                    </a:srgbClr>
                  </a:outerShdw>
                </a:effectLst>
                <a:latin typeface="+mn-lt"/>
                <a:cs typeface="Times New Roman" panose="02020603050405020304" pitchFamily="18" charset="0"/>
              </a:rPr>
              <a:t>Ek-3</a:t>
            </a:r>
            <a:r>
              <a:rPr lang="tr-TR" sz="2100" dirty="0">
                <a:latin typeface="+mn-lt"/>
                <a:cs typeface="Times New Roman" panose="02020603050405020304" pitchFamily="18" charset="0"/>
              </a:rPr>
              <a:t>’te yer alan Form esas alınır. Değerlendirmeler </a:t>
            </a:r>
            <a:r>
              <a:rPr lang="tr-TR" sz="2100" b="1" dirty="0">
                <a:solidFill>
                  <a:srgbClr val="002060"/>
                </a:solidFill>
                <a:effectLst>
                  <a:outerShdw blurRad="38100" dist="38100" dir="2700000" algn="tl">
                    <a:srgbClr val="000000">
                      <a:alpha val="43137"/>
                    </a:srgbClr>
                  </a:outerShdw>
                </a:effectLst>
                <a:latin typeface="+mn-lt"/>
                <a:cs typeface="Times New Roman" panose="02020603050405020304" pitchFamily="18" charset="0"/>
              </a:rPr>
              <a:t>ders yılı bitiminden itibaren bir ay </a:t>
            </a:r>
            <a:r>
              <a:rPr lang="tr-TR" sz="2100" dirty="0">
                <a:latin typeface="+mn-lt"/>
                <a:cs typeface="Times New Roman" panose="02020603050405020304" pitchFamily="18" charset="0"/>
              </a:rPr>
              <a:t>içinde, </a:t>
            </a:r>
            <a:r>
              <a:rPr lang="tr-TR" sz="2100" b="1" dirty="0">
                <a:solidFill>
                  <a:srgbClr val="002060"/>
                </a:solidFill>
                <a:effectLst>
                  <a:outerShdw blurRad="38100" dist="38100" dir="2700000" algn="tl">
                    <a:srgbClr val="000000">
                      <a:alpha val="43137"/>
                    </a:srgbClr>
                  </a:outerShdw>
                </a:effectLst>
                <a:latin typeface="+mn-lt"/>
                <a:cs typeface="Times New Roman" panose="02020603050405020304" pitchFamily="18" charset="0"/>
              </a:rPr>
              <a:t>MEBBİS</a:t>
            </a:r>
            <a:r>
              <a:rPr lang="tr-TR" sz="2100" dirty="0">
                <a:latin typeface="+mn-lt"/>
                <a:cs typeface="Times New Roman" panose="02020603050405020304" pitchFamily="18" charset="0"/>
              </a:rPr>
              <a:t> üzerinde oluşturulacak modül üzerinden gerçekleştirilir.</a:t>
            </a:r>
          </a:p>
          <a:p>
            <a:pPr marL="363538" indent="-363538" algn="just"/>
            <a:r>
              <a:rPr lang="tr-TR" sz="2100" b="1" dirty="0">
                <a:latin typeface="+mn-lt"/>
                <a:cs typeface="Times New Roman" panose="02020603050405020304" pitchFamily="18" charset="0"/>
              </a:rPr>
              <a:t>(3) </a:t>
            </a:r>
            <a:r>
              <a:rPr lang="tr-TR" sz="2100" dirty="0">
                <a:latin typeface="+mn-lt"/>
                <a:cs typeface="Times New Roman" panose="02020603050405020304" pitchFamily="18" charset="0"/>
              </a:rPr>
              <a:t>Bu madde kapsamındaki değerlendirmelerin Bakanlıkça duyurulacak </a:t>
            </a:r>
            <a:r>
              <a:rPr lang="tr-TR" sz="2100" b="1" dirty="0">
                <a:solidFill>
                  <a:srgbClr val="002060"/>
                </a:solidFill>
                <a:effectLst>
                  <a:outerShdw blurRad="38100" dist="38100" dir="2700000" algn="tl">
                    <a:srgbClr val="000000">
                      <a:alpha val="43137"/>
                    </a:srgbClr>
                  </a:outerShdw>
                </a:effectLst>
                <a:latin typeface="+mn-lt"/>
                <a:cs typeface="Times New Roman" panose="02020603050405020304" pitchFamily="18" charset="0"/>
              </a:rPr>
              <a:t>usul ve esaslar çerçevesinde, zamanında, nesnel ve tarafsız</a:t>
            </a:r>
            <a:r>
              <a:rPr lang="tr-TR" sz="2100" dirty="0">
                <a:latin typeface="+mn-lt"/>
                <a:cs typeface="Times New Roman" panose="02020603050405020304" pitchFamily="18" charset="0"/>
              </a:rPr>
              <a:t> şekilde yürütülmesinden ilgili il millî eğitim müdürü sorumludur.</a:t>
            </a:r>
          </a:p>
          <a:p>
            <a:pPr marL="363538" indent="-363538" algn="just"/>
            <a:r>
              <a:rPr lang="tr-TR" sz="2100" b="1" dirty="0">
                <a:latin typeface="+mn-lt"/>
                <a:cs typeface="Times New Roman" panose="02020603050405020304" pitchFamily="18" charset="0"/>
              </a:rPr>
              <a:t>(4) </a:t>
            </a:r>
            <a:r>
              <a:rPr lang="tr-TR" sz="2100" dirty="0">
                <a:latin typeface="+mn-lt"/>
                <a:cs typeface="Times New Roman" panose="02020603050405020304" pitchFamily="18" charset="0"/>
              </a:rPr>
              <a:t>Bu değerlendirmeler öğretmenlere </a:t>
            </a:r>
            <a:r>
              <a:rPr lang="tr-TR" sz="2100" b="1" dirty="0">
                <a:solidFill>
                  <a:srgbClr val="002060"/>
                </a:solidFill>
                <a:effectLst>
                  <a:outerShdw blurRad="38100" dist="38100" dir="2700000" algn="tl">
                    <a:srgbClr val="000000">
                      <a:alpha val="43137"/>
                    </a:srgbClr>
                  </a:outerShdw>
                </a:effectLst>
                <a:latin typeface="+mn-lt"/>
                <a:cs typeface="Times New Roman" panose="02020603050405020304" pitchFamily="18" charset="0"/>
              </a:rPr>
              <a:t>başarı belgesi </a:t>
            </a:r>
            <a:r>
              <a:rPr lang="tr-TR" sz="2100" dirty="0">
                <a:latin typeface="+mn-lt"/>
                <a:cs typeface="Times New Roman" panose="02020603050405020304" pitchFamily="18" charset="0"/>
              </a:rPr>
              <a:t>verilmesinde dikkate alınır.</a:t>
            </a:r>
          </a:p>
          <a:p>
            <a:pPr marL="363538" indent="-363538" algn="just"/>
            <a:r>
              <a:rPr lang="tr-TR" sz="2100" b="1" dirty="0">
                <a:latin typeface="+mn-lt"/>
                <a:cs typeface="Times New Roman" panose="02020603050405020304" pitchFamily="18" charset="0"/>
              </a:rPr>
              <a:t>(5) </a:t>
            </a:r>
            <a:r>
              <a:rPr lang="tr-TR" sz="2100" dirty="0">
                <a:latin typeface="+mn-lt"/>
                <a:cs typeface="Times New Roman" panose="02020603050405020304" pitchFamily="18" charset="0"/>
              </a:rPr>
              <a:t>Değerlendirmelerin yapılmasına ilişkin ortaya çıkabilecek tereddütleri gidermeye ve uygulamayı yönlendirmeye Öğretmen Yetiştirme ve Geliştirme Genel Müdürlüğü yetkilidir.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up)">
                                      <p:cBhvr>
                                        <p:cTn id="7" dur="1000"/>
                                        <p:tgtEl>
                                          <p:spTgt spid="102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up)">
                                      <p:cBhvr>
                                        <p:cTn id="11" dur="1000"/>
                                        <p:tgtEl>
                                          <p:spTgt spid="2">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up)">
                                      <p:cBhvr>
                                        <p:cTn id="15" dur="10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10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up)">
                                      <p:cBhvr>
                                        <p:cTn id="25" dur="10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up)">
                                      <p:cBhvr>
                                        <p:cTn id="30" dur="10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wipe(up)">
                                      <p:cBhvr>
                                        <p:cTn id="35" dur="10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ipe(up)">
                                      <p:cBhvr>
                                        <p:cTn id="40"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9">
            <a:hlinkClick r:id="rId4" action="ppaction://hlinkfile"/>
          </p:cNvPr>
          <p:cNvGraphicFramePr>
            <a:graphicFrameLocks noChangeAspect="1"/>
          </p:cNvGraphicFramePr>
          <p:nvPr>
            <p:extLst/>
          </p:nvPr>
        </p:nvGraphicFramePr>
        <p:xfrm>
          <a:off x="2162647" y="679916"/>
          <a:ext cx="4569593" cy="6349484"/>
        </p:xfrm>
        <a:graphic>
          <a:graphicData uri="http://schemas.openxmlformats.org/presentationml/2006/ole">
            <mc:AlternateContent xmlns:mc="http://schemas.openxmlformats.org/markup-compatibility/2006">
              <mc:Choice xmlns:v="urn:schemas-microsoft-com:vml" Requires="v">
                <p:oleObj spid="_x0000_s3093" name="Acrobat Document" r:id="rId5" imgW="5649114" imgH="7914286" progId="AcroExch.Document.DC">
                  <p:embed/>
                </p:oleObj>
              </mc:Choice>
              <mc:Fallback>
                <p:oleObj name="Acrobat Document" r:id="rId5" imgW="5649114" imgH="7914286" progId="AcroExch.Document.DC">
                  <p:embed/>
                  <p:pic>
                    <p:nvPicPr>
                      <p:cNvPr id="1026" name="Object 19">
                        <a:hlinkClick r:id="rId4"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2647" y="679916"/>
                        <a:ext cx="4569593" cy="6349484"/>
                      </a:xfrm>
                      <a:prstGeom prst="rect">
                        <a:avLst/>
                      </a:prstGeom>
                      <a:noFill/>
                    </p:spPr>
                  </p:pic>
                </p:oleObj>
              </mc:Fallback>
            </mc:AlternateContent>
          </a:graphicData>
        </a:graphic>
      </p:graphicFrame>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F765CD-77E5-48AB-ACDE-08D642BD9CB3}" type="slidenum">
              <a:rPr lang="tr-TR" altLang="tr-TR">
                <a:solidFill>
                  <a:srgbClr val="898989"/>
                </a:solidFill>
                <a:latin typeface="Calibri" panose="020F0502020204030204" pitchFamily="34" charset="0"/>
              </a:rPr>
              <a:pPr eaLnBrk="1" hangingPunct="1"/>
              <a:t>38</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1028" name="1 Başlık"/>
          <p:cNvSpPr>
            <a:spLocks noGrp="1"/>
          </p:cNvSpPr>
          <p:nvPr>
            <p:ph type="title" idx="4294967295"/>
          </p:nvPr>
        </p:nvSpPr>
        <p:spPr>
          <a:xfrm>
            <a:off x="914400" y="0"/>
            <a:ext cx="8229600" cy="908050"/>
          </a:xfrm>
        </p:spPr>
        <p:txBody>
          <a:bodyPr/>
          <a:lstStyle/>
          <a:p>
            <a:r>
              <a:rPr lang="tr-TR" altLang="tr-TR" sz="2400"/>
              <a:t>2015/13 sayılı Genelge</a:t>
            </a:r>
          </a:p>
        </p:txBody>
      </p:sp>
    </p:spTree>
    <p:extLst>
      <p:ext uri="{BB962C8B-B14F-4D97-AF65-F5344CB8AC3E}">
        <p14:creationId xmlns:p14="http://schemas.microsoft.com/office/powerpoint/2010/main" val="636343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a:xfrm>
            <a:off x="683568" y="0"/>
            <a:ext cx="8229600" cy="908050"/>
          </a:xfrm>
        </p:spPr>
        <p:txBody>
          <a:bodyPr/>
          <a:lstStyle/>
          <a:p>
            <a:r>
              <a:rPr lang="tr-TR" altLang="tr-TR" dirty="0"/>
              <a:t>ADAY ÖĞRETMENLİK SÜRECİ </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F6B3FA-C0F5-4E1E-B187-54902FEDFB69}" type="slidenum">
              <a:rPr lang="tr-TR" altLang="tr-TR">
                <a:solidFill>
                  <a:srgbClr val="898989"/>
                </a:solidFill>
                <a:latin typeface="Calibri" panose="020F0502020204030204" pitchFamily="34" charset="0"/>
              </a:rPr>
              <a:pPr eaLnBrk="1" hangingPunct="1"/>
              <a:t>39</a:t>
            </a:fld>
            <a:endParaRPr lang="tr-TR" altLang="tr-TR">
              <a:solidFill>
                <a:srgbClr val="898989"/>
              </a:solidFill>
              <a:latin typeface="Calibri" panose="020F0502020204030204" pitchFamily="34" charset="0"/>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889283724"/>
              </p:ext>
            </p:extLst>
          </p:nvPr>
        </p:nvGraphicFramePr>
        <p:xfrm>
          <a:off x="251520" y="1857364"/>
          <a:ext cx="8535292" cy="4498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Metin kutusu"/>
          <p:cNvSpPr txBox="1"/>
          <p:nvPr/>
        </p:nvSpPr>
        <p:spPr>
          <a:xfrm>
            <a:off x="0" y="1000125"/>
            <a:ext cx="8429625" cy="830263"/>
          </a:xfrm>
          <a:prstGeom prst="rect">
            <a:avLst/>
          </a:prstGeom>
          <a:noFill/>
        </p:spPr>
        <p:txBody>
          <a:bodyPr>
            <a:spAutoFit/>
          </a:bodyPr>
          <a:lstStyle/>
          <a:p>
            <a:pPr algn="ctr">
              <a:defRPr/>
            </a:pPr>
            <a:r>
              <a:rPr lang="tr-TR" sz="2400" b="1" dirty="0">
                <a:latin typeface="+mj-lt"/>
                <a:cs typeface="Times New Roman" pitchFamily="18" charset="0"/>
              </a:rPr>
              <a:t>ADAY  ÖĞRETMEN PERFORMANS DEĞERLENDİRME SÜRECİ DEĞERLENDİRİCİLERİ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wipe(left)">
                                      <p:cBhvr>
                                        <p:cTn id="7" dur="1000"/>
                                        <p:tgtEl>
                                          <p:spTgt spid="4301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graphicEl>
                                              <a:dgm id="{52C0A6FA-F0DA-49B6-8DCC-1D87F9DD18B5}"/>
                                            </p:graphicEl>
                                          </p:spTgt>
                                        </p:tgtEl>
                                        <p:attrNameLst>
                                          <p:attrName>style.visibility</p:attrName>
                                        </p:attrNameLst>
                                      </p:cBhvr>
                                      <p:to>
                                        <p:strVal val="visible"/>
                                      </p:to>
                                    </p:set>
                                    <p:animEffect transition="in" filter="wipe(left)">
                                      <p:cBhvr>
                                        <p:cTn id="16" dur="500"/>
                                        <p:tgtEl>
                                          <p:spTgt spid="5">
                                            <p:graphicEl>
                                              <a:dgm id="{52C0A6FA-F0DA-49B6-8DCC-1D87F9DD18B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graphicEl>
                                              <a:dgm id="{66BD5C18-7A7E-4C71-A6E5-85BFD06BFEA1}"/>
                                            </p:graphicEl>
                                          </p:spTgt>
                                        </p:tgtEl>
                                        <p:attrNameLst>
                                          <p:attrName>style.visibility</p:attrName>
                                        </p:attrNameLst>
                                      </p:cBhvr>
                                      <p:to>
                                        <p:strVal val="visible"/>
                                      </p:to>
                                    </p:set>
                                    <p:animEffect transition="in" filter="wipe(left)">
                                      <p:cBhvr>
                                        <p:cTn id="21" dur="500"/>
                                        <p:tgtEl>
                                          <p:spTgt spid="5">
                                            <p:graphicEl>
                                              <a:dgm id="{66BD5C18-7A7E-4C71-A6E5-85BFD06BFEA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graphicEl>
                                              <a:dgm id="{29B08467-02C6-474C-827C-35C5E8C0FDE2}"/>
                                            </p:graphicEl>
                                          </p:spTgt>
                                        </p:tgtEl>
                                        <p:attrNameLst>
                                          <p:attrName>style.visibility</p:attrName>
                                        </p:attrNameLst>
                                      </p:cBhvr>
                                      <p:to>
                                        <p:strVal val="visible"/>
                                      </p:to>
                                    </p:set>
                                    <p:animEffect transition="in" filter="wipe(left)">
                                      <p:cBhvr>
                                        <p:cTn id="26" dur="500"/>
                                        <p:tgtEl>
                                          <p:spTgt spid="5">
                                            <p:graphicEl>
                                              <a:dgm id="{29B08467-02C6-474C-827C-35C5E8C0FDE2}"/>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graphicEl>
                                              <a:dgm id="{756D6CE1-FBB7-424E-8D8C-BD52589B0AAE}"/>
                                            </p:graphicEl>
                                          </p:spTgt>
                                        </p:tgtEl>
                                        <p:attrNameLst>
                                          <p:attrName>style.visibility</p:attrName>
                                        </p:attrNameLst>
                                      </p:cBhvr>
                                      <p:to>
                                        <p:strVal val="visible"/>
                                      </p:to>
                                    </p:set>
                                    <p:animEffect transition="in" filter="wipe(left)">
                                      <p:cBhvr>
                                        <p:cTn id="31" dur="500"/>
                                        <p:tgtEl>
                                          <p:spTgt spid="5">
                                            <p:graphicEl>
                                              <a:dgm id="{756D6CE1-FBB7-424E-8D8C-BD52589B0AA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graphicEl>
                                              <a:dgm id="{7761B832-26DC-4A4A-92F4-116A3EA5BE9E}"/>
                                            </p:graphicEl>
                                          </p:spTgt>
                                        </p:tgtEl>
                                        <p:attrNameLst>
                                          <p:attrName>style.visibility</p:attrName>
                                        </p:attrNameLst>
                                      </p:cBhvr>
                                      <p:to>
                                        <p:strVal val="visible"/>
                                      </p:to>
                                    </p:set>
                                    <p:animEffect transition="in" filter="wipe(left)">
                                      <p:cBhvr>
                                        <p:cTn id="36" dur="500"/>
                                        <p:tgtEl>
                                          <p:spTgt spid="5">
                                            <p:graphicEl>
                                              <a:dgm id="{7761B832-26DC-4A4A-92F4-116A3EA5BE9E}"/>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5">
                                            <p:graphicEl>
                                              <a:dgm id="{00D2C3E5-5EFC-4265-A609-D64AD3C5E8CE}"/>
                                            </p:graphicEl>
                                          </p:spTgt>
                                        </p:tgtEl>
                                        <p:attrNameLst>
                                          <p:attrName>style.visibility</p:attrName>
                                        </p:attrNameLst>
                                      </p:cBhvr>
                                      <p:to>
                                        <p:strVal val="visible"/>
                                      </p:to>
                                    </p:set>
                                    <p:animEffect transition="in" filter="wipe(left)">
                                      <p:cBhvr>
                                        <p:cTn id="41" dur="500"/>
                                        <p:tgtEl>
                                          <p:spTgt spid="5">
                                            <p:graphicEl>
                                              <a:dgm id="{00D2C3E5-5EFC-4265-A609-D64AD3C5E8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Graphic spid="5" grpId="0">
        <p:bldSub>
          <a:bldDgm bld="lvlOne"/>
        </p:bldSub>
      </p:bldGraphic>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2400" dirty="0">
                <a:cs typeface="Times New Roman" panose="02020603050405020304" pitchFamily="18" charset="0"/>
              </a:rPr>
              <a:t>1739 Sayılı Milli Eğitim Temel Kanunu</a:t>
            </a:r>
            <a:endParaRPr lang="tr-TR" altLang="tr-TR" sz="2400" dirty="0"/>
          </a:p>
        </p:txBody>
      </p:sp>
      <p:sp>
        <p:nvSpPr>
          <p:cNvPr id="9219" name="6 İçerik Yer Tutucusu"/>
          <p:cNvSpPr>
            <a:spLocks noGrp="1"/>
          </p:cNvSpPr>
          <p:nvPr>
            <p:ph sz="half" idx="2"/>
          </p:nvPr>
        </p:nvSpPr>
        <p:spPr>
          <a:xfrm>
            <a:off x="0" y="1017588"/>
            <a:ext cx="9144000" cy="5840412"/>
          </a:xfrm>
        </p:spPr>
        <p:txBody>
          <a:bodyPr/>
          <a:lstStyle/>
          <a:p>
            <a:pPr algn="just">
              <a:buFont typeface="Arial" panose="020B0604020202020204" pitchFamily="34" charset="0"/>
              <a:buNone/>
            </a:pPr>
            <a:r>
              <a:rPr lang="tr-TR" altLang="tr-TR" sz="2800" b="1"/>
              <a:t>    </a:t>
            </a:r>
          </a:p>
          <a:p>
            <a:pPr algn="just">
              <a:buFont typeface="Arial" panose="020B0604020202020204" pitchFamily="34" charset="0"/>
              <a:buNone/>
            </a:pPr>
            <a:endParaRPr lang="tr-TR" altLang="tr-TR" sz="2800" b="1"/>
          </a:p>
          <a:p>
            <a:pPr algn="just">
              <a:buFont typeface="Arial" panose="020B0604020202020204" pitchFamily="34" charset="0"/>
              <a:buNone/>
            </a:pPr>
            <a:endParaRPr lang="tr-TR" altLang="tr-TR" sz="2800" b="1"/>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E799CA8-42DE-42AE-9005-AA74D05CA5DA}" type="slidenum">
              <a:rPr lang="tr-TR" altLang="tr-TR">
                <a:solidFill>
                  <a:srgbClr val="898989"/>
                </a:solidFill>
                <a:latin typeface="Calibri" panose="020F0502020204030204" pitchFamily="34" charset="0"/>
              </a:rPr>
              <a:pPr eaLnBrk="1" hangingPunct="1"/>
              <a:t>4</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9222" name="Metin kutusu 1"/>
          <p:cNvSpPr txBox="1">
            <a:spLocks noChangeArrowheads="1"/>
          </p:cNvSpPr>
          <p:nvPr/>
        </p:nvSpPr>
        <p:spPr bwMode="auto">
          <a:xfrm>
            <a:off x="179388" y="1412875"/>
            <a:ext cx="850741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tr-TR" sz="2000" b="1" dirty="0"/>
              <a:t>(Ek fıkra: 1/3/2014-6528/5 </a:t>
            </a:r>
            <a:r>
              <a:rPr lang="tr-TR" altLang="tr-TR" sz="2000" b="1" dirty="0" err="1"/>
              <a:t>md.</a:t>
            </a:r>
            <a:r>
              <a:rPr lang="tr-TR" altLang="tr-TR" sz="2000" b="1" dirty="0"/>
              <a:t>) </a:t>
            </a:r>
            <a:r>
              <a:rPr lang="tr-TR" altLang="tr-TR" sz="2000" b="1" dirty="0">
                <a:solidFill>
                  <a:srgbClr val="002060"/>
                </a:solidFill>
                <a:effectLst>
                  <a:outerShdw blurRad="38100" dist="38100" dir="2700000" algn="tl">
                    <a:srgbClr val="000000">
                      <a:alpha val="43137"/>
                    </a:srgbClr>
                  </a:outerShdw>
                </a:effectLst>
              </a:rPr>
              <a:t>Sınavda başarılı olanlar öğretmen olarak atanır. </a:t>
            </a:r>
            <a:r>
              <a:rPr lang="tr-TR" altLang="tr-TR" sz="2000" dirty="0"/>
              <a:t>Sınavda başarılı olamayan aday öğretmenler il içinde veya dışında başka bir okulda görevlendirilerek bir yılın sonunda altıncı fıkrada belirtilen değerlendirmeye tekrar tabi tutulurlar.</a:t>
            </a:r>
          </a:p>
          <a:p>
            <a:pPr algn="just" eaLnBrk="1" hangingPunct="1"/>
            <a:endParaRPr lang="tr-TR" altLang="tr-TR" sz="2000" dirty="0"/>
          </a:p>
          <a:p>
            <a:pPr algn="just" eaLnBrk="1" hangingPunct="1"/>
            <a:r>
              <a:rPr lang="tr-TR" altLang="tr-TR" sz="2000" b="1" dirty="0"/>
              <a:t>(Ek fıkra: 1/3/2014-6528/5 </a:t>
            </a:r>
            <a:r>
              <a:rPr lang="tr-TR" altLang="tr-TR" sz="2000" b="1" dirty="0" err="1"/>
              <a:t>md.</a:t>
            </a:r>
            <a:r>
              <a:rPr lang="tr-TR" altLang="tr-TR" sz="2000" b="1" dirty="0"/>
              <a:t>) </a:t>
            </a:r>
            <a:r>
              <a:rPr lang="tr-TR" altLang="tr-TR" sz="2000" b="1" dirty="0">
                <a:solidFill>
                  <a:srgbClr val="002060"/>
                </a:solidFill>
                <a:effectLst>
                  <a:outerShdw blurRad="38100" dist="38100" dir="2700000" algn="tl">
                    <a:srgbClr val="000000">
                      <a:alpha val="43137"/>
                    </a:srgbClr>
                  </a:outerShdw>
                </a:effectLst>
              </a:rPr>
              <a:t>Aday öğretmenlik süresi sonunda sınava girmeye hak kazanamayanlar ile üst üste iki defa sınavda başarılı olamayanlar aday öğretmen unvanını kaybeder ve memuriyetle ilişiği kesilir.</a:t>
            </a:r>
          </a:p>
          <a:p>
            <a:pPr algn="just" eaLnBrk="1" hangingPunct="1"/>
            <a:endParaRPr lang="tr-TR" altLang="tr-TR" sz="2000" dirty="0"/>
          </a:p>
          <a:p>
            <a:pPr algn="just" eaLnBrk="1" hangingPunct="1"/>
            <a:r>
              <a:rPr lang="tr-TR" altLang="tr-TR" sz="2000" b="1" dirty="0"/>
              <a:t>(Ek fıkra: 1/3/2014-6528/5 </a:t>
            </a:r>
            <a:r>
              <a:rPr lang="tr-TR" altLang="tr-TR" sz="2000" b="1" dirty="0" err="1"/>
              <a:t>md.</a:t>
            </a:r>
            <a:r>
              <a:rPr lang="tr-TR" altLang="tr-TR" sz="2000" b="1" dirty="0"/>
              <a:t>) </a:t>
            </a:r>
            <a:r>
              <a:rPr lang="tr-TR" altLang="tr-TR" sz="2000" dirty="0"/>
              <a:t>Ancak </a:t>
            </a:r>
            <a:r>
              <a:rPr lang="tr-TR" altLang="tr-TR" sz="2000" b="1" dirty="0">
                <a:solidFill>
                  <a:srgbClr val="002060"/>
                </a:solidFill>
                <a:effectLst>
                  <a:outerShdw blurRad="38100" dist="38100" dir="2700000" algn="tl">
                    <a:srgbClr val="000000">
                      <a:alpha val="43137"/>
                    </a:srgbClr>
                  </a:outerShdw>
                </a:effectLst>
              </a:rPr>
              <a:t>aday öğretmenliğe başlamadan önce </a:t>
            </a:r>
            <a:r>
              <a:rPr lang="tr-TR" altLang="tr-TR" sz="2000" dirty="0"/>
              <a:t>14/7/1965 tarihli ve 657 sayılı Devlet Memurları Kanununa göre </a:t>
            </a:r>
            <a:r>
              <a:rPr lang="tr-TR" altLang="tr-TR" sz="2000" b="1" dirty="0">
                <a:solidFill>
                  <a:srgbClr val="002060"/>
                </a:solidFill>
                <a:effectLst>
                  <a:outerShdw blurRad="38100" dist="38100" dir="2700000" algn="tl">
                    <a:srgbClr val="000000">
                      <a:alpha val="43137"/>
                    </a:srgbClr>
                  </a:outerShdw>
                </a:effectLst>
              </a:rPr>
              <a:t>aday memurluğu kaldırılarak asli memurluğa atanmış</a:t>
            </a:r>
            <a:r>
              <a:rPr lang="tr-TR" altLang="tr-TR" sz="2000" dirty="0"/>
              <a:t> olanlar hakkında sekizinci fıkra hükümleri uygulanmaz. Bu kişiler Bakanlıkta kazanılmış hak aylık derecelerine uygun </a:t>
            </a:r>
            <a:r>
              <a:rPr lang="tr-TR" altLang="tr-TR" sz="2000" b="1" dirty="0">
                <a:solidFill>
                  <a:srgbClr val="002060"/>
                </a:solidFill>
                <a:effectLst>
                  <a:outerShdw blurRad="38100" dist="38100" dir="2700000" algn="tl">
                    <a:srgbClr val="000000">
                      <a:alpha val="43137"/>
                    </a:srgbClr>
                  </a:outerShdw>
                </a:effectLst>
              </a:rPr>
              <a:t>memur kadrolarına </a:t>
            </a:r>
            <a:r>
              <a:rPr lang="tr-TR" altLang="tr-TR" sz="2000" dirty="0"/>
              <a:t>atanırlar.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left)">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22">
                                            <p:txEl>
                                              <p:pRg st="0" end="0"/>
                                            </p:txEl>
                                          </p:spTgt>
                                        </p:tgtEl>
                                        <p:attrNameLst>
                                          <p:attrName>style.visibility</p:attrName>
                                        </p:attrNameLst>
                                      </p:cBhvr>
                                      <p:to>
                                        <p:strVal val="visible"/>
                                      </p:to>
                                    </p:set>
                                    <p:animEffect transition="in" filter="wipe(up)">
                                      <p:cBhvr>
                                        <p:cTn id="12" dur="1000"/>
                                        <p:tgtEl>
                                          <p:spTgt spid="92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222">
                                            <p:txEl>
                                              <p:pRg st="2" end="2"/>
                                            </p:txEl>
                                          </p:spTgt>
                                        </p:tgtEl>
                                        <p:attrNameLst>
                                          <p:attrName>style.visibility</p:attrName>
                                        </p:attrNameLst>
                                      </p:cBhvr>
                                      <p:to>
                                        <p:strVal val="visible"/>
                                      </p:to>
                                    </p:set>
                                    <p:animEffect transition="in" filter="wipe(up)">
                                      <p:cBhvr>
                                        <p:cTn id="17" dur="1000"/>
                                        <p:tgtEl>
                                          <p:spTgt spid="92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222">
                                            <p:txEl>
                                              <p:pRg st="4" end="4"/>
                                            </p:txEl>
                                          </p:spTgt>
                                        </p:tgtEl>
                                        <p:attrNameLst>
                                          <p:attrName>style.visibility</p:attrName>
                                        </p:attrNameLst>
                                      </p:cBhvr>
                                      <p:to>
                                        <p:strVal val="visible"/>
                                      </p:to>
                                    </p:set>
                                    <p:animEffect transition="in" filter="wipe(up)">
                                      <p:cBhvr>
                                        <p:cTn id="22" dur="1000"/>
                                        <p:tgtEl>
                                          <p:spTgt spid="92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2"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89"/>
          <p:cNvGraphicFramePr>
            <a:graphicFrameLocks noChangeAspect="1"/>
          </p:cNvGraphicFramePr>
          <p:nvPr/>
        </p:nvGraphicFramePr>
        <p:xfrm>
          <a:off x="0" y="836613"/>
          <a:ext cx="9142413" cy="6000750"/>
        </p:xfrm>
        <a:graphic>
          <a:graphicData uri="http://schemas.openxmlformats.org/presentationml/2006/ole">
            <mc:AlternateContent xmlns:mc="http://schemas.openxmlformats.org/markup-compatibility/2006">
              <mc:Choice xmlns:v="urn:schemas-microsoft-com:vml" Requires="v">
                <p:oleObj spid="_x0000_s2081" name="Acrobat Document" r:id="rId4" imgW="8019048" imgH="5668166" progId="">
                  <p:embed/>
                </p:oleObj>
              </mc:Choice>
              <mc:Fallback>
                <p:oleObj name="Acrobat Document" r:id="rId4" imgW="8019048" imgH="5668166" progId="">
                  <p:embed/>
                  <p:pic>
                    <p:nvPicPr>
                      <p:cNvPr id="0" name="Object 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6613"/>
                        <a:ext cx="9142413" cy="600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1 Başlık"/>
          <p:cNvSpPr>
            <a:spLocks noGrp="1"/>
          </p:cNvSpPr>
          <p:nvPr>
            <p:ph type="title"/>
          </p:nvPr>
        </p:nvSpPr>
        <p:spPr>
          <a:xfrm>
            <a:off x="357188" y="0"/>
            <a:ext cx="8229600" cy="908050"/>
          </a:xfrm>
        </p:spPr>
        <p:txBody>
          <a:bodyPr/>
          <a:lstStyle/>
          <a:p>
            <a:r>
              <a:rPr lang="tr-TR" altLang="tr-TR"/>
              <a:t>ADAY ÖĞRETMENLİK SÜRECİ </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CDEFF8-93C0-4F9F-B533-303D20931AD6}" type="slidenum">
              <a:rPr lang="tr-TR" altLang="tr-TR">
                <a:solidFill>
                  <a:srgbClr val="898989"/>
                </a:solidFill>
                <a:latin typeface="Calibri" panose="020F0502020204030204" pitchFamily="34" charset="0"/>
              </a:rPr>
              <a:pPr eaLnBrk="1" hangingPunct="1"/>
              <a:t>40</a:t>
            </a:fld>
            <a:endParaRPr lang="tr-TR" altLang="tr-TR">
              <a:solidFill>
                <a:srgbClr val="898989"/>
              </a:solidFill>
              <a:latin typeface="Calibri" panose="020F0502020204030204" pitchFamily="34" charset="0"/>
            </a:endParaRPr>
          </a:p>
        </p:txBody>
      </p:sp>
      <p:sp>
        <p:nvSpPr>
          <p:cNvPr id="2053" name="6 İçerik Yer Tutucusu"/>
          <p:cNvSpPr>
            <a:spLocks noGrp="1"/>
          </p:cNvSpPr>
          <p:nvPr>
            <p:ph idx="1"/>
          </p:nvPr>
        </p:nvSpPr>
        <p:spPr>
          <a:xfrm>
            <a:off x="214313" y="928688"/>
            <a:ext cx="8229600" cy="857250"/>
          </a:xfrm>
        </p:spPr>
        <p:txBody>
          <a:bodyPr/>
          <a:lstStyle/>
          <a:p>
            <a:pPr algn="ctr">
              <a:buFont typeface="Arial" panose="020B0604020202020204" pitchFamily="34" charset="0"/>
              <a:buNone/>
            </a:pPr>
            <a:r>
              <a:rPr lang="tr-TR" altLang="tr-TR" sz="2000" b="1">
                <a:latin typeface="Times New Roman" panose="02020603050405020304" pitchFamily="18" charset="0"/>
                <a:cs typeface="Times New Roman" panose="02020603050405020304" pitchFamily="18" charset="0"/>
              </a:rPr>
              <a:t>2015-2016 Eğitim Öğretim Dönemi Performans Değerlendirme Takvimi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p:txBody>
          <a:bodyPr/>
          <a:lstStyle/>
          <a:p>
            <a:r>
              <a:rPr lang="tr-TR" altLang="tr-TR" sz="2400" b="1" dirty="0">
                <a:effectLst>
                  <a:outerShdw blurRad="38100" dist="38100" dir="2700000" algn="tl">
                    <a:srgbClr val="000000">
                      <a:alpha val="43137"/>
                    </a:srgbClr>
                  </a:outerShdw>
                </a:effectLst>
                <a:cs typeface="Times New Roman" panose="02020603050405020304" pitchFamily="18" charset="0"/>
              </a:rPr>
              <a:t>1739 Sayılı Milli Eğitim Temel Kanunu</a:t>
            </a:r>
            <a:endParaRPr lang="tr-TR" altLang="tr-TR" sz="2400" b="1" dirty="0">
              <a:effectLst>
                <a:outerShdw blurRad="38100" dist="38100" dir="2700000" algn="tl">
                  <a:srgbClr val="000000">
                    <a:alpha val="43137"/>
                  </a:srgbClr>
                </a:outerShdw>
              </a:effectLst>
            </a:endParaRPr>
          </a:p>
        </p:txBody>
      </p:sp>
      <p:sp>
        <p:nvSpPr>
          <p:cNvPr id="10243" name="6 İçerik Yer Tutucusu"/>
          <p:cNvSpPr>
            <a:spLocks noGrp="1"/>
          </p:cNvSpPr>
          <p:nvPr>
            <p:ph sz="half" idx="2"/>
          </p:nvPr>
        </p:nvSpPr>
        <p:spPr>
          <a:xfrm>
            <a:off x="0" y="1017588"/>
            <a:ext cx="9144000" cy="5840412"/>
          </a:xfrm>
        </p:spPr>
        <p:txBody>
          <a:bodyPr/>
          <a:lstStyle/>
          <a:p>
            <a:pPr algn="just">
              <a:buFont typeface="Arial" panose="020B0604020202020204" pitchFamily="34" charset="0"/>
              <a:buNone/>
            </a:pPr>
            <a:r>
              <a:rPr lang="tr-TR" altLang="tr-TR" sz="2800" b="1"/>
              <a:t>    </a:t>
            </a:r>
          </a:p>
          <a:p>
            <a:pPr algn="just">
              <a:buFont typeface="Arial" panose="020B0604020202020204" pitchFamily="34" charset="0"/>
              <a:buNone/>
            </a:pPr>
            <a:endParaRPr lang="tr-TR" altLang="tr-TR" sz="2800" b="1"/>
          </a:p>
          <a:p>
            <a:pPr algn="just">
              <a:buFont typeface="Arial" panose="020B0604020202020204" pitchFamily="34" charset="0"/>
              <a:buNone/>
            </a:pPr>
            <a:endParaRPr lang="tr-TR" altLang="tr-TR" sz="2800" b="1"/>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66DFBC4-717D-459B-9D4B-3E4A5C6A22DF}" type="slidenum">
              <a:rPr lang="tr-TR" altLang="tr-TR">
                <a:solidFill>
                  <a:srgbClr val="898989"/>
                </a:solidFill>
                <a:latin typeface="Calibri" panose="020F0502020204030204" pitchFamily="34" charset="0"/>
              </a:rPr>
              <a:pPr eaLnBrk="1" hangingPunct="1"/>
              <a:t>5</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10246" name="Metin kutusu 1"/>
          <p:cNvSpPr txBox="1">
            <a:spLocks noChangeArrowheads="1"/>
          </p:cNvSpPr>
          <p:nvPr/>
        </p:nvSpPr>
        <p:spPr bwMode="auto">
          <a:xfrm>
            <a:off x="179388" y="1731580"/>
            <a:ext cx="864108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tr-TR" altLang="tr-TR" sz="2000" b="1" dirty="0"/>
              <a:t>(Ek fıkra: 1/3/2014-6528/5 </a:t>
            </a:r>
            <a:r>
              <a:rPr lang="tr-TR" altLang="tr-TR" sz="2000" b="1" dirty="0" err="1"/>
              <a:t>md.</a:t>
            </a:r>
            <a:r>
              <a:rPr lang="tr-TR" altLang="tr-TR" sz="2000" b="1" dirty="0"/>
              <a:t>) </a:t>
            </a:r>
            <a:r>
              <a:rPr lang="tr-TR" altLang="tr-TR" sz="2000" b="1" dirty="0">
                <a:solidFill>
                  <a:srgbClr val="002060"/>
                </a:solidFill>
                <a:effectLst>
                  <a:outerShdw blurRad="38100" dist="38100" dir="2700000" algn="tl">
                    <a:srgbClr val="000000">
                      <a:alpha val="43137"/>
                    </a:srgbClr>
                  </a:outerShdw>
                </a:effectLst>
              </a:rPr>
              <a:t>Sınav komisyonu üyeleri; Bakanlık personeli, diğer kamu kurum ve kuruluşlarında çalışan personel ile öğretim elemanları arasından seçilir. Bakanlık gerekli gördüğünde illerde veya merkezde birden fazla komisyon oluşturabilir. </a:t>
            </a:r>
            <a:r>
              <a:rPr lang="tr-TR" altLang="tr-TR" sz="2000" dirty="0"/>
              <a:t>Performans değerlendirmesinde dikkate alınacak meslekî ölçütler, sınav konuları, komisyon üyelerinin seçimi, görevleri, çalışma usul ve esasları ile sınava ilişkin diğer hususlar yönetmelikle düzenlenir.</a:t>
            </a:r>
          </a:p>
          <a:p>
            <a:pPr algn="just" eaLnBrk="1" hangingPunct="1"/>
            <a:endParaRPr lang="tr-TR" altLang="tr-TR" sz="2000" dirty="0"/>
          </a:p>
          <a:p>
            <a:pPr algn="just" eaLnBrk="1" hangingPunct="1"/>
            <a:r>
              <a:rPr lang="tr-TR" altLang="tr-TR" sz="2000" b="1" dirty="0"/>
              <a:t>(Ek fıkra: 1/3/2014-6528/5 </a:t>
            </a:r>
            <a:r>
              <a:rPr lang="tr-TR" altLang="tr-TR" sz="2000" b="1" dirty="0" err="1"/>
              <a:t>md.</a:t>
            </a:r>
            <a:r>
              <a:rPr lang="tr-TR" altLang="tr-TR" sz="2000" b="1" dirty="0"/>
              <a:t>) </a:t>
            </a:r>
            <a:r>
              <a:rPr lang="tr-TR" altLang="tr-TR" sz="2000" dirty="0"/>
              <a:t>Bu maddenin uygulanmasına ilişkin olarak 14/7/1965 tarihli ve 657 sayılı Devlet Memurları Kanununun </a:t>
            </a:r>
            <a:r>
              <a:rPr lang="tr-TR" altLang="tr-TR" sz="2000" b="1" dirty="0">
                <a:solidFill>
                  <a:srgbClr val="002060"/>
                </a:solidFill>
                <a:effectLst>
                  <a:outerShdw blurRad="38100" dist="38100" dir="2700000" algn="tl">
                    <a:srgbClr val="000000">
                      <a:alpha val="43137"/>
                    </a:srgbClr>
                  </a:outerShdw>
                </a:effectLst>
              </a:rPr>
              <a:t>aday memurluk ile ilgili hükümleri aday öğretmenler hakkında uygulanmaz. </a:t>
            </a:r>
            <a:r>
              <a:rPr lang="tr-TR" altLang="tr-TR" sz="2000" b="1" baseline="30000" dirty="0">
                <a:solidFill>
                  <a:srgbClr val="002060"/>
                </a:solidFill>
                <a:effectLst>
                  <a:outerShdw blurRad="38100" dist="38100" dir="2700000" algn="tl">
                    <a:srgbClr val="000000">
                      <a:alpha val="43137"/>
                    </a:srgbClr>
                  </a:outerShdw>
                </a:effectLst>
              </a:rPr>
              <a:t>(1)</a:t>
            </a:r>
            <a:endParaRPr lang="tr-TR" altLang="tr-TR" sz="2000" b="1" dirty="0">
              <a:solidFill>
                <a:srgbClr val="002060"/>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left)">
                                      <p:cBhvr>
                                        <p:cTn id="7" dur="1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246">
                                            <p:txEl>
                                              <p:pRg st="0" end="0"/>
                                            </p:txEl>
                                          </p:spTgt>
                                        </p:tgtEl>
                                        <p:attrNameLst>
                                          <p:attrName>style.visibility</p:attrName>
                                        </p:attrNameLst>
                                      </p:cBhvr>
                                      <p:to>
                                        <p:strVal val="visible"/>
                                      </p:to>
                                    </p:set>
                                    <p:animEffect transition="in" filter="wipe(up)">
                                      <p:cBhvr>
                                        <p:cTn id="12" dur="1000"/>
                                        <p:tgtEl>
                                          <p:spTgt spid="102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246">
                                            <p:txEl>
                                              <p:pRg st="2" end="2"/>
                                            </p:txEl>
                                          </p:spTgt>
                                        </p:tgtEl>
                                        <p:attrNameLst>
                                          <p:attrName>style.visibility</p:attrName>
                                        </p:attrNameLst>
                                      </p:cBhvr>
                                      <p:to>
                                        <p:strVal val="visible"/>
                                      </p:to>
                                    </p:set>
                                    <p:animEffect transition="in" filter="wipe(up)">
                                      <p:cBhvr>
                                        <p:cTn id="17" dur="1000"/>
                                        <p:tgtEl>
                                          <p:spTgt spid="102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818009" y="0"/>
            <a:ext cx="8218487" cy="908050"/>
          </a:xfrm>
        </p:spPr>
        <p:txBody>
          <a:bodyPr/>
          <a:lstStyle/>
          <a:p>
            <a:r>
              <a:rPr lang="tr-TR" altLang="tr-TR" sz="2400" b="1" dirty="0">
                <a:effectLst>
                  <a:outerShdw blurRad="38100" dist="38100" dir="2700000" algn="tl">
                    <a:srgbClr val="000000">
                      <a:alpha val="43137"/>
                    </a:srgbClr>
                  </a:outerShdw>
                </a:effectLst>
              </a:rPr>
              <a:t>17.04.2015 tarih ve 29329 MEB Atama ve Yer Değiştirme Yönetmeliği</a:t>
            </a:r>
          </a:p>
        </p:txBody>
      </p:sp>
      <p:sp>
        <p:nvSpPr>
          <p:cNvPr id="11267" name="6 İçerik Yer Tutucusu"/>
          <p:cNvSpPr>
            <a:spLocks noGrp="1"/>
          </p:cNvSpPr>
          <p:nvPr>
            <p:ph idx="1"/>
          </p:nvPr>
        </p:nvSpPr>
        <p:spPr>
          <a:xfrm>
            <a:off x="133672" y="1079450"/>
            <a:ext cx="8686800" cy="5517902"/>
          </a:xfrm>
        </p:spPr>
        <p:txBody>
          <a:bodyPr/>
          <a:lstStyle/>
          <a:p>
            <a:pPr algn="just">
              <a:buFont typeface="Arial" panose="020B0604020202020204" pitchFamily="34" charset="0"/>
              <a:buNone/>
            </a:pPr>
            <a:r>
              <a:rPr lang="tr-TR" altLang="tr-TR" sz="2600" b="1" dirty="0"/>
              <a:t>   Yeniden atama ve kurumlar arası yeniden atama</a:t>
            </a:r>
          </a:p>
          <a:p>
            <a:pPr algn="just">
              <a:buFont typeface="Arial" panose="020B0604020202020204" pitchFamily="34" charset="0"/>
              <a:buNone/>
            </a:pPr>
            <a:r>
              <a:rPr lang="tr-TR" altLang="tr-TR" sz="2600" b="1" dirty="0"/>
              <a:t>MADDE 8 – (1) </a:t>
            </a:r>
            <a:r>
              <a:rPr lang="tr-TR" altLang="tr-TR" sz="2600" b="1" dirty="0">
                <a:solidFill>
                  <a:srgbClr val="002060"/>
                </a:solidFill>
                <a:effectLst>
                  <a:outerShdw blurRad="38100" dist="38100" dir="2700000" algn="tl">
                    <a:srgbClr val="000000">
                      <a:alpha val="43137"/>
                    </a:srgbClr>
                  </a:outerShdw>
                </a:effectLst>
              </a:rPr>
              <a:t>Devlet memurluğundan ayrılmış olanlar</a:t>
            </a:r>
            <a:r>
              <a:rPr lang="tr-TR" altLang="tr-TR" sz="2600" b="1" dirty="0"/>
              <a:t>, daha önce eğitim ve öğretim hizmetleri sınıfına dâhil öğretmen unvanlı kadroda adaylıklarının kaldırılmış olması şartıyla, öğretmen olarak atanmak üzere </a:t>
            </a:r>
            <a:r>
              <a:rPr lang="tr-TR" altLang="tr-TR" sz="2600" b="1" dirty="0">
                <a:solidFill>
                  <a:srgbClr val="002060"/>
                </a:solidFill>
                <a:effectLst>
                  <a:outerShdw blurRad="38100" dist="38100" dir="2700000" algn="tl">
                    <a:srgbClr val="000000">
                      <a:alpha val="43137"/>
                    </a:srgbClr>
                  </a:outerShdw>
                </a:effectLst>
              </a:rPr>
              <a:t>yeniden atama kapsamında</a:t>
            </a:r>
            <a:r>
              <a:rPr lang="tr-TR" altLang="tr-TR" sz="2600" b="1" dirty="0"/>
              <a:t> başvurabilir.</a:t>
            </a:r>
          </a:p>
          <a:p>
            <a:pPr algn="just">
              <a:buFont typeface="Arial" panose="020B0604020202020204" pitchFamily="34" charset="0"/>
              <a:buNone/>
            </a:pPr>
            <a:r>
              <a:rPr lang="tr-TR" altLang="tr-TR" sz="2600" b="1" dirty="0"/>
              <a:t>(2) Devlet üniversitelerinde </a:t>
            </a:r>
            <a:r>
              <a:rPr lang="tr-TR" altLang="tr-TR" sz="2600" b="1" dirty="0">
                <a:solidFill>
                  <a:srgbClr val="002060"/>
                </a:solidFill>
                <a:effectLst>
                  <a:outerShdw blurRad="38100" dist="38100" dir="2700000" algn="tl">
                    <a:srgbClr val="000000">
                      <a:alpha val="43137"/>
                    </a:srgbClr>
                  </a:outerShdw>
                </a:effectLst>
              </a:rPr>
              <a:t>en az iki yıl</a:t>
            </a:r>
            <a:r>
              <a:rPr lang="tr-TR" altLang="tr-TR" sz="2600" b="1" dirty="0"/>
              <a:t> öğretim üyesi, öğretim görevlisi, okutman, araştırma görevlisi ve uzman olarak görev yaptıktan sonra </a:t>
            </a:r>
            <a:r>
              <a:rPr lang="tr-TR" altLang="tr-TR" sz="2600" b="1" dirty="0">
                <a:solidFill>
                  <a:srgbClr val="002060"/>
                </a:solidFill>
                <a:effectLst>
                  <a:outerShdw blurRad="38100" dist="38100" dir="2700000" algn="tl">
                    <a:srgbClr val="000000">
                      <a:alpha val="43137"/>
                    </a:srgbClr>
                  </a:outerShdw>
                </a:effectLst>
              </a:rPr>
              <a:t>bu görevlerden ayrılanlar</a:t>
            </a:r>
            <a:r>
              <a:rPr lang="tr-TR" altLang="tr-TR" sz="2600" b="1" dirty="0"/>
              <a:t>, mezun oldukları alanların Bakanlığın öğretmenliğe atanacakların tespitine ilişkin kararına göre atama yapılacak alana uygun olması şartıyla, öğretmen olarak atanmak üzere </a:t>
            </a:r>
            <a:r>
              <a:rPr lang="tr-TR" altLang="tr-TR" sz="2600" b="1" dirty="0">
                <a:solidFill>
                  <a:srgbClr val="002060"/>
                </a:solidFill>
                <a:effectLst>
                  <a:outerShdw blurRad="38100" dist="38100" dir="2700000" algn="tl">
                    <a:srgbClr val="000000">
                      <a:alpha val="43137"/>
                    </a:srgbClr>
                  </a:outerShdw>
                </a:effectLst>
              </a:rPr>
              <a:t>yeniden atama kapsamında </a:t>
            </a:r>
            <a:r>
              <a:rPr lang="tr-TR" altLang="tr-TR" sz="2600" b="1" dirty="0"/>
              <a:t>başvurabilir.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1DED8A-7950-4AC9-B15E-D81F87400B45}" type="slidenum">
              <a:rPr lang="tr-TR" altLang="tr-TR">
                <a:solidFill>
                  <a:srgbClr val="898989"/>
                </a:solidFill>
                <a:latin typeface="Calibri" panose="020F0502020204030204" pitchFamily="34" charset="0"/>
              </a:rPr>
              <a:pPr eaLnBrk="1" hangingPunct="1"/>
              <a:t>6</a:t>
            </a:fld>
            <a:endParaRPr lang="tr-TR" altLang="tr-TR">
              <a:solidFill>
                <a:srgbClr val="898989"/>
              </a:solidFill>
              <a:latin typeface="Calibri" panose="020F0502020204030204" pitchFamily="34" charset="0"/>
            </a:endParaRPr>
          </a:p>
        </p:txBody>
      </p:sp>
      <p:sp>
        <p:nvSpPr>
          <p:cNvPr id="11" name="10 Metin kutusu"/>
          <p:cNvSpPr txBox="1"/>
          <p:nvPr/>
        </p:nvSpPr>
        <p:spPr>
          <a:xfrm>
            <a:off x="0" y="4365104"/>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left)">
                                      <p:cBhvr>
                                        <p:cTn id="7" dur="1000"/>
                                        <p:tgtEl>
                                          <p:spTgt spid="1126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wipe(up)">
                                      <p:cBhvr>
                                        <p:cTn id="11" dur="1000"/>
                                        <p:tgtEl>
                                          <p:spTgt spid="1126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267">
                                            <p:txEl>
                                              <p:pRg st="1" end="1"/>
                                            </p:txEl>
                                          </p:spTgt>
                                        </p:tgtEl>
                                        <p:attrNameLst>
                                          <p:attrName>style.visibility</p:attrName>
                                        </p:attrNameLst>
                                      </p:cBhvr>
                                      <p:to>
                                        <p:strVal val="visible"/>
                                      </p:to>
                                    </p:set>
                                    <p:animEffect transition="in" filter="wipe(up)">
                                      <p:cBhvr>
                                        <p:cTn id="16" dur="1000"/>
                                        <p:tgtEl>
                                          <p:spTgt spid="1126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wipe(up)">
                                      <p:cBhvr>
                                        <p:cTn id="21" dur="10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251520" y="908050"/>
            <a:ext cx="8435280" cy="5949950"/>
          </a:xfrm>
        </p:spPr>
        <p:txBody>
          <a:bodyPr>
            <a:normAutofit/>
          </a:bodyPr>
          <a:lstStyle/>
          <a:p>
            <a:pPr algn="just">
              <a:buFont typeface="Arial" panose="020B0604020202020204" pitchFamily="34" charset="0"/>
              <a:buNone/>
              <a:defRPr/>
            </a:pPr>
            <a:r>
              <a:rPr lang="tr-TR" sz="2600" b="1" dirty="0"/>
              <a:t>MADDE 8 </a:t>
            </a:r>
          </a:p>
          <a:p>
            <a:pPr algn="just">
              <a:buFont typeface="Arial" panose="020B0604020202020204" pitchFamily="34" charset="0"/>
              <a:buNone/>
              <a:defRPr/>
            </a:pPr>
            <a:r>
              <a:rPr lang="tr-TR" sz="2600" b="1" dirty="0"/>
              <a:t>(3) </a:t>
            </a:r>
            <a:r>
              <a:rPr lang="tr-TR" sz="2600" b="1" dirty="0">
                <a:solidFill>
                  <a:srgbClr val="002060"/>
                </a:solidFill>
                <a:effectLst>
                  <a:outerShdw blurRad="38100" dist="38100" dir="2700000" algn="tl">
                    <a:srgbClr val="000000">
                      <a:alpha val="43137"/>
                    </a:srgbClr>
                  </a:outerShdw>
                </a:effectLst>
              </a:rPr>
              <a:t>Kamu kurum ve kuruluşlarında hâlen görev yapmakta </a:t>
            </a:r>
            <a:r>
              <a:rPr lang="tr-TR" sz="2600" b="1" dirty="0"/>
              <a:t>olanlar, daha önce eğitim ve öğretim hizmetleri sınıfına dâhil </a:t>
            </a:r>
            <a:r>
              <a:rPr lang="tr-TR" sz="2600" b="1" dirty="0">
                <a:solidFill>
                  <a:srgbClr val="002060"/>
                </a:solidFill>
                <a:effectLst>
                  <a:outerShdw blurRad="38100" dist="38100" dir="2700000" algn="tl">
                    <a:srgbClr val="000000">
                      <a:alpha val="43137"/>
                    </a:srgbClr>
                  </a:outerShdw>
                </a:effectLst>
              </a:rPr>
              <a:t>öğretmen unvanlı kadroda adaylıklarının kaldırılmış olması şartıyla</a:t>
            </a:r>
            <a:r>
              <a:rPr lang="tr-TR" sz="2600" b="1" dirty="0"/>
              <a:t>, öğretmen olarak atanmak üzere </a:t>
            </a:r>
            <a:r>
              <a:rPr lang="tr-TR" sz="2600" b="1" dirty="0">
                <a:solidFill>
                  <a:srgbClr val="002060"/>
                </a:solidFill>
                <a:effectLst>
                  <a:outerShdw blurRad="38100" dist="38100" dir="2700000" algn="tl">
                    <a:srgbClr val="000000">
                      <a:alpha val="43137"/>
                    </a:srgbClr>
                  </a:outerShdw>
                </a:effectLst>
              </a:rPr>
              <a:t>kurumlar arası yeniden atama kapsamında </a:t>
            </a:r>
            <a:r>
              <a:rPr lang="tr-TR" sz="2600" b="1" dirty="0"/>
              <a:t>başvurabilir.</a:t>
            </a:r>
          </a:p>
          <a:p>
            <a:pPr algn="just">
              <a:buFont typeface="Arial" panose="020B0604020202020204" pitchFamily="34" charset="0"/>
              <a:buNone/>
              <a:defRPr/>
            </a:pPr>
            <a:r>
              <a:rPr lang="tr-TR" sz="2600" b="1" dirty="0"/>
              <a:t>(4) Devlet üniversitelerinde </a:t>
            </a:r>
            <a:r>
              <a:rPr lang="tr-TR" sz="2600" b="1" dirty="0">
                <a:solidFill>
                  <a:srgbClr val="002060"/>
                </a:solidFill>
                <a:effectLst>
                  <a:outerShdw blurRad="38100" dist="38100" dir="2700000" algn="tl">
                    <a:srgbClr val="000000">
                      <a:alpha val="43137"/>
                    </a:srgbClr>
                  </a:outerShdw>
                </a:effectLst>
              </a:rPr>
              <a:t>hâlen görev yapmakta olanlardan en az iki yıl </a:t>
            </a:r>
            <a:r>
              <a:rPr lang="tr-TR" sz="2600" b="1" dirty="0"/>
              <a:t>öğretim üyesi, öğretim görevlisi, okutman, araştırma görevlisi ve uzman olarak görev yapmış olanlar, mezun oldukları alanların Bakanlığın öğretmenliğe atanacakların tespitine ilişkin kararına göre atama yapılacak alana uygun olması şartıyla, öğretmen olarak atanmak üzere </a:t>
            </a:r>
            <a:r>
              <a:rPr lang="tr-TR" sz="2600" b="1" dirty="0">
                <a:solidFill>
                  <a:srgbClr val="002060"/>
                </a:solidFill>
                <a:effectLst>
                  <a:outerShdw blurRad="38100" dist="38100" dir="2700000" algn="tl">
                    <a:srgbClr val="000000">
                      <a:alpha val="43137"/>
                    </a:srgbClr>
                  </a:outerShdw>
                </a:effectLst>
              </a:rPr>
              <a:t>kurumlar arası yeniden atama kapsamında</a:t>
            </a:r>
            <a:r>
              <a:rPr lang="tr-TR" sz="2600" b="1" dirty="0"/>
              <a:t> başvurabilir.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DEFBFE-FC4F-4BF8-9115-8D7A5553ED1C}" type="slidenum">
              <a:rPr lang="tr-TR" altLang="tr-TR">
                <a:solidFill>
                  <a:srgbClr val="898989"/>
                </a:solidFill>
                <a:latin typeface="Calibri" panose="020F0502020204030204" pitchFamily="34" charset="0"/>
              </a:rPr>
              <a:pPr eaLnBrk="1" hangingPunct="1"/>
              <a:t>7</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2"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up)">
                                      <p:cBhvr>
                                        <p:cTn id="15" dur="1000"/>
                                        <p:tgtEl>
                                          <p:spTgt spid="7">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up)">
                                      <p:cBhvr>
                                        <p:cTn id="19"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179512" y="908049"/>
            <a:ext cx="8640960" cy="5813425"/>
          </a:xfrm>
        </p:spPr>
        <p:txBody>
          <a:bodyPr>
            <a:noAutofit/>
          </a:bodyPr>
          <a:lstStyle/>
          <a:p>
            <a:pPr algn="just">
              <a:buFont typeface="Arial" panose="020B0604020202020204" pitchFamily="34" charset="0"/>
              <a:buNone/>
              <a:defRPr/>
            </a:pPr>
            <a:r>
              <a:rPr lang="tr-TR" sz="2600" dirty="0"/>
              <a:t>    MADDE 15 – </a:t>
            </a:r>
          </a:p>
          <a:p>
            <a:pPr marL="514350" indent="-514350" algn="just">
              <a:buFont typeface="Arial" panose="020B0604020202020204" pitchFamily="34" charset="0"/>
              <a:buAutoNum type="arabicParenBoth"/>
              <a:defRPr/>
            </a:pPr>
            <a:r>
              <a:rPr lang="tr-TR" sz="2600" dirty="0"/>
              <a:t>“(1) Aday öğretmenler, adaylık dönemlerinin </a:t>
            </a:r>
            <a:r>
              <a:rPr lang="tr-TR" sz="2600" b="1" dirty="0">
                <a:solidFill>
                  <a:srgbClr val="002060"/>
                </a:solidFill>
                <a:effectLst>
                  <a:outerShdw blurRad="38100" dist="38100" dir="2700000" algn="tl">
                    <a:srgbClr val="000000">
                      <a:alpha val="43137"/>
                    </a:srgbClr>
                  </a:outerShdw>
                </a:effectLst>
              </a:rPr>
              <a:t>yetiştirme sürecinde asıl görev yapacakları ilin dışında görev yapabilir </a:t>
            </a:r>
            <a:r>
              <a:rPr lang="tr-TR" sz="2600" dirty="0"/>
              <a:t>ve en az bir yıl fiilen çalışmak ve performans değerlendirmesine göre başarılı olmak şartlarını sağlamak kaydıyla </a:t>
            </a:r>
            <a:r>
              <a:rPr lang="tr-TR" sz="2600" b="1" dirty="0">
                <a:solidFill>
                  <a:srgbClr val="002060"/>
                </a:solidFill>
                <a:effectLst>
                  <a:outerShdw blurRad="38100" dist="38100" dir="2700000" algn="tl">
                    <a:srgbClr val="000000">
                      <a:alpha val="43137"/>
                    </a:srgbClr>
                  </a:outerShdw>
                </a:effectLst>
              </a:rPr>
              <a:t>yazılı veya yazılı ve sözlü sınava</a:t>
            </a:r>
            <a:r>
              <a:rPr lang="tr-TR" sz="2600" dirty="0">
                <a:solidFill>
                  <a:srgbClr val="002060"/>
                </a:solidFill>
                <a:effectLst>
                  <a:outerShdw blurRad="38100" dist="38100" dir="2700000" algn="tl">
                    <a:srgbClr val="000000">
                      <a:alpha val="43137"/>
                    </a:srgbClr>
                  </a:outerShdw>
                </a:effectLst>
              </a:rPr>
              <a:t> </a:t>
            </a:r>
            <a:r>
              <a:rPr lang="tr-TR" sz="2600" dirty="0"/>
              <a:t>girmeye hak kazanır.”</a:t>
            </a:r>
          </a:p>
          <a:p>
            <a:pPr marL="514350" indent="-514350" algn="just">
              <a:buFont typeface="Arial" panose="020B0604020202020204" pitchFamily="34" charset="0"/>
              <a:buNone/>
              <a:defRPr/>
            </a:pPr>
            <a:endParaRPr lang="tr-TR" sz="2600" dirty="0"/>
          </a:p>
          <a:p>
            <a:pPr algn="just">
              <a:buFont typeface="Arial" panose="020B0604020202020204" pitchFamily="34" charset="0"/>
              <a:buNone/>
              <a:defRPr/>
            </a:pPr>
            <a:r>
              <a:rPr lang="tr-TR" sz="2600" dirty="0"/>
              <a:t>(2) Aday öğretmenlerin; </a:t>
            </a:r>
            <a:r>
              <a:rPr lang="tr-TR" sz="2600" b="1" dirty="0">
                <a:solidFill>
                  <a:srgbClr val="002060"/>
                </a:solidFill>
                <a:effectLst>
                  <a:outerShdw blurRad="38100" dist="38100" dir="2700000" algn="tl">
                    <a:srgbClr val="000000">
                      <a:alpha val="43137"/>
                    </a:srgbClr>
                  </a:outerShdw>
                </a:effectLst>
              </a:rPr>
              <a:t>atama ve intibak işlemleri</a:t>
            </a:r>
            <a:r>
              <a:rPr lang="tr-TR" sz="2600" dirty="0"/>
              <a:t> İnsan Kaynakları Genel Müdürlüğü, performans değerlendirmeleri, </a:t>
            </a:r>
            <a:r>
              <a:rPr lang="tr-TR" sz="2600" b="1" dirty="0">
                <a:solidFill>
                  <a:srgbClr val="002060"/>
                </a:solidFill>
                <a:effectLst>
                  <a:outerShdw blurRad="38100" dist="38100" dir="2700000" algn="tl">
                    <a:srgbClr val="000000">
                      <a:alpha val="43137"/>
                    </a:srgbClr>
                  </a:outerShdw>
                </a:effectLst>
              </a:rPr>
              <a:t>adaylık dönemindeki eğitimleri ile yazılı ve sözlü sınavları</a:t>
            </a:r>
            <a:r>
              <a:rPr lang="tr-TR" sz="2600" dirty="0"/>
              <a:t>na ilişkin iş ve işlemler Öğretmen Yetiştirme ve Geliştirme Genel Müdürlüğü koordinesinde yürütülür.</a:t>
            </a: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127775-7B16-4DD3-9AD1-2D8633C1011B}" type="slidenum">
              <a:rPr lang="tr-TR" altLang="tr-TR">
                <a:solidFill>
                  <a:srgbClr val="898989"/>
                </a:solidFill>
                <a:latin typeface="Calibri" panose="020F0502020204030204" pitchFamily="34" charset="0"/>
              </a:rPr>
              <a:pPr eaLnBrk="1" hangingPunct="1"/>
              <a:t>8</a:t>
            </a:fld>
            <a:endParaRPr lang="tr-TR" altLang="tr-TR">
              <a:solidFill>
                <a:srgbClr val="898989"/>
              </a:solidFill>
              <a:latin typeface="Calibri" panose="020F0502020204030204" pitchFamily="34" charset="0"/>
            </a:endParaRPr>
          </a:p>
        </p:txBody>
      </p:sp>
      <p:sp>
        <p:nvSpPr>
          <p:cNvPr id="9"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1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1000"/>
                                        <p:tgtEl>
                                          <p:spTgt spid="7">
                                            <p:txEl>
                                              <p:pRg st="3" end="3"/>
                                            </p:txEl>
                                          </p:spTgt>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İçerik Yer Tutucusu"/>
          <p:cNvSpPr>
            <a:spLocks noGrp="1"/>
          </p:cNvSpPr>
          <p:nvPr>
            <p:ph idx="1"/>
          </p:nvPr>
        </p:nvSpPr>
        <p:spPr>
          <a:xfrm>
            <a:off x="179512" y="908050"/>
            <a:ext cx="8507288" cy="5735638"/>
          </a:xfrm>
        </p:spPr>
        <p:txBody>
          <a:bodyPr>
            <a:normAutofit/>
          </a:bodyPr>
          <a:lstStyle/>
          <a:p>
            <a:pPr algn="just">
              <a:buFont typeface="Arial" panose="020B0604020202020204" pitchFamily="34" charset="0"/>
              <a:buNone/>
              <a:defRPr/>
            </a:pPr>
            <a:r>
              <a:rPr lang="tr-TR" sz="2500" b="1" dirty="0"/>
              <a:t>    Performans değerlendirmesi</a:t>
            </a:r>
          </a:p>
          <a:p>
            <a:pPr algn="just">
              <a:buFont typeface="Arial" panose="020B0604020202020204" pitchFamily="34" charset="0"/>
              <a:buNone/>
              <a:defRPr/>
            </a:pPr>
            <a:r>
              <a:rPr lang="tr-TR" sz="2500" dirty="0"/>
              <a:t>MADDE 16 – (1) Aday öğretmenler, görev yaptığı eğitim kurumunda ve eğitim ortamında bu Yönetmeliğin ekinde yer alan </a:t>
            </a:r>
            <a:r>
              <a:rPr lang="tr-TR" sz="2500" b="1" dirty="0">
                <a:solidFill>
                  <a:srgbClr val="002060"/>
                </a:solidFill>
                <a:effectLst>
                  <a:outerShdw blurRad="38100" dist="38100" dir="2700000" algn="tl">
                    <a:srgbClr val="000000">
                      <a:alpha val="43137"/>
                    </a:srgbClr>
                  </a:outerShdw>
                </a:effectLst>
              </a:rPr>
              <a:t>Ek-3 Performans Değerlendirme Formu </a:t>
            </a:r>
            <a:r>
              <a:rPr lang="tr-TR" sz="2500" dirty="0"/>
              <a:t>üzerinden, göreve başladığı </a:t>
            </a:r>
            <a:r>
              <a:rPr lang="tr-TR" sz="2500" b="1" dirty="0">
                <a:solidFill>
                  <a:srgbClr val="002060"/>
                </a:solidFill>
                <a:effectLst>
                  <a:outerShdw blurRad="38100" dist="38100" dir="2700000" algn="tl">
                    <a:srgbClr val="000000">
                      <a:alpha val="43137"/>
                    </a:srgbClr>
                  </a:outerShdw>
                </a:effectLst>
              </a:rPr>
              <a:t>ilk dönemde bir, takip eden dönemde ise iki defa olmak üzere</a:t>
            </a:r>
            <a:r>
              <a:rPr lang="tr-TR" sz="2500" dirty="0"/>
              <a:t>, değerlendiriciler tarafından toplamda üç defa değerlendirilir.</a:t>
            </a:r>
          </a:p>
          <a:p>
            <a:pPr indent="20638" algn="just">
              <a:buFont typeface="Arial" panose="020B0604020202020204" pitchFamily="34" charset="0"/>
              <a:buNone/>
              <a:defRPr/>
            </a:pPr>
            <a:r>
              <a:rPr lang="tr-TR" sz="2500" dirty="0"/>
              <a:t>Değerlendiriciler; il millî eğitim müdürünce görevlendirilecek maarif müfettişi, aday öğretmenin görev yaptığı eğitim kurumu müdürü ve eğitim kurumu müdürünün görevlendirdiği danışman öğretmenden oluşur. Değerlendiriciler birden fazla aday öğretmenin performansını değerlendirebilir; ancak, </a:t>
            </a:r>
            <a:r>
              <a:rPr lang="tr-TR" sz="2500" b="1" dirty="0">
                <a:solidFill>
                  <a:srgbClr val="002060"/>
                </a:solidFill>
                <a:effectLst>
                  <a:outerShdw blurRad="38100" dist="38100" dir="2700000" algn="tl">
                    <a:srgbClr val="000000">
                      <a:alpha val="43137"/>
                    </a:srgbClr>
                  </a:outerShdw>
                </a:effectLst>
              </a:rPr>
              <a:t>aynı değerlendirici birden fazla sıfatla aynı aday öğretmenin</a:t>
            </a:r>
            <a:r>
              <a:rPr lang="tr-TR" sz="2500" b="1" dirty="0">
                <a:effectLst>
                  <a:outerShdw blurRad="38100" dist="38100" dir="2700000" algn="tl">
                    <a:srgbClr val="000000">
                      <a:alpha val="43137"/>
                    </a:srgbClr>
                  </a:outerShdw>
                </a:effectLst>
              </a:rPr>
              <a:t> </a:t>
            </a:r>
            <a:r>
              <a:rPr lang="tr-TR" sz="2500" dirty="0"/>
              <a:t>performansını değerlendiremez.</a:t>
            </a:r>
          </a:p>
          <a:p>
            <a:pPr algn="just">
              <a:buFont typeface="Arial" panose="020B0604020202020204" pitchFamily="34" charset="0"/>
              <a:buNone/>
              <a:defRPr/>
            </a:pPr>
            <a:endParaRPr lang="tr-TR" sz="2500" dirty="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7A9DD24-04B5-4A9E-B960-C898DDB81793}" type="slidenum">
              <a:rPr lang="tr-TR" altLang="tr-TR">
                <a:solidFill>
                  <a:srgbClr val="898989"/>
                </a:solidFill>
                <a:latin typeface="Calibri" panose="020F0502020204030204" pitchFamily="34" charset="0"/>
              </a:rPr>
              <a:pPr eaLnBrk="1" hangingPunct="1"/>
              <a:t>9</a:t>
            </a:fld>
            <a:endParaRPr lang="tr-TR" altLang="tr-TR">
              <a:solidFill>
                <a:srgbClr val="898989"/>
              </a:solidFill>
              <a:latin typeface="Calibri" panose="020F0502020204030204" pitchFamily="34" charset="0"/>
            </a:endParaRPr>
          </a:p>
        </p:txBody>
      </p:sp>
      <p:sp>
        <p:nvSpPr>
          <p:cNvPr id="11" name="10 Metin kutusu"/>
          <p:cNvSpPr txBox="1"/>
          <p:nvPr/>
        </p:nvSpPr>
        <p:spPr>
          <a:xfrm>
            <a:off x="0" y="6246813"/>
            <a:ext cx="9144000" cy="338137"/>
          </a:xfrm>
          <a:prstGeom prst="rect">
            <a:avLst/>
          </a:prstGeom>
          <a:noFill/>
        </p:spPr>
        <p:txBody>
          <a:bodyPr>
            <a:spAutoFit/>
          </a:bodyPr>
          <a:lstStyle/>
          <a:p>
            <a:pPr algn="ctr">
              <a:defRPr/>
            </a:pPr>
            <a:endParaRPr lang="tr-TR" sz="1600" dirty="0">
              <a:latin typeface="+mn-lt"/>
              <a:cs typeface="Times New Roman" pitchFamily="18" charset="0"/>
            </a:endParaRPr>
          </a:p>
        </p:txBody>
      </p:sp>
      <p:sp>
        <p:nvSpPr>
          <p:cNvPr id="8" name="Unvan 1"/>
          <p:cNvSpPr>
            <a:spLocks noGrp="1"/>
          </p:cNvSpPr>
          <p:nvPr>
            <p:ph type="title"/>
          </p:nvPr>
        </p:nvSpPr>
        <p:spPr>
          <a:xfrm>
            <a:off x="734888" y="0"/>
            <a:ext cx="8229600" cy="908050"/>
          </a:xfrm>
        </p:spPr>
        <p:txBody>
          <a:bodyPr/>
          <a:lstStyle/>
          <a:p>
            <a:r>
              <a:rPr lang="tr-TR" altLang="tr-TR" sz="2400" b="1" dirty="0">
                <a:solidFill>
                  <a:prstClr val="white"/>
                </a:solidFill>
                <a:effectLst>
                  <a:outerShdw blurRad="38100" dist="38100" dir="2700000" algn="tl">
                    <a:srgbClr val="000000">
                      <a:alpha val="43137"/>
                    </a:srgbClr>
                  </a:outerShdw>
                </a:effectLst>
              </a:rPr>
              <a:t>17.04.2015 tarih ve 29329 MEB Atama ve Yer Değiştirme Yönetmeliği</a:t>
            </a:r>
            <a:endParaRPr lang="tr-TR"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up)">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up)">
                                      <p:cBhvr>
                                        <p:cTn id="16" dur="1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up)">
                                      <p:cBhvr>
                                        <p:cTn id="21"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5897</TotalTime>
  <Words>5674</Words>
  <Application>Microsoft Office PowerPoint</Application>
  <PresentationFormat>Ekran Gösterisi (4:3)</PresentationFormat>
  <Paragraphs>386</Paragraphs>
  <Slides>40</Slides>
  <Notes>40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40</vt:i4>
      </vt:variant>
    </vt:vector>
  </HeadingPairs>
  <TitlesOfParts>
    <vt:vector size="45" baseType="lpstr">
      <vt:lpstr>Arial</vt:lpstr>
      <vt:lpstr>Calibri</vt:lpstr>
      <vt:lpstr>Times New Roman</vt:lpstr>
      <vt:lpstr>Ofis Teması</vt:lpstr>
      <vt:lpstr>Acrobat Document</vt:lpstr>
      <vt:lpstr>PowerPoint Sunusu</vt:lpstr>
      <vt:lpstr>1739 Sayılı Milli Eğitim Temel Kanunu</vt:lpstr>
      <vt:lpstr>1739 Sayılı Milli Eğitim Temel Kanunu</vt:lpstr>
      <vt:lpstr>1739 Sayılı Milli Eğitim Temel Kanunu</vt:lpstr>
      <vt:lpstr>1739 Sayılı Milli Eğitim Temel Kanunu</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17.04.2015 tarih ve 29329 MEB Atama ve Yer Değiştirme Yönetmeliği</vt:lpstr>
      <vt:lpstr>ONUNCU BÖLÜM Ortak Hükümler</vt:lpstr>
      <vt:lpstr>2015/13 sayılı Genelge</vt:lpstr>
      <vt:lpstr>ADAY ÖĞRETMENLİK SÜRECİ </vt:lpstr>
      <vt:lpstr>ADAY ÖĞRETMENLİK SÜRECİ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Bahar TUNCER</dc:creator>
  <cp:lastModifiedBy>PSYN-MDR</cp:lastModifiedBy>
  <cp:revision>828</cp:revision>
  <cp:lastPrinted>2013-02-05T12:28:01Z</cp:lastPrinted>
  <dcterms:created xsi:type="dcterms:W3CDTF">2011-10-11T08:25:07Z</dcterms:created>
  <dcterms:modified xsi:type="dcterms:W3CDTF">2016-05-22T12:17:42Z</dcterms:modified>
</cp:coreProperties>
</file>