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Override1.xml" ContentType="application/vnd.openxmlformats-officedocument.themeOverr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sldIdLst>
    <p:sldId id="257" r:id="rId4"/>
    <p:sldId id="311" r:id="rId5"/>
    <p:sldId id="310"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16" r:id="rId20"/>
    <p:sldId id="301" r:id="rId21"/>
    <p:sldId id="302" r:id="rId22"/>
    <p:sldId id="303" r:id="rId23"/>
    <p:sldId id="304" r:id="rId24"/>
    <p:sldId id="305" r:id="rId25"/>
    <p:sldId id="306" r:id="rId26"/>
    <p:sldId id="307" r:id="rId27"/>
    <p:sldId id="308" r:id="rId28"/>
    <p:sldId id="309" r:id="rId29"/>
    <p:sldId id="312" r:id="rId30"/>
    <p:sldId id="313" r:id="rId31"/>
    <p:sldId id="315" r:id="rId32"/>
    <p:sldId id="317" r:id="rId33"/>
    <p:sldId id="318" r:id="rId34"/>
    <p:sldId id="319" r:id="rId35"/>
    <p:sldId id="320" r:id="rId36"/>
    <p:sldId id="321" r:id="rId37"/>
    <p:sldId id="322" r:id="rId38"/>
    <p:sldId id="323" r:id="rId39"/>
    <p:sldId id="324" r:id="rId40"/>
    <p:sldId id="325" r:id="rId41"/>
    <p:sldId id="326" r:id="rId42"/>
    <p:sldId id="32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3496" autoAdjust="0"/>
  </p:normalViewPr>
  <p:slideViewPr>
    <p:cSldViewPr>
      <p:cViewPr varScale="1">
        <p:scale>
          <a:sx n="120" d="100"/>
          <a:sy n="120" d="100"/>
        </p:scale>
        <p:origin x="4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a:t>Asıl başlık stili için tıklatın</a:t>
            </a:r>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pPr>
                <a:defRPr/>
              </a:pPr>
              <a:t>22.03.2016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89570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a:t>Asıl başlık stili için tıklatın</a:t>
            </a:r>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106146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val="365079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val="2494752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22.03.2016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val="1182500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22.03.2016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val="2329987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22.03.2016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val="1590900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22.03.2016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val="37425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22.03.2016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val="3399337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22.03.2016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val="4078078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val="3773412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val="3071680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a:t>Asıl başlık stili için tıklatın</a:t>
            </a:r>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1787513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val="874068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val="1209388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22.03.2016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val="37432107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22.03.2016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val="3897953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22.03.2016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val="153002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22.03.2016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val="3545043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22.03.2016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val="3076443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22.03.2016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val="3919742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val="25955229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val="147822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22.03.2016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15111849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22.03.2016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7218145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34.xml"/><Relationship Id="rId1" Type="http://schemas.openxmlformats.org/officeDocument/2006/relationships/slideLayout" Target="../slideLayouts/slideLayout14.xml"/><Relationship Id="rId4" Type="http://schemas.openxmlformats.org/officeDocument/2006/relationships/slide" Target="slide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0.xml"/><Relationship Id="rId1" Type="http://schemas.openxmlformats.org/officeDocument/2006/relationships/slideLayout" Target="../slideLayouts/slideLayout14.xml"/><Relationship Id="rId5" Type="http://schemas.openxmlformats.org/officeDocument/2006/relationships/slide" Target="slide39.xml"/><Relationship Id="rId4" Type="http://schemas.openxmlformats.org/officeDocument/2006/relationships/slide" Target="slide31.xml"/></Relationships>
</file>

<file path=ppt/slides/_rels/slide16.xml.rels><?xml version="1.0" encoding="UTF-8" standalone="yes"?>
<Relationships xmlns="http://schemas.openxmlformats.org/package/2006/relationships"><Relationship Id="rId3" Type="http://schemas.openxmlformats.org/officeDocument/2006/relationships/hyperlink" Target="&#214;&#287;retmen%20Atama%20ve%20Yer%20De&#287;i&#351;tirme%20Y&#246;netmeli&#287;i%20Ekleri.pdf" TargetMode="External"/><Relationship Id="rId2" Type="http://schemas.openxmlformats.org/officeDocument/2006/relationships/hyperlink" Target="&#214;&#287;retmen%20Atama%20ve%20Yer%20De&#287;i&#351;tirme%20Y&#246;netmeli&#287;i.pdf" TargetMode="Externa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0.xml"/><Relationship Id="rId1" Type="http://schemas.openxmlformats.org/officeDocument/2006/relationships/vmlDrawing" Target="../drawings/vmlDrawing2.vml"/><Relationship Id="rId5" Type="http://schemas.openxmlformats.org/officeDocument/2006/relationships/slide" Target="slide15.xml"/><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0.xml"/><Relationship Id="rId1" Type="http://schemas.openxmlformats.org/officeDocument/2006/relationships/vmlDrawing" Target="../drawings/vmlDrawing3.vml"/><Relationship Id="rId5" Type="http://schemas.openxmlformats.org/officeDocument/2006/relationships/slide" Target="slide15.xml"/><Relationship Id="rId4" Type="http://schemas.openxmlformats.org/officeDocument/2006/relationships/image" Target="../media/image5.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slide" Target="slide6.xml"/><Relationship Id="rId2" Type="http://schemas.openxmlformats.org/officeDocument/2006/relationships/slideLayout" Target="../slideLayouts/slideLayout30.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slide" Target="slide6.xml"/><Relationship Id="rId2" Type="http://schemas.openxmlformats.org/officeDocument/2006/relationships/slideLayout" Target="../slideLayouts/slideLayout30.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oleObject7.bin"/><Relationship Id="rId4" Type="http://schemas.openxmlformats.org/officeDocument/2006/relationships/image" Target="../media/image8.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0.xml"/><Relationship Id="rId1" Type="http://schemas.openxmlformats.org/officeDocument/2006/relationships/vmlDrawing" Target="../drawings/vmlDrawing6.vml"/><Relationship Id="rId5" Type="http://schemas.openxmlformats.org/officeDocument/2006/relationships/slide" Target="slide10.xml"/><Relationship Id="rId4" Type="http://schemas.openxmlformats.org/officeDocument/2006/relationships/image" Target="../media/image10.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slide" Target="slide10.xml"/><Relationship Id="rId2" Type="http://schemas.openxmlformats.org/officeDocument/2006/relationships/slideLayout" Target="../slideLayouts/slideLayout30.xml"/><Relationship Id="rId1" Type="http://schemas.openxmlformats.org/officeDocument/2006/relationships/vmlDrawing" Target="../drawings/vmlDrawing7.vml"/><Relationship Id="rId6" Type="http://schemas.openxmlformats.org/officeDocument/2006/relationships/image" Target="../media/image12.emf"/><Relationship Id="rId5" Type="http://schemas.openxmlformats.org/officeDocument/2006/relationships/oleObject" Target="../embeddings/oleObject10.bin"/><Relationship Id="rId4" Type="http://schemas.openxmlformats.org/officeDocument/2006/relationships/image" Target="../media/image1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slide" Target="slide10.xml"/><Relationship Id="rId2" Type="http://schemas.openxmlformats.org/officeDocument/2006/relationships/slideLayout" Target="../slideLayouts/slideLayout30.xml"/><Relationship Id="rId1" Type="http://schemas.openxmlformats.org/officeDocument/2006/relationships/vmlDrawing" Target="../drawings/vmlDrawing8.vml"/><Relationship Id="rId6" Type="http://schemas.openxmlformats.org/officeDocument/2006/relationships/image" Target="../media/image14.emf"/><Relationship Id="rId5" Type="http://schemas.openxmlformats.org/officeDocument/2006/relationships/oleObject" Target="../embeddings/oleObject12.bin"/><Relationship Id="rId4" Type="http://schemas.openxmlformats.org/officeDocument/2006/relationships/image" Target="../media/image13.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slide" Target="slide10.xml"/><Relationship Id="rId2" Type="http://schemas.openxmlformats.org/officeDocument/2006/relationships/slideLayout" Target="../slideLayouts/slideLayout30.xml"/><Relationship Id="rId1" Type="http://schemas.openxmlformats.org/officeDocument/2006/relationships/vmlDrawing" Target="../drawings/vmlDrawing9.vml"/><Relationship Id="rId6" Type="http://schemas.openxmlformats.org/officeDocument/2006/relationships/image" Target="../media/image16.emf"/><Relationship Id="rId5" Type="http://schemas.openxmlformats.org/officeDocument/2006/relationships/oleObject" Target="../embeddings/oleObject14.bin"/><Relationship Id="rId4" Type="http://schemas.openxmlformats.org/officeDocument/2006/relationships/image" Target="../media/image15.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30.xml"/><Relationship Id="rId1" Type="http://schemas.openxmlformats.org/officeDocument/2006/relationships/vmlDrawing" Target="../drawings/vmlDrawing10.vml"/><Relationship Id="rId5" Type="http://schemas.openxmlformats.org/officeDocument/2006/relationships/slide" Target="slide15.xml"/><Relationship Id="rId4" Type="http://schemas.openxmlformats.org/officeDocument/2006/relationships/image" Target="../media/image17.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30.xml"/><Relationship Id="rId1" Type="http://schemas.openxmlformats.org/officeDocument/2006/relationships/vmlDrawing" Target="../drawings/vmlDrawing11.vml"/><Relationship Id="rId5" Type="http://schemas.openxmlformats.org/officeDocument/2006/relationships/slide" Target="slide15.xml"/><Relationship Id="rId4" Type="http://schemas.openxmlformats.org/officeDocument/2006/relationships/image" Target="../media/image1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30.xml"/><Relationship Id="rId1" Type="http://schemas.openxmlformats.org/officeDocument/2006/relationships/vmlDrawing" Target="../drawings/vmlDrawing12.vml"/><Relationship Id="rId5" Type="http://schemas.openxmlformats.org/officeDocument/2006/relationships/slide" Target="slide12.xml"/><Relationship Id="rId4" Type="http://schemas.openxmlformats.org/officeDocument/2006/relationships/image" Target="../media/image19.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Layout" Target="../slideLayouts/slideLayout14.xml"/><Relationship Id="rId1" Type="http://schemas.openxmlformats.org/officeDocument/2006/relationships/themeOverride" Target="../theme/themeOverride1.xml"/><Relationship Id="rId4" Type="http://schemas.openxmlformats.org/officeDocument/2006/relationships/slide" Target="slide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file:///C:\Users\Bahtiyar%20TOLUNAY\Desktop\YAZI&#350;MALAR\_Bilgi%20Notu\2015%2012%2023%20Aday%20&#214;&#287;retmen%20Yeti&#351;tirme%20S&#252;reci%208\Form%202%20MEB%20-%20OTMG%20K&#305;lavuzu%20s.%2062.docx"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5364088" y="2780928"/>
            <a:ext cx="3960440" cy="3168898"/>
          </a:xfrm>
        </p:spPr>
        <p:txBody>
          <a:bodyPr rtlCol="0">
            <a:normAutofit fontScale="90000"/>
          </a:bodyPr>
          <a:lstStyle/>
          <a:p>
            <a:pPr eaLnBrk="1" fontAlgn="auto" hangingPunct="1">
              <a:spcAft>
                <a:spcPts val="0"/>
              </a:spcAft>
              <a:defRPr/>
            </a:pPr>
            <a:br>
              <a:rPr lang="tr-TR" sz="2000" b="1" dirty="0">
                <a:latin typeface="Arial" pitchFamily="34" charset="0"/>
                <a:cs typeface="Arial" pitchFamily="34" charset="0"/>
              </a:rPr>
            </a:br>
            <a:br>
              <a:rPr lang="tr-TR" sz="2000" b="1" dirty="0">
                <a:latin typeface="Arial" pitchFamily="34" charset="0"/>
                <a:cs typeface="Arial" pitchFamily="34" charset="0"/>
              </a:rPr>
            </a:br>
            <a:br>
              <a:rPr lang="tr-TR" sz="2000" b="1" dirty="0">
                <a:latin typeface="Arial" pitchFamily="34" charset="0"/>
                <a:cs typeface="Arial" pitchFamily="34" charset="0"/>
              </a:rPr>
            </a:br>
            <a:r>
              <a:rPr lang="tr-TR" sz="2400" dirty="0">
                <a:solidFill>
                  <a:schemeClr val="bg1"/>
                </a:solidFill>
                <a:latin typeface="Calibri Light" panose="020F0302020204030204" pitchFamily="34" charset="0"/>
                <a:cs typeface="Arial" pitchFamily="34" charset="0"/>
              </a:rPr>
              <a:t>ADAY ÖĞRETMEN</a:t>
            </a:r>
            <a:br>
              <a:rPr lang="tr-TR" sz="2400" dirty="0">
                <a:solidFill>
                  <a:schemeClr val="bg1"/>
                </a:solidFill>
                <a:latin typeface="Calibri Light" panose="020F0302020204030204" pitchFamily="34" charset="0"/>
                <a:cs typeface="Arial" pitchFamily="34" charset="0"/>
              </a:rPr>
            </a:br>
            <a:r>
              <a:rPr lang="tr-TR" sz="2400" dirty="0">
                <a:solidFill>
                  <a:schemeClr val="bg1"/>
                </a:solidFill>
                <a:latin typeface="Calibri Light" panose="020F0302020204030204" pitchFamily="34" charset="0"/>
                <a:cs typeface="Arial" pitchFamily="34" charset="0"/>
              </a:rPr>
              <a:t>YETİŞTİRME SÜRECİ </a:t>
            </a:r>
            <a:br>
              <a:rPr lang="tr-TR" sz="2400" dirty="0">
                <a:solidFill>
                  <a:schemeClr val="bg1"/>
                </a:solidFill>
                <a:latin typeface="Calibri Light" panose="020F0302020204030204" pitchFamily="34" charset="0"/>
                <a:cs typeface="Arial" pitchFamily="34" charset="0"/>
              </a:rPr>
            </a:br>
            <a:r>
              <a:rPr lang="tr-TR" sz="2700" dirty="0">
                <a:solidFill>
                  <a:schemeClr val="bg1"/>
                </a:solidFill>
                <a:latin typeface="Calibri Light" panose="020F0302020204030204" pitchFamily="34" charset="0"/>
                <a:cs typeface="Arial" pitchFamily="34" charset="0"/>
              </a:rPr>
              <a:t> </a:t>
            </a:r>
            <a:br>
              <a:rPr lang="tr-TR" sz="2400" dirty="0">
                <a:solidFill>
                  <a:schemeClr val="bg1"/>
                </a:solidFill>
                <a:latin typeface="Calibri Light" panose="020F0302020204030204" pitchFamily="34" charset="0"/>
                <a:cs typeface="Arial" pitchFamily="34" charset="0"/>
              </a:rPr>
            </a:br>
            <a:r>
              <a:rPr lang="tr-TR" sz="2400" dirty="0">
                <a:solidFill>
                  <a:schemeClr val="bg1"/>
                </a:solidFill>
                <a:latin typeface="Calibri Light" panose="020F0302020204030204" pitchFamily="34" charset="0"/>
                <a:cs typeface="Arial" pitchFamily="34" charset="0"/>
              </a:rPr>
              <a:t>ŞUBAT 2016</a:t>
            </a:r>
            <a:br>
              <a:rPr lang="tr-TR" sz="2400" dirty="0">
                <a:solidFill>
                  <a:schemeClr val="bg1"/>
                </a:solidFill>
                <a:latin typeface="Calibri Light" panose="020F0302020204030204" pitchFamily="34" charset="0"/>
                <a:cs typeface="Arial" pitchFamily="34" charset="0"/>
              </a:rPr>
            </a:br>
            <a:r>
              <a:rPr lang="tr-TR" sz="2400" dirty="0">
                <a:solidFill>
                  <a:schemeClr val="bg1"/>
                </a:solidFill>
                <a:latin typeface="Calibri Light" panose="020F0302020204030204" pitchFamily="34" charset="0"/>
                <a:cs typeface="Arial" pitchFamily="34" charset="0"/>
              </a:rPr>
              <a:t>Ankara</a:t>
            </a:r>
            <a:br>
              <a:rPr lang="tr-TR" sz="2300" dirty="0">
                <a:latin typeface="Calibri Light" panose="020F0302020204030204" pitchFamily="34" charset="0"/>
                <a:cs typeface="Arial" pitchFamily="34" charset="0"/>
              </a:rPr>
            </a:br>
            <a:endParaRPr lang="tr-TR" sz="2300" dirty="0">
              <a:latin typeface="Calibri Light" panose="020F0302020204030204" pitchFamily="34" charset="0"/>
              <a:cs typeface="Arial" pitchFamily="34" charset="0"/>
            </a:endParaRPr>
          </a:p>
        </p:txBody>
      </p:sp>
    </p:spTree>
    <p:custDataLst>
      <p:tags r:id="rId1"/>
    </p:custDataLst>
    <p:extLst>
      <p:ext uri="{BB962C8B-B14F-4D97-AF65-F5344CB8AC3E}">
        <p14:creationId xmlns:p14="http://schemas.microsoft.com/office/powerpoint/2010/main" val="199612478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p:txBody>
          <a:bodyPr/>
          <a:lstStyle/>
          <a:p>
            <a:r>
              <a:rPr lang="tr-TR" sz="3200" dirty="0"/>
              <a:t>ADAY ÖĞRETMEN YETİŞTİRME SÜRECİ</a:t>
            </a:r>
          </a:p>
        </p:txBody>
      </p:sp>
      <p:graphicFrame>
        <p:nvGraphicFramePr>
          <p:cNvPr id="10" name="İçerik Yer Tutucusu 5"/>
          <p:cNvGraphicFramePr>
            <a:graphicFrameLocks noGrp="1"/>
          </p:cNvGraphicFramePr>
          <p:nvPr>
            <p:ph idx="1"/>
            <p:extLst>
              <p:ext uri="{D42A27DB-BD31-4B8C-83A1-F6EECF244321}">
                <p14:modId xmlns:p14="http://schemas.microsoft.com/office/powerpoint/2010/main" val="163896714"/>
              </p:ext>
            </p:extLst>
          </p:nvPr>
        </p:nvGraphicFramePr>
        <p:xfrm>
          <a:off x="755577" y="1124744"/>
          <a:ext cx="7704856" cy="4608512"/>
        </p:xfrm>
        <a:graphic>
          <a:graphicData uri="http://schemas.openxmlformats.org/drawingml/2006/table">
            <a:tbl>
              <a:tblPr firstRow="1" firstCol="1" bandRow="1"/>
              <a:tblGrid>
                <a:gridCol w="1512167">
                  <a:extLst>
                    <a:ext uri="{9D8B030D-6E8A-4147-A177-3AD203B41FA5}">
                      <a16:colId xmlns:a16="http://schemas.microsoft.com/office/drawing/2014/main" val="20000"/>
                    </a:ext>
                  </a:extLst>
                </a:gridCol>
                <a:gridCol w="3681849">
                  <a:extLst>
                    <a:ext uri="{9D8B030D-6E8A-4147-A177-3AD203B41FA5}">
                      <a16:colId xmlns:a16="http://schemas.microsoft.com/office/drawing/2014/main" val="20001"/>
                    </a:ext>
                  </a:extLst>
                </a:gridCol>
                <a:gridCol w="1719371">
                  <a:extLst>
                    <a:ext uri="{9D8B030D-6E8A-4147-A177-3AD203B41FA5}">
                      <a16:colId xmlns:a16="http://schemas.microsoft.com/office/drawing/2014/main" val="20002"/>
                    </a:ext>
                  </a:extLst>
                </a:gridCol>
                <a:gridCol w="791469">
                  <a:extLst>
                    <a:ext uri="{9D8B030D-6E8A-4147-A177-3AD203B41FA5}">
                      <a16:colId xmlns:a16="http://schemas.microsoft.com/office/drawing/2014/main" val="20003"/>
                    </a:ext>
                  </a:extLst>
                </a:gridCol>
              </a:tblGrid>
              <a:tr h="2086363">
                <a:tc>
                  <a:txBody>
                    <a:bodyPr/>
                    <a:lstStyle/>
                    <a:p>
                      <a:pPr algn="l">
                        <a:lnSpc>
                          <a:spcPct val="115000"/>
                        </a:lnSpc>
                        <a:spcAft>
                          <a:spcPts val="0"/>
                        </a:spcAft>
                      </a:pPr>
                      <a:r>
                        <a:rPr lang="tr-TR" sz="1600" kern="1200" dirty="0">
                          <a:effectLst/>
                          <a:latin typeface="+mn-lt"/>
                          <a:ea typeface="Times New Roman"/>
                          <a:cs typeface="Times New Roman"/>
                        </a:rPr>
                        <a:t>Ders İzleme</a:t>
                      </a:r>
                      <a:endParaRPr lang="tr-TR" sz="1600" dirty="0">
                        <a:effectLst/>
                        <a:latin typeface="+mn-lt"/>
                        <a:ea typeface="Times New Roman"/>
                        <a:cs typeface="Times New Roman"/>
                      </a:endParaRPr>
                    </a:p>
                    <a:p>
                      <a:pPr algn="l">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tr-TR" sz="1600" kern="1200" dirty="0">
                          <a:effectLst/>
                          <a:latin typeface="+mn-lt"/>
                          <a:ea typeface="Times New Roman"/>
                        </a:rPr>
                        <a:t>Aday öğretmen danışman öğretmen rehberliğinde ders izler, ilgili formları </a:t>
                      </a:r>
                      <a:r>
                        <a:rPr lang="tr-TR" sz="1600" kern="1200" dirty="0">
                          <a:effectLst/>
                          <a:latin typeface="+mn-lt"/>
                          <a:ea typeface="Times New Roman"/>
                          <a:hlinkClick r:id="rId2" action="ppaction://hlinksldjump"/>
                        </a:rPr>
                        <a:t>(Form-3) </a:t>
                      </a:r>
                      <a:r>
                        <a:rPr lang="tr-TR" sz="1600" kern="1200" dirty="0">
                          <a:effectLst/>
                          <a:latin typeface="+mn-lt"/>
                          <a:ea typeface="Times New Roman"/>
                        </a:rPr>
                        <a:t>doldurur ve ders sonunda danışman öğretmeniyle izlediği dersin değerlendirmesini yapar. </a:t>
                      </a:r>
                      <a:endParaRPr lang="tr-TR" sz="1600" dirty="0">
                        <a:effectLst/>
                        <a:latin typeface="+mn-lt"/>
                        <a:ea typeface="Times New Roman"/>
                      </a:endParaRPr>
                    </a:p>
                    <a:p>
                      <a:pPr algn="l">
                        <a:lnSpc>
                          <a:spcPct val="115000"/>
                        </a:lnSpc>
                        <a:spcAft>
                          <a:spcPts val="120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tr-TR" sz="1600" kern="1200" dirty="0">
                          <a:effectLst/>
                          <a:latin typeface="+mn-lt"/>
                          <a:ea typeface="Times New Roman"/>
                        </a:rPr>
                        <a:t>Aday öğretmen, ilk 6 hafta, haftada 3 gün, günde 3 saat olmak üzere haftada 9 saat ders izlemesi yapar.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kern="1200" dirty="0">
                          <a:effectLst/>
                          <a:latin typeface="+mn-lt"/>
                          <a:ea typeface="Times New Roman"/>
                          <a:cs typeface="Times New Roman"/>
                        </a:rPr>
                        <a:t>54</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22149">
                <a:tc>
                  <a:txBody>
                    <a:bodyPr/>
                    <a:lstStyle/>
                    <a:p>
                      <a:pPr algn="l">
                        <a:lnSpc>
                          <a:spcPct val="115000"/>
                        </a:lnSpc>
                        <a:spcAft>
                          <a:spcPts val="1200"/>
                        </a:spcAft>
                      </a:pPr>
                      <a:r>
                        <a:rPr lang="tr-TR" sz="1600" kern="1200" dirty="0">
                          <a:effectLst/>
                          <a:latin typeface="+mn-lt"/>
                          <a:ea typeface="Times New Roman"/>
                        </a:rPr>
                        <a:t>Ders Uygulaması</a:t>
                      </a:r>
                      <a:endParaRPr lang="tr-TR" sz="1600" dirty="0">
                        <a:effectLst/>
                        <a:latin typeface="+mn-lt"/>
                        <a:ea typeface="Times New Roman"/>
                      </a:endParaRPr>
                    </a:p>
                    <a:p>
                      <a:pPr algn="l">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tr-TR" sz="1600" kern="1200" dirty="0">
                          <a:solidFill>
                            <a:schemeClr val="tx1"/>
                          </a:solidFill>
                          <a:effectLst/>
                          <a:latin typeface="+mn-lt"/>
                          <a:ea typeface="+mn-ea"/>
                          <a:cs typeface="+mn-cs"/>
                        </a:rPr>
                        <a:t>Aday öğretmen danışman öğretmen rehberliğinde ders işler. Bu sırada danışman öğretmen ilgili gözlem formlarını doldurur ve ders sonunda aday öğretmenle işlenen dersin değerlendirmesini yapar.</a:t>
                      </a:r>
                      <a:r>
                        <a:rPr lang="tr-TR" sz="1600" kern="1200" dirty="0">
                          <a:effectLst/>
                          <a:latin typeface="+mn-lt"/>
                          <a:ea typeface="Times New Roman"/>
                        </a:rPr>
                        <a:t>(</a:t>
                      </a:r>
                      <a:r>
                        <a:rPr lang="tr-TR" sz="1600" kern="1200" dirty="0">
                          <a:effectLst/>
                          <a:latin typeface="+mn-lt"/>
                          <a:ea typeface="Times New Roman"/>
                          <a:hlinkClick r:id="rId3" action="ppaction://hlinksldjump"/>
                        </a:rPr>
                        <a:t>Form-</a:t>
                      </a:r>
                      <a:r>
                        <a:rPr lang="tr-TR" sz="1600" kern="1200" baseline="0" dirty="0">
                          <a:effectLst/>
                          <a:latin typeface="+mn-lt"/>
                          <a:ea typeface="Times New Roman"/>
                          <a:hlinkClick r:id="rId3" action="ppaction://hlinksldjump"/>
                        </a:rPr>
                        <a:t>4A</a:t>
                      </a:r>
                      <a:r>
                        <a:rPr lang="tr-TR" sz="1600" kern="1200" baseline="0" dirty="0">
                          <a:effectLst/>
                          <a:latin typeface="+mn-lt"/>
                          <a:ea typeface="Times New Roman"/>
                        </a:rPr>
                        <a:t>, </a:t>
                      </a:r>
                      <a:r>
                        <a:rPr lang="tr-TR" sz="1600" kern="1200" baseline="0" dirty="0">
                          <a:effectLst/>
                          <a:latin typeface="+mn-lt"/>
                          <a:ea typeface="Times New Roman"/>
                          <a:hlinkClick r:id="rId4" action="ppaction://hlinksldjump"/>
                        </a:rPr>
                        <a:t>4B</a:t>
                      </a:r>
                      <a:r>
                        <a:rPr lang="tr-TR" sz="1600" kern="1200" baseline="0" dirty="0">
                          <a:effectLst/>
                          <a:latin typeface="+mn-lt"/>
                          <a:ea typeface="Times New Roman"/>
                        </a:rPr>
                        <a:t>)</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tr-TR" sz="1600" kern="1200" dirty="0">
                          <a:effectLst/>
                          <a:latin typeface="+mn-lt"/>
                          <a:ea typeface="Times New Roman" panose="02020603050405020304" pitchFamily="18" charset="0"/>
                        </a:rPr>
                        <a:t>Aday öğretmen, 7. haftadan itibaren 10 hafta boyunca, haftada 3 gün, günde 3 saat olmak üzere haftada 9 saat ders uygulaması yapar.</a:t>
                      </a:r>
                      <a:endParaRPr lang="tr-TR" sz="16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200"/>
                        </a:spcAft>
                      </a:pPr>
                      <a:r>
                        <a:rPr lang="tr-TR" sz="1600" kern="1200" dirty="0">
                          <a:effectLst/>
                          <a:latin typeface="+mn-lt"/>
                          <a:ea typeface="Times New Roman"/>
                        </a:rPr>
                        <a:t>90</a:t>
                      </a:r>
                      <a:endParaRPr lang="tr-TR" sz="1600" dirty="0">
                        <a:effectLst/>
                        <a:latin typeface="+mn-lt"/>
                        <a:ea typeface="Times New Roman"/>
                      </a:endParaRPr>
                    </a:p>
                    <a:p>
                      <a:pPr algn="l">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908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221718179"/>
              </p:ext>
            </p:extLst>
          </p:nvPr>
        </p:nvGraphicFramePr>
        <p:xfrm>
          <a:off x="323527" y="1052736"/>
          <a:ext cx="8352928" cy="5400600"/>
        </p:xfrm>
        <a:graphic>
          <a:graphicData uri="http://schemas.openxmlformats.org/drawingml/2006/table">
            <a:tbl>
              <a:tblPr firstRow="1" firstCol="1" bandRow="1"/>
              <a:tblGrid>
                <a:gridCol w="1712624">
                  <a:extLst>
                    <a:ext uri="{9D8B030D-6E8A-4147-A177-3AD203B41FA5}">
                      <a16:colId xmlns:a16="http://schemas.microsoft.com/office/drawing/2014/main" val="20000"/>
                    </a:ext>
                  </a:extLst>
                </a:gridCol>
                <a:gridCol w="3918272">
                  <a:extLst>
                    <a:ext uri="{9D8B030D-6E8A-4147-A177-3AD203B41FA5}">
                      <a16:colId xmlns:a16="http://schemas.microsoft.com/office/drawing/2014/main" val="20001"/>
                    </a:ext>
                  </a:extLst>
                </a:gridCol>
                <a:gridCol w="1863991">
                  <a:extLst>
                    <a:ext uri="{9D8B030D-6E8A-4147-A177-3AD203B41FA5}">
                      <a16:colId xmlns:a16="http://schemas.microsoft.com/office/drawing/2014/main" val="20002"/>
                    </a:ext>
                  </a:extLst>
                </a:gridCol>
                <a:gridCol w="858041">
                  <a:extLst>
                    <a:ext uri="{9D8B030D-6E8A-4147-A177-3AD203B41FA5}">
                      <a16:colId xmlns:a16="http://schemas.microsoft.com/office/drawing/2014/main" val="20003"/>
                    </a:ext>
                  </a:extLst>
                </a:gridCol>
              </a:tblGrid>
              <a:tr h="5400600">
                <a:tc>
                  <a:txBody>
                    <a:bodyPr/>
                    <a:lstStyle/>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Okul İçi Gözlem ve Uygulamalar</a:t>
                      </a:r>
                      <a:endParaRPr lang="tr-TR" sz="1100" dirty="0">
                        <a:effectLst/>
                        <a:latin typeface="+mn-lt"/>
                        <a:ea typeface="Times New Roman"/>
                      </a:endParaRPr>
                    </a:p>
                    <a:p>
                      <a:pPr algn="ctr">
                        <a:lnSpc>
                          <a:spcPct val="115000"/>
                        </a:lnSpc>
                        <a:spcAft>
                          <a:spcPts val="1200"/>
                        </a:spcAft>
                      </a:pP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8288" lvl="0" indent="-180975" algn="just" defTabSz="917575">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Öğretmenler kurulu, zümre öğretmenler kurulu, şube öğretmenler kurulu, rehberlik hizmetleri yürütme kurulu, öğrenci davranışlarını izleme kurulu, disiplin kurulu, okul aile birliği toplantısı, anma ve kutlama komisyonu, sosyal etkinlik ve kulüp çalışmaları, satın alma, muayene ve teslim alma komisyonu, servis denetimi, kantin denetimi, yetiştirme kursları gibi okuldaki bütün kurul ve komisyonları izler.</a:t>
                      </a:r>
                      <a:endParaRPr lang="tr-TR" sz="1100" dirty="0">
                        <a:effectLst/>
                        <a:latin typeface="+mn-lt"/>
                        <a:ea typeface="Times New Roman"/>
                        <a:cs typeface="Times New Roman"/>
                      </a:endParaRPr>
                    </a:p>
                    <a:p>
                      <a:pPr marL="268288" lvl="0" indent="-180975" algn="just">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 Okul yerleşkesinde yer alan bütün birim ve bölümleri tanır ve işleyişi hakkında bilgi sahibi olur (Pansiyonu olmayan okullarda görev yapan aday öğretmenler en az 1 gün pansiyonlu bir okulda gözlem yaparlar).</a:t>
                      </a:r>
                      <a:endParaRPr lang="tr-TR" sz="1100" dirty="0">
                        <a:effectLst/>
                        <a:latin typeface="+mn-lt"/>
                        <a:ea typeface="Times New Roman"/>
                        <a:cs typeface="Times New Roman"/>
                      </a:endParaRPr>
                    </a:p>
                    <a:p>
                      <a:pPr marL="268288" lvl="0" indent="-180975" algn="just">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Aday öğretmenler, kendi okulunda okul içi gözlem süresinde farklı alanlardaki öğretmenlerin derslerinde de gözlemlerde bulunur. Bu dersin kaç saat olacağını danışman öğretmeni ve okul müdürü belirler.</a:t>
                      </a:r>
                      <a:endParaRPr lang="tr-TR" sz="1100" dirty="0">
                        <a:effectLst/>
                        <a:latin typeface="+mn-lt"/>
                        <a:ea typeface="Times New Roman"/>
                        <a:cs typeface="Times New Roman"/>
                      </a:endParaRPr>
                    </a:p>
                    <a:p>
                      <a:pPr marL="268288" lvl="0" indent="-180975" algn="just">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Okul içi birimlerdeki toplantılarda aktif görev alır.</a:t>
                      </a:r>
                      <a:endParaRPr lang="tr-TR" sz="1100" dirty="0">
                        <a:effectLst/>
                        <a:latin typeface="+mn-lt"/>
                        <a:ea typeface="Times New Roman"/>
                        <a:cs typeface="Times New Roman"/>
                      </a:endParaRPr>
                    </a:p>
                    <a:p>
                      <a:pPr marL="268288" lvl="0" indent="-180975" algn="just">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Okul gelişimiyle ilgili saha çalışması yapar ve önerilerini de kapsayan rapor hazırlar.</a:t>
                      </a:r>
                      <a:endParaRPr lang="tr-TR" sz="1100" dirty="0">
                        <a:effectLst/>
                        <a:latin typeface="+mn-lt"/>
                        <a:ea typeface="Times New Roman"/>
                        <a:cs typeface="Times New Roman"/>
                      </a:endParaRPr>
                    </a:p>
                    <a:p>
                      <a:pPr marL="268288" lvl="0" indent="-180975" algn="just">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Anma, kutlama, sosyal etkinlik, gezi vb. çalışmalarda görev alır.</a:t>
                      </a:r>
                      <a:endParaRPr lang="tr-TR" sz="1100" dirty="0">
                        <a:effectLst/>
                        <a:latin typeface="+mn-lt"/>
                        <a:ea typeface="Times New Roman"/>
                        <a:cs typeface="Times New Roman"/>
                      </a:endParaRPr>
                    </a:p>
                    <a:p>
                      <a:pPr marL="268288" lvl="0" indent="-180975" algn="just">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Dönem sonu iş ve işlemlerinde aktif olarak görev alır.</a:t>
                      </a:r>
                      <a:endParaRPr lang="tr-TR" sz="1100" dirty="0">
                        <a:effectLst/>
                        <a:latin typeface="+mn-lt"/>
                        <a:ea typeface="Times New Roman"/>
                        <a:cs typeface="Times New Roman"/>
                      </a:endParaRPr>
                    </a:p>
                    <a:p>
                      <a:pPr marL="268288" lvl="0" indent="-180975" algn="just">
                        <a:lnSpc>
                          <a:spcPct val="115000"/>
                        </a:lnSpc>
                        <a:spcAft>
                          <a:spcPts val="1200"/>
                        </a:spcAft>
                        <a:buFont typeface="+mj-lt"/>
                        <a:buAutoNum type="arabicPeriod"/>
                        <a:tabLst>
                          <a:tab pos="609600" algn="l"/>
                          <a:tab pos="1768475" algn="l"/>
                        </a:tabLst>
                      </a:pPr>
                      <a:r>
                        <a:rPr lang="tr-TR" sz="1100" kern="1200" dirty="0">
                          <a:effectLst/>
                          <a:latin typeface="+mn-lt"/>
                          <a:ea typeface="Times New Roman"/>
                          <a:cs typeface="Times New Roman"/>
                        </a:rPr>
                        <a:t>Danışman öğretmeniyle birlikte nöbet tutar.</a:t>
                      </a: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kern="1200" dirty="0">
                          <a:effectLst/>
                          <a:latin typeface="+mn-lt"/>
                          <a:ea typeface="Times New Roman" panose="02020603050405020304" pitchFamily="18" charset="0"/>
                        </a:rPr>
                        <a:t>Bu süreçte 16 hafta, haftada 1 gün, günde 6 saat olmak üzere okul içi gözlem ve uygulama yapılacaktır.  </a:t>
                      </a:r>
                      <a:endParaRPr lang="tr-TR" sz="1100" dirty="0">
                        <a:effectLst/>
                        <a:latin typeface="+mn-lt"/>
                        <a:ea typeface="Times New Roman" panose="02020603050405020304" pitchFamily="18" charset="0"/>
                      </a:endParaRPr>
                    </a:p>
                    <a:p>
                      <a:pPr>
                        <a:lnSpc>
                          <a:spcPct val="115000"/>
                        </a:lnSpc>
                        <a:spcAft>
                          <a:spcPts val="1200"/>
                        </a:spcAft>
                      </a:pPr>
                      <a:r>
                        <a:rPr lang="tr-TR" sz="1100" kern="1200" dirty="0">
                          <a:effectLst/>
                          <a:latin typeface="+mn-lt"/>
                          <a:ea typeface="Times New Roman" panose="02020603050405020304" pitchFamily="18" charset="0"/>
                        </a:rPr>
                        <a:t> </a:t>
                      </a:r>
                      <a:endParaRPr lang="tr-TR" sz="1100" dirty="0">
                        <a:effectLst/>
                        <a:latin typeface="+mn-lt"/>
                        <a:ea typeface="Times New Roman" panose="02020603050405020304" pitchFamily="18" charset="0"/>
                      </a:endParaRPr>
                    </a:p>
                    <a:p>
                      <a:pPr>
                        <a:lnSpc>
                          <a:spcPct val="115000"/>
                        </a:lnSpc>
                        <a:spcAft>
                          <a:spcPts val="1200"/>
                        </a:spcAft>
                      </a:pPr>
                      <a:r>
                        <a:rPr lang="tr-TR" sz="1100" kern="1200" dirty="0">
                          <a:effectLst/>
                          <a:latin typeface="+mn-lt"/>
                          <a:ea typeface="Times New Roman" panose="02020603050405020304" pitchFamily="18" charset="0"/>
                        </a:rPr>
                        <a:t>Okul içi gözlem ve uygulamaları değerlendirmek üzere aynı ilçede veya eğitim bölgesinde görev yapan aday öğretmenler komisyon çalışması ile bilgi, birikim ve tecrübelerini paylaşırlar. Bu komisyonlara danışman öğretmenler sırasıyla başkanlık eder.</a:t>
                      </a:r>
                      <a:endParaRPr lang="tr-TR" sz="1100" dirty="0">
                        <a:effectLst/>
                        <a:latin typeface="+mn-lt"/>
                        <a:ea typeface="Times New Roman" panose="02020603050405020304" pitchFamily="18" charset="0"/>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100" kern="1200" dirty="0">
                          <a:effectLst/>
                          <a:latin typeface="+mn-lt"/>
                          <a:ea typeface="Times New Roman"/>
                        </a:rPr>
                        <a:t>96</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19815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98720809"/>
              </p:ext>
            </p:extLst>
          </p:nvPr>
        </p:nvGraphicFramePr>
        <p:xfrm>
          <a:off x="395536" y="980728"/>
          <a:ext cx="8208912" cy="5299558"/>
        </p:xfrm>
        <a:graphic>
          <a:graphicData uri="http://schemas.openxmlformats.org/drawingml/2006/table">
            <a:tbl>
              <a:tblPr firstRow="1" firstCol="1" bandRow="1"/>
              <a:tblGrid>
                <a:gridCol w="1681969">
                  <a:extLst>
                    <a:ext uri="{9D8B030D-6E8A-4147-A177-3AD203B41FA5}">
                      <a16:colId xmlns:a16="http://schemas.microsoft.com/office/drawing/2014/main" val="20000"/>
                    </a:ext>
                  </a:extLst>
                </a:gridCol>
                <a:gridCol w="4034548">
                  <a:extLst>
                    <a:ext uri="{9D8B030D-6E8A-4147-A177-3AD203B41FA5}">
                      <a16:colId xmlns:a16="http://schemas.microsoft.com/office/drawing/2014/main" val="20001"/>
                    </a:ext>
                  </a:extLst>
                </a:gridCol>
                <a:gridCol w="1732201">
                  <a:extLst>
                    <a:ext uri="{9D8B030D-6E8A-4147-A177-3AD203B41FA5}">
                      <a16:colId xmlns:a16="http://schemas.microsoft.com/office/drawing/2014/main" val="20002"/>
                    </a:ext>
                  </a:extLst>
                </a:gridCol>
                <a:gridCol w="760194">
                  <a:extLst>
                    <a:ext uri="{9D8B030D-6E8A-4147-A177-3AD203B41FA5}">
                      <a16:colId xmlns:a16="http://schemas.microsoft.com/office/drawing/2014/main" val="20003"/>
                    </a:ext>
                  </a:extLst>
                </a:gridCol>
              </a:tblGrid>
              <a:tr h="1073758">
                <a:tc gridSpan="4">
                  <a:txBody>
                    <a:bodyPr/>
                    <a:lstStyle/>
                    <a:p>
                      <a:pPr algn="ctr">
                        <a:lnSpc>
                          <a:spcPct val="115000"/>
                        </a:lnSpc>
                        <a:spcBef>
                          <a:spcPts val="0"/>
                        </a:spcBef>
                        <a:spcAft>
                          <a:spcPts val="600"/>
                        </a:spcAft>
                      </a:pPr>
                      <a:endParaRPr lang="tr-TR" sz="1400" b="1" kern="1200" dirty="0">
                        <a:effectLst/>
                        <a:latin typeface="+mn-lt"/>
                        <a:ea typeface="+mn-ea"/>
                      </a:endParaRPr>
                    </a:p>
                    <a:p>
                      <a:pPr algn="ctr">
                        <a:lnSpc>
                          <a:spcPct val="115000"/>
                        </a:lnSpc>
                        <a:spcBef>
                          <a:spcPts val="0"/>
                        </a:spcBef>
                        <a:spcAft>
                          <a:spcPts val="600"/>
                        </a:spcAft>
                      </a:pPr>
                      <a:r>
                        <a:rPr lang="tr-TR" sz="1400" b="1" kern="1200" dirty="0">
                          <a:effectLst/>
                          <a:latin typeface="+mn-lt"/>
                          <a:ea typeface="+mn-ea"/>
                        </a:rPr>
                        <a:t>B. OKUL DIŞI FAALİYETLER (Eğitim öğretim dönemi haftanın 1 günü)</a:t>
                      </a:r>
                      <a:endParaRPr lang="tr-TR" sz="1400" dirty="0">
                        <a:effectLst/>
                        <a:latin typeface="+mn-lt"/>
                        <a:ea typeface="Times New Roman"/>
                      </a:endParaRPr>
                    </a:p>
                    <a:p>
                      <a:pPr algn="ctr">
                        <a:lnSpc>
                          <a:spcPct val="115000"/>
                        </a:lnSpc>
                        <a:spcBef>
                          <a:spcPts val="0"/>
                        </a:spcBef>
                        <a:spcAft>
                          <a:spcPts val="600"/>
                        </a:spcAft>
                      </a:pPr>
                      <a:r>
                        <a:rPr lang="tr-TR" sz="1400" b="1" kern="1200" dirty="0">
                          <a:effectLst/>
                          <a:latin typeface="+mn-lt"/>
                          <a:ea typeface="+mn-ea"/>
                        </a:rPr>
                        <a:t>(Toplam 15 hafta: haftada 1 gün, günde 6 saat olmak üzere toplam 90 Saat)</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66402">
                <a:tc>
                  <a:txBody>
                    <a:bodyPr/>
                    <a:lstStyle/>
                    <a:p>
                      <a:pPr algn="ctr">
                        <a:lnSpc>
                          <a:spcPct val="115000"/>
                        </a:lnSpc>
                        <a:spcAft>
                          <a:spcPts val="1200"/>
                        </a:spcAft>
                      </a:pPr>
                      <a:r>
                        <a:rPr lang="tr-TR" sz="1400" b="1" dirty="0">
                          <a:effectLst/>
                          <a:latin typeface="+mn-lt"/>
                          <a:ea typeface="Times New Roman"/>
                        </a:rPr>
                        <a:t>ETKİNLİKLER</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400" b="1" dirty="0">
                          <a:effectLst/>
                          <a:latin typeface="+mn-lt"/>
                          <a:ea typeface="Times New Roman"/>
                        </a:rPr>
                        <a:t>İŞLEYİŞ</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400" b="1" dirty="0">
                          <a:effectLst/>
                          <a:latin typeface="+mn-lt"/>
                          <a:ea typeface="Times New Roman"/>
                        </a:rPr>
                        <a:t>AÇIKLAMALAR</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400" b="1" dirty="0">
                          <a:effectLst/>
                          <a:latin typeface="+mn-lt"/>
                          <a:ea typeface="Times New Roman"/>
                        </a:rPr>
                        <a:t>SÜRE </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59398">
                <a:tc>
                  <a:txBody>
                    <a:bodyPr/>
                    <a:lstStyle/>
                    <a:p>
                      <a:pPr>
                        <a:lnSpc>
                          <a:spcPct val="115000"/>
                        </a:lnSpc>
                        <a:spcAft>
                          <a:spcPts val="1200"/>
                        </a:spcAft>
                      </a:pPr>
                      <a:r>
                        <a:rPr lang="tr-TR" sz="1400" kern="1200" dirty="0">
                          <a:effectLst/>
                          <a:latin typeface="+mn-lt"/>
                          <a:ea typeface="Times New Roman"/>
                        </a:rPr>
                        <a:t>Şehir Kimliğini Tanıma</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400" kern="1200" dirty="0">
                          <a:solidFill>
                            <a:schemeClr val="tx1"/>
                          </a:solidFill>
                          <a:effectLst/>
                          <a:latin typeface="+mn-lt"/>
                          <a:ea typeface="+mn-ea"/>
                          <a:cs typeface="+mn-cs"/>
                        </a:rPr>
                        <a:t>Atandığı il ile ilgili maddî, manevi ve sözel-kültürel değerler, demografik özelliklere ilişkin dosya/sunum hazırlar.</a:t>
                      </a:r>
                    </a:p>
                    <a:p>
                      <a:r>
                        <a:rPr lang="tr-TR" sz="1400" kern="1200" dirty="0">
                          <a:solidFill>
                            <a:schemeClr val="tx1"/>
                          </a:solidFill>
                          <a:effectLst/>
                          <a:latin typeface="+mn-lt"/>
                          <a:ea typeface="+mn-ea"/>
                          <a:cs typeface="+mn-cs"/>
                        </a:rPr>
                        <a:t> </a:t>
                      </a:r>
                    </a:p>
                    <a:p>
                      <a:r>
                        <a:rPr lang="tr-TR" sz="1400" kern="1200" dirty="0">
                          <a:solidFill>
                            <a:schemeClr val="tx1"/>
                          </a:solidFill>
                          <a:effectLst/>
                          <a:latin typeface="+mn-lt"/>
                          <a:ea typeface="+mn-ea"/>
                          <a:cs typeface="+mn-cs"/>
                        </a:rPr>
                        <a:t>Aday öğretmen yaşadığı şehirdeki müzeler, tarihî eserler, coğrafi mekânlar, ören yerleri, turistlik mekânlar vb. kurum ve alanları tanır, bu mekânların yetkilileriyle eğitim öğretim amaçlı iş birliği imkânlarını araştırır.</a:t>
                      </a:r>
                    </a:p>
                    <a:p>
                      <a:r>
                        <a:rPr lang="tr-TR" sz="1400" kern="1200" dirty="0">
                          <a:solidFill>
                            <a:schemeClr val="tx1"/>
                          </a:solidFill>
                          <a:effectLst/>
                          <a:latin typeface="+mn-lt"/>
                          <a:ea typeface="+mn-ea"/>
                          <a:cs typeface="+mn-cs"/>
                        </a:rPr>
                        <a:t> </a:t>
                      </a:r>
                    </a:p>
                    <a:p>
                      <a:r>
                        <a:rPr lang="tr-TR" sz="1400" kern="1200" dirty="0">
                          <a:solidFill>
                            <a:schemeClr val="tx1"/>
                          </a:solidFill>
                          <a:effectLst/>
                          <a:latin typeface="+mn-lt"/>
                          <a:ea typeface="+mn-ea"/>
                          <a:cs typeface="+mn-cs"/>
                        </a:rPr>
                        <a:t>Aday öğretmen bu kapsamda yaptığı her tür faaliyetle ilgili ekte yer alan ilgili formu doldurur ve dosyasına koyar.</a:t>
                      </a:r>
                    </a:p>
                    <a:p>
                      <a:pPr>
                        <a:lnSpc>
                          <a:spcPct val="115000"/>
                        </a:lnSpc>
                        <a:spcAft>
                          <a:spcPts val="1200"/>
                        </a:spcAft>
                      </a:pPr>
                      <a:r>
                        <a:rPr lang="tr-TR" sz="1400" dirty="0">
                          <a:effectLst/>
                          <a:latin typeface="+mn-lt"/>
                          <a:ea typeface="Times New Roman"/>
                        </a:rPr>
                        <a:t>(</a:t>
                      </a:r>
                      <a:r>
                        <a:rPr lang="tr-TR" sz="1400" dirty="0">
                          <a:effectLst/>
                          <a:latin typeface="+mn-lt"/>
                          <a:ea typeface="Times New Roman"/>
                          <a:hlinkClick r:id="rId2" action="ppaction://hlinksldjump"/>
                        </a:rPr>
                        <a:t>Form  7</a:t>
                      </a:r>
                      <a:r>
                        <a:rPr lang="tr-TR" sz="1400" dirty="0">
                          <a:effectLst/>
                          <a:latin typeface="+mn-lt"/>
                          <a:ea typeface="Times New Roman"/>
                        </a:rPr>
                        <a:t>)</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panose="02020603050405020304" pitchFamily="18" charset="0"/>
                          <a:cs typeface="Times New Roman" panose="02020603050405020304" pitchFamily="18" charset="0"/>
                        </a:rPr>
                        <a:t>Aday öğretmen, adaylık sürecini atandığı şehirden başka bir şehirde geçirecekse benzer faaliyetleri adaylığını geçirdiği şehirde gerçekleştirir; ancak görev yapacağı yerle ilgili de görev yerine gitmeden önce veya gittikten sonra benzer faaliyetleri yaparak şehrin imkânlarını tanır.</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18</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67262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2310725145"/>
              </p:ext>
            </p:extLst>
          </p:nvPr>
        </p:nvGraphicFramePr>
        <p:xfrm>
          <a:off x="755576" y="1268760"/>
          <a:ext cx="7560839" cy="5092429"/>
        </p:xfrm>
        <a:graphic>
          <a:graphicData uri="http://schemas.openxmlformats.org/drawingml/2006/table">
            <a:tbl>
              <a:tblPr firstRow="1" firstCol="1" bandRow="1"/>
              <a:tblGrid>
                <a:gridCol w="1549182">
                  <a:extLst>
                    <a:ext uri="{9D8B030D-6E8A-4147-A177-3AD203B41FA5}">
                      <a16:colId xmlns:a16="http://schemas.microsoft.com/office/drawing/2014/main" val="20000"/>
                    </a:ext>
                  </a:extLst>
                </a:gridCol>
                <a:gridCol w="3716030">
                  <a:extLst>
                    <a:ext uri="{9D8B030D-6E8A-4147-A177-3AD203B41FA5}">
                      <a16:colId xmlns:a16="http://schemas.microsoft.com/office/drawing/2014/main" val="20001"/>
                    </a:ext>
                  </a:extLst>
                </a:gridCol>
                <a:gridCol w="1719564">
                  <a:extLst>
                    <a:ext uri="{9D8B030D-6E8A-4147-A177-3AD203B41FA5}">
                      <a16:colId xmlns:a16="http://schemas.microsoft.com/office/drawing/2014/main" val="20002"/>
                    </a:ext>
                  </a:extLst>
                </a:gridCol>
                <a:gridCol w="576063">
                  <a:extLst>
                    <a:ext uri="{9D8B030D-6E8A-4147-A177-3AD203B41FA5}">
                      <a16:colId xmlns:a16="http://schemas.microsoft.com/office/drawing/2014/main" val="20003"/>
                    </a:ext>
                  </a:extLst>
                </a:gridCol>
              </a:tblGrid>
              <a:tr h="2696701">
                <a:tc>
                  <a:txBody>
                    <a:bodyPr/>
                    <a:lstStyle/>
                    <a:p>
                      <a:pPr>
                        <a:lnSpc>
                          <a:spcPct val="115000"/>
                        </a:lnSpc>
                        <a:spcAft>
                          <a:spcPts val="1200"/>
                        </a:spcAft>
                      </a:pPr>
                      <a:r>
                        <a:rPr lang="tr-TR" sz="1600" kern="1200">
                          <a:effectLst/>
                          <a:latin typeface="Calibri"/>
                          <a:ea typeface="Times New Roman"/>
                        </a:rPr>
                        <a:t>Kurumsal işleyiş</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Valilik, Kaymakamlık, Belediye Başkanlığı, İl/İlçe Millî Eğitim Müdürlüğü gibi kurumların işleyişi hakkında bilgi edinir. Mümkün olan durumlarda mülki ve idari amirlerle tanışır ve tecrübelerinden istifade eder.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18</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99843">
                <a:tc>
                  <a:txBody>
                    <a:bodyPr/>
                    <a:lstStyle/>
                    <a:p>
                      <a:pPr>
                        <a:lnSpc>
                          <a:spcPct val="115000"/>
                        </a:lnSpc>
                        <a:spcAft>
                          <a:spcPts val="1200"/>
                        </a:spcAft>
                      </a:pPr>
                      <a:r>
                        <a:rPr lang="tr-TR" sz="1600" kern="1200">
                          <a:effectLst/>
                          <a:latin typeface="Calibri"/>
                          <a:ea typeface="Times New Roman"/>
                        </a:rPr>
                        <a:t>Yanıbaşımızdaki okul</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İl veya ilçesinde bulunan Rehberlik ve Araştırma Merkezleri (RAM), Bilim ve Sanat Merkezleri (BİLSEM),  Halk Eğitim Merkezleri (HEM)  gibi farklı eğitim kurumları ve okul türlerinde gözlem yapar ve işleyiş farklılıkları hakkında bilgi sahibi olur.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18</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905171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597236283"/>
              </p:ext>
            </p:extLst>
          </p:nvPr>
        </p:nvGraphicFramePr>
        <p:xfrm>
          <a:off x="395536" y="980728"/>
          <a:ext cx="8424935" cy="5751216"/>
        </p:xfrm>
        <a:graphic>
          <a:graphicData uri="http://schemas.openxmlformats.org/drawingml/2006/table">
            <a:tbl>
              <a:tblPr firstRow="1" firstCol="1" bandRow="1"/>
              <a:tblGrid>
                <a:gridCol w="1726232">
                  <a:extLst>
                    <a:ext uri="{9D8B030D-6E8A-4147-A177-3AD203B41FA5}">
                      <a16:colId xmlns:a16="http://schemas.microsoft.com/office/drawing/2014/main" val="20000"/>
                    </a:ext>
                  </a:extLst>
                </a:gridCol>
                <a:gridCol w="4140720">
                  <a:extLst>
                    <a:ext uri="{9D8B030D-6E8A-4147-A177-3AD203B41FA5}">
                      <a16:colId xmlns:a16="http://schemas.microsoft.com/office/drawing/2014/main" val="20001"/>
                    </a:ext>
                  </a:extLst>
                </a:gridCol>
                <a:gridCol w="1777785">
                  <a:extLst>
                    <a:ext uri="{9D8B030D-6E8A-4147-A177-3AD203B41FA5}">
                      <a16:colId xmlns:a16="http://schemas.microsoft.com/office/drawing/2014/main" val="20002"/>
                    </a:ext>
                  </a:extLst>
                </a:gridCol>
                <a:gridCol w="780198">
                  <a:extLst>
                    <a:ext uri="{9D8B030D-6E8A-4147-A177-3AD203B41FA5}">
                      <a16:colId xmlns:a16="http://schemas.microsoft.com/office/drawing/2014/main" val="20003"/>
                    </a:ext>
                  </a:extLst>
                </a:gridCol>
              </a:tblGrid>
              <a:tr h="1568534">
                <a:tc>
                  <a:txBody>
                    <a:bodyPr/>
                    <a:lstStyle/>
                    <a:p>
                      <a:pPr>
                        <a:lnSpc>
                          <a:spcPct val="115000"/>
                        </a:lnSpc>
                        <a:spcAft>
                          <a:spcPts val="1200"/>
                        </a:spcAft>
                      </a:pPr>
                      <a:r>
                        <a:rPr lang="tr-TR" sz="1400" kern="1200" dirty="0">
                          <a:effectLst/>
                          <a:latin typeface="+mn-lt"/>
                          <a:ea typeface="Times New Roman"/>
                        </a:rPr>
                        <a:t>Tecrübeyle buluşma</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Emekli öğretmenler ve eğitime gönül vermiş şahıslarla bir araya gelerek tecrübelerinden istifade eder.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Bu faaliyetler il/ilçe milli eğitim müdürlüklerinin koordinasyonunda grup faaliyetleri olarak yürütülecektir.</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12</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73440">
                <a:tc>
                  <a:txBody>
                    <a:bodyPr/>
                    <a:lstStyle/>
                    <a:p>
                      <a:pPr>
                        <a:lnSpc>
                          <a:spcPct val="115000"/>
                        </a:lnSpc>
                        <a:spcAft>
                          <a:spcPts val="1200"/>
                        </a:spcAft>
                      </a:pPr>
                      <a:r>
                        <a:rPr lang="tr-TR" sz="1400" kern="1200">
                          <a:effectLst/>
                          <a:latin typeface="+mn-lt"/>
                          <a:ea typeface="Times New Roman"/>
                        </a:rPr>
                        <a:t>Gönüllülük ve girişimcilik çalışmaları</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tabLst>
                          <a:tab pos="2413635" algn="l"/>
                        </a:tabLst>
                      </a:pPr>
                      <a:r>
                        <a:rPr lang="tr-TR" sz="1400" kern="1200">
                          <a:effectLst/>
                          <a:latin typeface="+mn-lt"/>
                          <a:ea typeface="Times New Roman"/>
                        </a:rPr>
                        <a:t>Topluma hizmet uygulamaları çerçevesinde çevresindeki gönüllü kuruluşları tanır ve gönüllü çalışmalarda görev alır.</a:t>
                      </a:r>
                      <a:endParaRPr lang="tr-TR" sz="1400">
                        <a:effectLst/>
                        <a:latin typeface="+mn-lt"/>
                        <a:ea typeface="Times New Roman"/>
                      </a:endParaRPr>
                    </a:p>
                    <a:p>
                      <a:pPr>
                        <a:lnSpc>
                          <a:spcPct val="115000"/>
                        </a:lnSpc>
                        <a:spcAft>
                          <a:spcPts val="1200"/>
                        </a:spcAft>
                        <a:tabLst>
                          <a:tab pos="2413635" algn="l"/>
                        </a:tabLst>
                      </a:pPr>
                      <a:r>
                        <a:rPr lang="tr-TR" sz="1400">
                          <a:effectLst/>
                          <a:latin typeface="+mn-lt"/>
                          <a:ea typeface="Times New Roman"/>
                        </a:rPr>
                        <a:t> </a:t>
                      </a: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12</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46657">
                <a:tc>
                  <a:txBody>
                    <a:bodyPr/>
                    <a:lstStyle/>
                    <a:p>
                      <a:pPr>
                        <a:lnSpc>
                          <a:spcPct val="115000"/>
                        </a:lnSpc>
                        <a:spcAft>
                          <a:spcPts val="1200"/>
                        </a:spcAft>
                      </a:pPr>
                      <a:r>
                        <a:rPr lang="tr-TR" sz="1400" kern="1200">
                          <a:effectLst/>
                          <a:latin typeface="+mn-lt"/>
                          <a:ea typeface="Times New Roman"/>
                        </a:rPr>
                        <a:t>Mesleki gelişim ve kariyer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Üniversiteler, alanıyla ilgili kuruluşlar, Halk Eğitim Merkezleri, Özel Kurumlar ve STK'ların mesleki, sosyal ve kişisel gelişimine katkı sağlayacak imkânlarını tanır.</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Bilimsel toplantılara katılır (konferans, sempozyum, panel, bildiri ve poster sunma vb.)</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Sanatsal etkinliklere katılır (sergi, tiyatro, sinema, vb. sanatsal etkinliklerden haberdar olur ve katılır)</a:t>
                      </a:r>
                    </a:p>
                    <a:p>
                      <a:pPr marL="0" lvl="0" indent="0">
                        <a:lnSpc>
                          <a:spcPct val="115000"/>
                        </a:lnSpc>
                        <a:spcAft>
                          <a:spcPts val="1200"/>
                        </a:spcAft>
                        <a:buFont typeface="+mj-lt"/>
                        <a:buNone/>
                        <a:tabLst>
                          <a:tab pos="292100" algn="l"/>
                        </a:tabLst>
                      </a:pPr>
                      <a:endParaRPr lang="tr-TR" sz="1400" kern="1200" dirty="0">
                        <a:effectLst/>
                        <a:latin typeface="+mn-lt"/>
                        <a:ea typeface="Times New Roman"/>
                        <a:cs typeface="Times New Roman"/>
                      </a:endParaRPr>
                    </a:p>
                    <a:p>
                      <a:pPr marL="0" lvl="0" indent="0">
                        <a:lnSpc>
                          <a:spcPct val="115000"/>
                        </a:lnSpc>
                        <a:spcAft>
                          <a:spcPts val="1200"/>
                        </a:spcAft>
                        <a:buFont typeface="+mj-lt"/>
                        <a:buNone/>
                        <a:tabLst>
                          <a:tab pos="292100" algn="l"/>
                        </a:tabLst>
                      </a:pPr>
                      <a:r>
                        <a:rPr lang="tr-TR" sz="1400" kern="1200" dirty="0">
                          <a:effectLst/>
                          <a:latin typeface="+mn-lt"/>
                          <a:ea typeface="Times New Roman"/>
                          <a:cs typeface="Times New Roman"/>
                          <a:hlinkClick r:id="rId2" action="ppaction://hlinksldjump"/>
                        </a:rPr>
                        <a:t>Form-7</a:t>
                      </a:r>
                      <a:endParaRPr lang="tr-TR" sz="1400" dirty="0">
                        <a:effectLst/>
                        <a:latin typeface="+mn-lt"/>
                        <a:ea typeface="Times New Roman"/>
                        <a:cs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12</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751950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107391658"/>
              </p:ext>
            </p:extLst>
          </p:nvPr>
        </p:nvGraphicFramePr>
        <p:xfrm>
          <a:off x="611560" y="1124744"/>
          <a:ext cx="8064895" cy="5191975"/>
        </p:xfrm>
        <a:graphic>
          <a:graphicData uri="http://schemas.openxmlformats.org/drawingml/2006/table">
            <a:tbl>
              <a:tblPr firstRow="1" firstCol="1" bandRow="1"/>
              <a:tblGrid>
                <a:gridCol w="1652461">
                  <a:extLst>
                    <a:ext uri="{9D8B030D-6E8A-4147-A177-3AD203B41FA5}">
                      <a16:colId xmlns:a16="http://schemas.microsoft.com/office/drawing/2014/main" val="20000"/>
                    </a:ext>
                  </a:extLst>
                </a:gridCol>
                <a:gridCol w="3963766">
                  <a:extLst>
                    <a:ext uri="{9D8B030D-6E8A-4147-A177-3AD203B41FA5}">
                      <a16:colId xmlns:a16="http://schemas.microsoft.com/office/drawing/2014/main" val="20001"/>
                    </a:ext>
                  </a:extLst>
                </a:gridCol>
                <a:gridCol w="1701811">
                  <a:extLst>
                    <a:ext uri="{9D8B030D-6E8A-4147-A177-3AD203B41FA5}">
                      <a16:colId xmlns:a16="http://schemas.microsoft.com/office/drawing/2014/main" val="20002"/>
                    </a:ext>
                  </a:extLst>
                </a:gridCol>
                <a:gridCol w="746857">
                  <a:extLst>
                    <a:ext uri="{9D8B030D-6E8A-4147-A177-3AD203B41FA5}">
                      <a16:colId xmlns:a16="http://schemas.microsoft.com/office/drawing/2014/main" val="20003"/>
                    </a:ext>
                  </a:extLst>
                </a:gridCol>
              </a:tblGrid>
              <a:tr h="2178171">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p>
                      <a:pPr>
                        <a:lnSpc>
                          <a:spcPct val="115000"/>
                        </a:lnSpc>
                        <a:spcAft>
                          <a:spcPts val="1200"/>
                        </a:spcAft>
                      </a:pPr>
                      <a:r>
                        <a:rPr lang="tr-TR" sz="2000" u="sng" kern="1200" dirty="0">
                          <a:solidFill>
                            <a:srgbClr val="0000FF"/>
                          </a:solidFill>
                          <a:effectLst/>
                          <a:latin typeface="Calibri"/>
                          <a:ea typeface="Times New Roman"/>
                          <a:hlinkClick r:id="rId2" action="ppaction://hlinksldjump"/>
                        </a:rPr>
                        <a:t>Kitap okuma</a:t>
                      </a:r>
                      <a:endParaRPr lang="tr-TR" sz="2000" dirty="0">
                        <a:effectLst/>
                        <a:latin typeface="Calibri"/>
                        <a:ea typeface="Times New Roman"/>
                      </a:endParaRPr>
                    </a:p>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2000" kern="1200" dirty="0">
                          <a:effectLst/>
                          <a:latin typeface="Calibri"/>
                          <a:ea typeface="Times New Roman"/>
                        </a:rPr>
                        <a:t>Yetiştirme programı süresince eğitim ve öğretmenlikle ilgili okuduğu kitaplarla ilgili düşüncelerini kitap okuma değerlendirme formuna (</a:t>
                      </a:r>
                      <a:r>
                        <a:rPr lang="tr-TR" sz="2000" kern="1200" dirty="0">
                          <a:effectLst/>
                          <a:latin typeface="Calibri"/>
                          <a:ea typeface="Times New Roman"/>
                          <a:hlinkClick r:id="rId3" action="ppaction://hlinksldjump"/>
                        </a:rPr>
                        <a:t>Form-5</a:t>
                      </a:r>
                      <a:r>
                        <a:rPr lang="tr-TR" sz="2000" kern="1200" dirty="0">
                          <a:effectLst/>
                          <a:latin typeface="Calibri"/>
                          <a:ea typeface="Times New Roman"/>
                        </a:rPr>
                        <a:t>) yazarak 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5 adet</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1574">
                <a:tc>
                  <a:txBody>
                    <a:bodyPr/>
                    <a:lstStyle/>
                    <a:p>
                      <a:pPr>
                        <a:lnSpc>
                          <a:spcPct val="115000"/>
                        </a:lnSpc>
                        <a:spcAft>
                          <a:spcPts val="1200"/>
                        </a:spcAft>
                      </a:pPr>
                      <a:r>
                        <a:rPr lang="tr-TR" sz="2000" kern="1200" dirty="0">
                          <a:effectLst/>
                          <a:latin typeface="Calibri"/>
                          <a:ea typeface="Times New Roman"/>
                        </a:rPr>
                        <a:t> </a:t>
                      </a:r>
                      <a:r>
                        <a:rPr lang="tr-TR" sz="2000" u="sng" kern="1200" dirty="0">
                          <a:solidFill>
                            <a:srgbClr val="0000FF"/>
                          </a:solidFill>
                          <a:effectLst/>
                          <a:latin typeface="Calibri"/>
                          <a:ea typeface="Times New Roman"/>
                          <a:hlinkClick r:id="rId4" action="ppaction://hlinksldjump"/>
                        </a:rPr>
                        <a:t>Film izleme</a:t>
                      </a:r>
                      <a:endParaRPr lang="tr-TR" sz="2000" dirty="0">
                        <a:effectLst/>
                        <a:latin typeface="Calibri"/>
                        <a:ea typeface="Times New Roman"/>
                      </a:endParaRPr>
                    </a:p>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Yetiştirme programı süresince eğitim ve öğretmenlikle ilgili izlediği filmlerle ilgili düşüncelerini film izleme/değerlendirme formuna (</a:t>
                      </a:r>
                      <a:r>
                        <a:rPr lang="tr-TR" sz="2000" kern="1200" dirty="0">
                          <a:effectLst/>
                          <a:latin typeface="Calibri"/>
                          <a:ea typeface="Times New Roman"/>
                          <a:hlinkClick r:id="rId5" action="ppaction://hlinksldjump"/>
                        </a:rPr>
                        <a:t>Form-6</a:t>
                      </a:r>
                      <a:r>
                        <a:rPr lang="tr-TR" sz="2000" kern="1200" dirty="0">
                          <a:effectLst/>
                          <a:latin typeface="Calibri"/>
                          <a:ea typeface="Times New Roman"/>
                        </a:rPr>
                        <a:t>) yazarak 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10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42230">
                <a:tc>
                  <a:txBody>
                    <a:bodyPr/>
                    <a:lstStyle/>
                    <a:p>
                      <a:pPr indent="155575" algn="ct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tabLst>
                          <a:tab pos="1289050" algn="l"/>
                        </a:tabLs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dirty="0">
                          <a:effectLst/>
                          <a:latin typeface="Calibri"/>
                          <a:ea typeface="Times New Roman"/>
                        </a:rPr>
                        <a:t>Toplam Süre (saat)</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dirty="0">
                          <a:effectLst/>
                          <a:latin typeface="Calibri"/>
                          <a:ea typeface="Times New Roman"/>
                        </a:rPr>
                        <a:t>474</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28436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sz="1800" b="1" dirty="0"/>
              <a:t>C. ÖLÇME VE DEĞERLENDİRME</a:t>
            </a:r>
            <a:endParaRPr lang="tr-TR" sz="1800" dirty="0"/>
          </a:p>
          <a:p>
            <a:pPr marL="0" indent="0">
              <a:buNone/>
            </a:pPr>
            <a:r>
              <a:rPr lang="tr-TR" sz="1800" dirty="0"/>
              <a:t>       Okul içi ve okul dışı faaliyetler kapsamında yapılan çalışmaların izleme, ölçme ve değerlendirme sürecinin sağlıklı bir şekilde yürütülebilmesi için aşağıdaki işlemler yapılacaktır.</a:t>
            </a:r>
          </a:p>
          <a:p>
            <a:pPr marL="0" indent="0">
              <a:buNone/>
            </a:pPr>
            <a:r>
              <a:rPr lang="tr-TR" sz="1800" dirty="0"/>
              <a:t> </a:t>
            </a:r>
          </a:p>
          <a:p>
            <a:pPr marL="630238" lvl="0" indent="-268288">
              <a:buFont typeface="+mj-lt"/>
              <a:buAutoNum type="arabicPeriod"/>
            </a:pPr>
            <a:r>
              <a:rPr lang="tr-TR" sz="1800" dirty="0"/>
              <a:t>Aday öğretmen okul içi ve okul dışı her tür faaliyeti ile ilgili standart formları doldurur.  Bu çalışmalara ait diğer belge ve materyallerle birlikte bu formlar kişisel ve mesleki gelişim dosyasında saklanır. Bu dosya Performans Değerlendirme sürecinde ve sözlü sınavda veri olarak kullanılabilir.</a:t>
            </a:r>
          </a:p>
          <a:p>
            <a:pPr marL="630238" indent="-268288">
              <a:buFont typeface="+mj-lt"/>
              <a:buAutoNum type="arabicPeriod"/>
            </a:pPr>
            <a:endParaRPr lang="tr-TR" sz="1800" dirty="0"/>
          </a:p>
          <a:p>
            <a:pPr marL="630238" lvl="0" indent="-268288">
              <a:buFont typeface="+mj-lt"/>
              <a:buAutoNum type="arabicPeriod"/>
            </a:pPr>
            <a:r>
              <a:rPr lang="tr-TR" sz="1800" dirty="0"/>
              <a:t>Danışman öğretmen ve yönetici,  aday öğretmenin yetiştirme programı boyunca okul içi ve okul dışındaki her tür faaliyetini göz önünde bulundurarak ve gerektiğinde adayın hazırlamış olduğu kişisel ve mesleki gelişim doyasını da kullanarak performansını puanlar.</a:t>
            </a:r>
          </a:p>
          <a:p>
            <a:pPr marL="0" lvl="0" indent="0">
              <a:buNone/>
            </a:pPr>
            <a:r>
              <a:rPr lang="tr-TR" sz="1800" u="sng" dirty="0"/>
              <a:t>(</a:t>
            </a:r>
            <a:r>
              <a:rPr lang="tr-TR" sz="1800" u="sng" dirty="0">
                <a:hlinkClick r:id="rId2" action="ppaction://hlinkfile"/>
              </a:rPr>
              <a:t>Öğretmen Atama ve Yer Değiştirme Yönetmeliği</a:t>
            </a:r>
            <a:r>
              <a:rPr lang="tr-TR" sz="1800" u="sng" dirty="0"/>
              <a:t> - </a:t>
            </a:r>
            <a:r>
              <a:rPr lang="tr-TR" sz="1800" u="sng" dirty="0">
                <a:hlinkClick r:id="rId3" action="ppaction://hlinkfile"/>
              </a:rPr>
              <a:t>Ekleri</a:t>
            </a:r>
            <a:r>
              <a:rPr lang="tr-TR" sz="1800" u="sng" dirty="0"/>
              <a:t>)</a:t>
            </a:r>
            <a:endParaRPr lang="tr-TR" sz="1800" dirty="0"/>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22705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742950" lvl="0" indent="-742950" algn="ctr">
              <a:buAutoNum type="arabicPeriod"/>
            </a:pPr>
            <a:endParaRPr lang="tr-TR" sz="4400" b="1" dirty="0"/>
          </a:p>
          <a:p>
            <a:pPr marL="0" lvl="0" indent="0" algn="ctr">
              <a:buNone/>
            </a:pPr>
            <a:r>
              <a:rPr lang="tr-TR" sz="4400" b="1" dirty="0"/>
              <a:t>2. BÖLÜM</a:t>
            </a:r>
          </a:p>
          <a:p>
            <a:pPr marL="0" lvl="0" indent="0" algn="ctr">
              <a:buNone/>
            </a:pPr>
            <a:r>
              <a:rPr lang="tr-TR" sz="4400" b="1" dirty="0"/>
              <a:t>HİZMET İÇİ EĞİTİM</a:t>
            </a:r>
          </a:p>
          <a:p>
            <a:pPr marL="0" lvl="0" indent="0" algn="ctr">
              <a:buNone/>
            </a:pPr>
            <a:r>
              <a:rPr lang="tr-TR" sz="4400" b="1" dirty="0"/>
              <a:t>UYGULAMALARI</a:t>
            </a:r>
            <a:endParaRPr lang="tr-TR" sz="4400" dirty="0"/>
          </a:p>
          <a:p>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618299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268760"/>
            <a:ext cx="8640960" cy="5040560"/>
          </a:xfrm>
        </p:spPr>
        <p:txBody>
          <a:bodyPr/>
          <a:lstStyle/>
          <a:p>
            <a:pPr marL="0" indent="0">
              <a:buNone/>
            </a:pPr>
            <a:r>
              <a:rPr lang="tr-TR" sz="2000" b="1" dirty="0"/>
              <a:t>GİRİŞ</a:t>
            </a:r>
            <a:endParaRPr lang="tr-TR" sz="2000" dirty="0"/>
          </a:p>
          <a:p>
            <a:pPr marL="0" lvl="0" indent="0">
              <a:buNone/>
            </a:pPr>
            <a:r>
              <a:rPr lang="tr-TR" sz="2000" b="1" dirty="0"/>
              <a:t>A. GENEL AMAÇLAR</a:t>
            </a:r>
            <a:endParaRPr lang="tr-TR" sz="2000" dirty="0"/>
          </a:p>
          <a:p>
            <a:pPr marL="0" indent="0">
              <a:buNone/>
            </a:pPr>
            <a:r>
              <a:rPr lang="tr-TR" sz="2000" b="1" dirty="0"/>
              <a:t>     Bu programı alan aday öğretmenler,</a:t>
            </a:r>
            <a:endParaRPr lang="tr-TR" sz="2000" dirty="0"/>
          </a:p>
          <a:p>
            <a:pPr marL="630238" lvl="0" indent="-268288">
              <a:buFont typeface="+mj-lt"/>
              <a:buAutoNum type="arabicPeriod"/>
            </a:pPr>
            <a:r>
              <a:rPr lang="tr-TR" sz="2000" dirty="0"/>
              <a:t>Öğretmenlik mesleğinin misyonunu bilir, aidiyet ve adanmışlık duygusu gelişir,</a:t>
            </a:r>
          </a:p>
          <a:p>
            <a:pPr marL="630238" lvl="0" indent="-268288">
              <a:buFont typeface="+mj-lt"/>
              <a:buAutoNum type="arabicPeriod"/>
            </a:pPr>
            <a:r>
              <a:rPr lang="tr-TR" sz="2000" dirty="0"/>
              <a:t>Kültür ve medeniyetimizin özündeki/temellerindeki eğitim anlayışının farkında olur,</a:t>
            </a:r>
          </a:p>
          <a:p>
            <a:pPr marL="630238" lvl="0" indent="-268288">
              <a:buFont typeface="+mj-lt"/>
              <a:buAutoNum type="arabicPeriod"/>
            </a:pPr>
            <a:r>
              <a:rPr lang="tr-TR" sz="2000" dirty="0"/>
              <a:t>1739 Sayılı Millî Eğitim Temel Kanununda belirtilen millî, ahlaki, insani, manevi ve kültürel değerlerimizi benimser,</a:t>
            </a:r>
          </a:p>
          <a:p>
            <a:pPr marL="630238" lvl="0" indent="-268288">
              <a:buFont typeface="+mj-lt"/>
              <a:buAutoNum type="arabicPeriod"/>
            </a:pPr>
            <a:r>
              <a:rPr lang="tr-TR" sz="2000" dirty="0"/>
              <a:t>Kültürel çeşitliliklerimizi ve eğitimle olan ilişkisini fark eder,</a:t>
            </a:r>
          </a:p>
          <a:p>
            <a:pPr marL="630238" lvl="0" indent="-268288">
              <a:buFont typeface="+mj-lt"/>
              <a:buAutoNum type="arabicPeriod"/>
            </a:pPr>
            <a:r>
              <a:rPr lang="tr-TR" sz="2000" dirty="0"/>
              <a:t>Öğretmenlik uygulamalarına yönelik bilgi ve becerileri gelişir,</a:t>
            </a:r>
          </a:p>
          <a:p>
            <a:pPr marL="630238" lvl="0" indent="-268288">
              <a:buFont typeface="+mj-lt"/>
              <a:buAutoNum type="arabicPeriod"/>
            </a:pPr>
            <a:r>
              <a:rPr lang="tr-TR" sz="2000" dirty="0"/>
              <a:t>Millî eğitimin genel politikalarını, güncel önceliklerini ve uygulamalarını bilir,</a:t>
            </a:r>
          </a:p>
          <a:p>
            <a:pPr marL="630238" lvl="0" indent="-268288">
              <a:buFont typeface="+mj-lt"/>
              <a:buAutoNum type="arabicPeriod"/>
            </a:pPr>
            <a:r>
              <a:rPr lang="tr-TR" sz="2000" dirty="0"/>
              <a:t>Öğrenme süreçleri ve eğitim etkinlikleri ile ilgili model uygulamaları kavrar.</a:t>
            </a:r>
          </a:p>
          <a:p>
            <a:pPr marL="630238" lvl="0" indent="-268288">
              <a:buFont typeface="+mj-lt"/>
              <a:buAutoNum type="arabicPeriod"/>
            </a:pPr>
            <a:r>
              <a:rPr lang="tr-TR" sz="2000" dirty="0"/>
              <a:t>Eğitim ve öğretim ile ilgili mevzuattaki temel konuları bilir.</a:t>
            </a:r>
          </a:p>
          <a:p>
            <a:endParaRPr lang="tr-TR" sz="20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821791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1"/>
            <a:ext cx="8229600" cy="3484984"/>
          </a:xfrm>
        </p:spPr>
        <p:txBody>
          <a:bodyPr/>
          <a:lstStyle/>
          <a:p>
            <a:pPr marL="0" lvl="0" indent="0">
              <a:buNone/>
            </a:pPr>
            <a:r>
              <a:rPr lang="tr-TR" sz="2000" b="1" dirty="0"/>
              <a:t>B. UYGULAMA İLE İLGİLİ AÇIKLAMALAR</a:t>
            </a:r>
            <a:endParaRPr lang="tr-TR" sz="2000" dirty="0"/>
          </a:p>
          <a:p>
            <a:pPr marL="536575" lvl="0" indent="-268288">
              <a:buFont typeface="+mj-lt"/>
              <a:buAutoNum type="arabicPeriod"/>
            </a:pPr>
            <a:r>
              <a:rPr lang="tr-TR" sz="2000" dirty="0"/>
              <a:t>Eğitimler merkezden talimatlı mahallî faaliyetler olarak uygulanır. </a:t>
            </a:r>
          </a:p>
          <a:p>
            <a:pPr marL="536575" lvl="0" indent="-268288">
              <a:buFont typeface="+mj-lt"/>
              <a:buAutoNum type="arabicPeriod"/>
            </a:pPr>
            <a:r>
              <a:rPr lang="tr-TR" sz="2000" dirty="0"/>
              <a:t>Aday öğretmenlerin tamamının katılacağı uygun eğitim ortamları tercih edilir.</a:t>
            </a:r>
          </a:p>
          <a:p>
            <a:pPr marL="536575" lvl="0" indent="-268288">
              <a:buFont typeface="+mj-lt"/>
              <a:buAutoNum type="arabicPeriod"/>
            </a:pPr>
            <a:r>
              <a:rPr lang="tr-TR" sz="2000" dirty="0"/>
              <a:t>Eğitimler faaliyetlerinde üniversiteler, STK’lar ve alan uzmanlarından yararlanılır.</a:t>
            </a:r>
          </a:p>
          <a:p>
            <a:pPr marL="536575" lvl="0" indent="-268288">
              <a:buFont typeface="+mj-lt"/>
              <a:buAutoNum type="arabicPeriod"/>
            </a:pPr>
            <a:r>
              <a:rPr lang="tr-TR" sz="2000" dirty="0"/>
              <a:t>Aday öğretmenler 16 haftalık okul içi ve okul dışı uygulamaların sona ermesinden sonra, toplam 8 hafta  (240 saat) sürecek olan hizmetiçi eğitim faaliyetlerine katılırlar.</a:t>
            </a:r>
          </a:p>
          <a:p>
            <a:pPr marL="457200" indent="-457200">
              <a:buFont typeface="+mj-lt"/>
              <a:buAutoNum type="arabicPeriod"/>
            </a:pPr>
            <a:endParaRPr lang="tr-TR" sz="20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19</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18435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lgn="ctr" eaLnBrk="1" fontAlgn="auto" hangingPunct="1">
              <a:spcAft>
                <a:spcPts val="0"/>
              </a:spcAft>
              <a:buNone/>
            </a:pPr>
            <a:r>
              <a:rPr lang="tr-TR" sz="2000" b="1" dirty="0">
                <a:solidFill>
                  <a:prstClr val="black"/>
                </a:solidFill>
              </a:rPr>
              <a:t>T.C.</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MİLLÎ EĞİTİM BAKANLIĞI</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Öğretmen Yetiştirme ve Geliştirme Genel Müdürlüğü</a:t>
            </a:r>
            <a:endParaRPr lang="tr-TR" sz="2000" dirty="0">
              <a:solidFill>
                <a:prstClr val="black"/>
              </a:solidFill>
            </a:endParaRPr>
          </a:p>
          <a:p>
            <a:pPr marL="0" lvl="0" indent="0" algn="ctr" eaLnBrk="1" fontAlgn="auto" hangingPunct="1">
              <a:spcAft>
                <a:spcPts val="0"/>
              </a:spcAft>
              <a:buNone/>
            </a:pP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ADAY ÖĞRETMEN YETİŞTİRME SÜRECİ</a:t>
            </a:r>
          </a:p>
          <a:p>
            <a:pPr marL="0" lvl="0" indent="0" algn="ctr" eaLnBrk="1" fontAlgn="auto" hangingPunct="1">
              <a:spcAft>
                <a:spcPts val="0"/>
              </a:spcAft>
              <a:buNone/>
            </a:pPr>
            <a:endParaRPr lang="tr-TR" sz="2000" dirty="0">
              <a:solidFill>
                <a:prstClr val="black"/>
              </a:solidFill>
            </a:endParaRPr>
          </a:p>
          <a:p>
            <a:pPr marL="0" lvl="0" indent="0" eaLnBrk="1" fontAlgn="auto" hangingPunct="1">
              <a:spcAft>
                <a:spcPts val="0"/>
              </a:spcAft>
              <a:buNone/>
            </a:pPr>
            <a:endParaRPr lang="tr-TR" sz="2000" b="1" dirty="0">
              <a:solidFill>
                <a:srgbClr val="FF0000"/>
              </a:solidFill>
            </a:endParaRPr>
          </a:p>
          <a:p>
            <a:pPr marL="0" lvl="0" indent="0" eaLnBrk="1" fontAlgn="auto" hangingPunct="1">
              <a:spcAft>
                <a:spcPts val="0"/>
              </a:spcAft>
              <a:buNone/>
            </a:pPr>
            <a:r>
              <a:rPr lang="tr-TR" sz="2000" b="1" dirty="0">
                <a:solidFill>
                  <a:srgbClr val="FF0000"/>
                </a:solidFill>
              </a:rPr>
              <a:t> </a:t>
            </a: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ANKARA 2016</a:t>
            </a:r>
            <a:endParaRPr lang="tr-TR" sz="2000" dirty="0">
              <a:solidFill>
                <a:prstClr val="black"/>
              </a:solidFill>
            </a:endParaRPr>
          </a:p>
          <a:p>
            <a:pPr marL="742950" lvl="0" indent="-742950" algn="ctr">
              <a:buAutoNum type="arabicPeriod"/>
            </a:pPr>
            <a:endParaRPr lang="tr-TR" sz="4400" b="1" dirty="0"/>
          </a:p>
          <a:p>
            <a:pPr marL="0" indent="0">
              <a:buNone/>
            </a:pPr>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370058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182164674"/>
              </p:ext>
            </p:extLst>
          </p:nvPr>
        </p:nvGraphicFramePr>
        <p:xfrm>
          <a:off x="395537" y="980728"/>
          <a:ext cx="8424934" cy="5457481"/>
        </p:xfrm>
        <a:graphic>
          <a:graphicData uri="http://schemas.openxmlformats.org/drawingml/2006/table">
            <a:tbl>
              <a:tblPr firstRow="1" firstCol="1" bandRow="1"/>
              <a:tblGrid>
                <a:gridCol w="1615911">
                  <a:extLst>
                    <a:ext uri="{9D8B030D-6E8A-4147-A177-3AD203B41FA5}">
                      <a16:colId xmlns:a16="http://schemas.microsoft.com/office/drawing/2014/main" val="20000"/>
                    </a:ext>
                  </a:extLst>
                </a:gridCol>
                <a:gridCol w="3052092">
                  <a:extLst>
                    <a:ext uri="{9D8B030D-6E8A-4147-A177-3AD203B41FA5}">
                      <a16:colId xmlns:a16="http://schemas.microsoft.com/office/drawing/2014/main" val="20001"/>
                    </a:ext>
                  </a:extLst>
                </a:gridCol>
                <a:gridCol w="2935310">
                  <a:extLst>
                    <a:ext uri="{9D8B030D-6E8A-4147-A177-3AD203B41FA5}">
                      <a16:colId xmlns:a16="http://schemas.microsoft.com/office/drawing/2014/main" val="20002"/>
                    </a:ext>
                  </a:extLst>
                </a:gridCol>
                <a:gridCol w="821621">
                  <a:extLst>
                    <a:ext uri="{9D8B030D-6E8A-4147-A177-3AD203B41FA5}">
                      <a16:colId xmlns:a16="http://schemas.microsoft.com/office/drawing/2014/main" val="20003"/>
                    </a:ext>
                  </a:extLst>
                </a:gridCol>
              </a:tblGrid>
              <a:tr h="360040">
                <a:tc>
                  <a:txBody>
                    <a:bodyPr/>
                    <a:lstStyle/>
                    <a:p>
                      <a:pPr algn="ctr">
                        <a:lnSpc>
                          <a:spcPct val="115000"/>
                        </a:lnSpc>
                        <a:spcAft>
                          <a:spcPts val="0"/>
                        </a:spcAft>
                      </a:pPr>
                      <a:r>
                        <a:rPr lang="tr-TR" sz="1300" b="1" kern="1200" dirty="0">
                          <a:effectLst/>
                          <a:latin typeface="+mn-lt"/>
                          <a:ea typeface="Times New Roman"/>
                        </a:rPr>
                        <a:t>GENEL AMAÇLAR</a:t>
                      </a:r>
                      <a:endParaRPr lang="tr-TR" sz="13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SEMİNER KONULARI</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KAZANIMLAR</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SÜRE</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97441">
                <a:tc>
                  <a:txBody>
                    <a:bodyPr/>
                    <a:lstStyle/>
                    <a:p>
                      <a:pPr>
                        <a:lnSpc>
                          <a:spcPct val="115000"/>
                        </a:lnSpc>
                        <a:spcAft>
                          <a:spcPts val="0"/>
                        </a:spcAft>
                      </a:pPr>
                      <a:r>
                        <a:rPr lang="tr-TR" sz="1600" kern="1200">
                          <a:effectLst/>
                          <a:latin typeface="+mn-lt"/>
                          <a:ea typeface="Times New Roman"/>
                        </a:rPr>
                        <a:t>Öğretmenlik mesleğinin misyonunu bilir, aidiyet ve adanmışlık duygusu gelişir.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lvl="0" indent="-180975">
                        <a:lnSpc>
                          <a:spcPct val="115000"/>
                        </a:lnSpc>
                        <a:spcAft>
                          <a:spcPts val="0"/>
                        </a:spcAft>
                        <a:tabLst>
                          <a:tab pos="457200" algn="l"/>
                        </a:tabLst>
                      </a:pPr>
                      <a:r>
                        <a:rPr lang="tr-TR" sz="1600" b="1" kern="1200" dirty="0">
                          <a:effectLst/>
                          <a:latin typeface="+mn-lt"/>
                          <a:ea typeface="Times New Roman"/>
                          <a:cs typeface="Times New Roman"/>
                        </a:rPr>
                        <a:t>1. Öğretmenlik mesleğinin tarihî</a:t>
                      </a:r>
                      <a:r>
                        <a:rPr lang="tr-TR" sz="1600" b="1" kern="1200" baseline="0" dirty="0">
                          <a:effectLst/>
                          <a:latin typeface="+mn-lt"/>
                          <a:ea typeface="Times New Roman"/>
                          <a:cs typeface="Times New Roman"/>
                        </a:rPr>
                        <a:t> </a:t>
                      </a:r>
                      <a:r>
                        <a:rPr lang="tr-TR" sz="1600" b="1" kern="1200" dirty="0">
                          <a:effectLst/>
                          <a:latin typeface="+mn-lt"/>
                          <a:ea typeface="Times New Roman"/>
                          <a:cs typeface="Times New Roman"/>
                        </a:rPr>
                        <a:t>temelleri ve misyonu</a:t>
                      </a:r>
                      <a:endParaRPr lang="tr-TR" sz="1600" b="1"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Eğitimin gayesi ve öğretmenliğin misyonu</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Geçmişten günümüze öğretmenlik</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Öğretmenliğin millî ve evrensel sorumlulukları</a:t>
                      </a: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startAt="2"/>
                      </a:pPr>
                      <a:r>
                        <a:rPr lang="tr-TR" sz="1600" b="1" kern="1200" dirty="0">
                          <a:effectLst/>
                          <a:latin typeface="+mn-lt"/>
                          <a:ea typeface="Times New Roman"/>
                          <a:cs typeface="Times New Roman"/>
                        </a:rPr>
                        <a:t>İlham Veren Öğretmenler ve Unutulmayan Öğretmenlik Hatıraları</a:t>
                      </a:r>
                      <a:endParaRPr lang="tr-TR" sz="1600" b="1"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İlham veren öğretmenin özellikleri</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sanatı ve lider öğretmenlik</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İz bırakan öğretmenlerden unutulmayan öğretmenlik hatıraları</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Ana hatlarıyla eğitimin gayesini ve misyonunu bilir.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Geçmişten günümüze öğretmenlik mesleğinin tarihi serüvenini özetler.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millî ve evrensel sorumluluklarının farkında olur.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İlham veren öğretmenlerin temel özelliklerini açıklar.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insan yetiştirme sanatı olduğunu bilir.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 Başarılı bir öğretmenin örnek davranışlarını</a:t>
                      </a:r>
                      <a:r>
                        <a:rPr lang="tr-TR" sz="1600" kern="1200" baseline="0" dirty="0">
                          <a:effectLst/>
                          <a:latin typeface="+mn-lt"/>
                          <a:ea typeface="Times New Roman"/>
                          <a:cs typeface="Times New Roman"/>
                        </a:rPr>
                        <a:t> </a:t>
                      </a:r>
                      <a:r>
                        <a:rPr lang="tr-TR" sz="1600" kern="1200" dirty="0">
                          <a:effectLst/>
                          <a:latin typeface="+mn-lt"/>
                          <a:ea typeface="Times New Roman"/>
                          <a:cs typeface="Times New Roman"/>
                        </a:rPr>
                        <a:t>misallerle açıklar.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24</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20</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4290157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489885491"/>
              </p:ext>
            </p:extLst>
          </p:nvPr>
        </p:nvGraphicFramePr>
        <p:xfrm>
          <a:off x="539550" y="1196752"/>
          <a:ext cx="8147249" cy="4896544"/>
        </p:xfrm>
        <a:graphic>
          <a:graphicData uri="http://schemas.openxmlformats.org/drawingml/2006/table">
            <a:tbl>
              <a:tblPr firstRow="1" firstCol="1" bandRow="1"/>
              <a:tblGrid>
                <a:gridCol w="1851649">
                  <a:extLst>
                    <a:ext uri="{9D8B030D-6E8A-4147-A177-3AD203B41FA5}">
                      <a16:colId xmlns:a16="http://schemas.microsoft.com/office/drawing/2014/main" val="20000"/>
                    </a:ext>
                  </a:extLst>
                </a:gridCol>
                <a:gridCol w="2662497">
                  <a:extLst>
                    <a:ext uri="{9D8B030D-6E8A-4147-A177-3AD203B41FA5}">
                      <a16:colId xmlns:a16="http://schemas.microsoft.com/office/drawing/2014/main" val="20001"/>
                    </a:ext>
                  </a:extLst>
                </a:gridCol>
                <a:gridCol w="3046696">
                  <a:extLst>
                    <a:ext uri="{9D8B030D-6E8A-4147-A177-3AD203B41FA5}">
                      <a16:colId xmlns:a16="http://schemas.microsoft.com/office/drawing/2014/main" val="20002"/>
                    </a:ext>
                  </a:extLst>
                </a:gridCol>
                <a:gridCol w="586407">
                  <a:extLst>
                    <a:ext uri="{9D8B030D-6E8A-4147-A177-3AD203B41FA5}">
                      <a16:colId xmlns:a16="http://schemas.microsoft.com/office/drawing/2014/main" val="20003"/>
                    </a:ext>
                  </a:extLst>
                </a:gridCol>
              </a:tblGrid>
              <a:tr h="4896544">
                <a:tc>
                  <a:txBody>
                    <a:bodyPr/>
                    <a:lstStyle/>
                    <a:p>
                      <a:pPr>
                        <a:lnSpc>
                          <a:spcPct val="115000"/>
                        </a:lnSpc>
                        <a:spcAft>
                          <a:spcPts val="0"/>
                        </a:spcAft>
                      </a:pPr>
                      <a:r>
                        <a:rPr lang="tr-TR" sz="1800" kern="1200" dirty="0">
                          <a:effectLst/>
                          <a:latin typeface="+mn-lt"/>
                          <a:ea typeface="Times New Roman"/>
                        </a:rPr>
                        <a:t>Kültür ve medeniyetimizin özündeki/temelindeki eğitim anlayışının farkında olur.</a:t>
                      </a:r>
                      <a:endParaRPr lang="tr-TR" sz="18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15000"/>
                        </a:lnSpc>
                        <a:spcAft>
                          <a:spcPts val="0"/>
                        </a:spcAft>
                        <a:tabLst>
                          <a:tab pos="457200" algn="l"/>
                        </a:tabLst>
                      </a:pPr>
                      <a:r>
                        <a:rPr lang="tr-TR" sz="1800" b="1" kern="1200" dirty="0">
                          <a:effectLst/>
                          <a:latin typeface="+mn-lt"/>
                          <a:ea typeface="Times New Roman"/>
                          <a:cs typeface="Times New Roman"/>
                        </a:rPr>
                        <a:t>1. Kültür ve</a:t>
                      </a:r>
                      <a:r>
                        <a:rPr lang="tr-TR" sz="1800" b="1" kern="1200" baseline="0" dirty="0">
                          <a:effectLst/>
                          <a:latin typeface="+mn-lt"/>
                          <a:ea typeface="Times New Roman"/>
                          <a:cs typeface="Times New Roman"/>
                        </a:rPr>
                        <a:t> </a:t>
                      </a:r>
                      <a:r>
                        <a:rPr lang="tr-TR" sz="1800" b="1" kern="1200" dirty="0">
                          <a:effectLst/>
                          <a:latin typeface="+mn-lt"/>
                          <a:ea typeface="Times New Roman"/>
                          <a:cs typeface="Times New Roman"/>
                        </a:rPr>
                        <a:t>Medeniyetimizde Eğitim Anlayışının Temelleri</a:t>
                      </a:r>
                      <a:endParaRPr lang="tr-TR" sz="1800" b="1"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Kültür ve medeniyetimizde eğitimle ilgili özgün düşünceler ve tespitler</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Eğitimin terbiye ve irfan boyutu</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Eğitimde sevgi, şefkat, merhamet temelli yaklaşımı</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Medeniyet öncülerimizden eğitimde örnek davranışlar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mn-lt"/>
                          <a:ea typeface="Times New Roman"/>
                        </a:rPr>
                        <a:t>Bu seminerin sonunda öğretmenler,</a:t>
                      </a:r>
                      <a:endParaRPr lang="tr-TR" sz="1800" dirty="0">
                        <a:effectLst/>
                        <a:latin typeface="+mn-lt"/>
                        <a:ea typeface="Times New Roman"/>
                      </a:endParaRPr>
                    </a:p>
                    <a:p>
                      <a:pPr marL="342900" lvl="0" indent="-255588">
                        <a:lnSpc>
                          <a:spcPct val="115000"/>
                        </a:lnSpc>
                        <a:spcAft>
                          <a:spcPts val="0"/>
                        </a:spcAft>
                        <a:buFont typeface="+mj-lt"/>
                        <a:buAutoNum type="arabicPeriod"/>
                        <a:tabLst>
                          <a:tab pos="457200" algn="l"/>
                        </a:tabLst>
                      </a:pPr>
                      <a:r>
                        <a:rPr lang="tr-TR" sz="1800" kern="1200" dirty="0">
                          <a:effectLst/>
                          <a:latin typeface="+mn-lt"/>
                          <a:ea typeface="Times New Roman"/>
                          <a:cs typeface="Times New Roman"/>
                        </a:rPr>
                        <a:t>Kültür ve medeniyetimizde eğitimle ilgili öne çıkan özgün düşünceleri ve anlayışları fark eder.</a:t>
                      </a:r>
                      <a:endParaRPr lang="tr-TR" sz="18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800" kern="1200" dirty="0">
                          <a:effectLst/>
                          <a:latin typeface="+mn-lt"/>
                          <a:ea typeface="Times New Roman"/>
                          <a:cs typeface="Times New Roman"/>
                        </a:rPr>
                        <a:t>Eğitimin terbiye ve irfan boyutunu açıklar.</a:t>
                      </a:r>
                      <a:endParaRPr lang="tr-TR" sz="18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800" kern="1200" dirty="0">
                          <a:effectLst/>
                          <a:latin typeface="+mn-lt"/>
                          <a:ea typeface="Times New Roman"/>
                          <a:cs typeface="Times New Roman"/>
                        </a:rPr>
                        <a:t>Eğitimde sevgi, şefkat ve merhamet temelli yaklaşımı kavrar.</a:t>
                      </a:r>
                      <a:endParaRPr lang="tr-TR" sz="18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800" kern="1200" dirty="0">
                          <a:effectLst/>
                          <a:latin typeface="+mn-lt"/>
                          <a:ea typeface="Times New Roman"/>
                          <a:cs typeface="Times New Roman"/>
                        </a:rPr>
                        <a:t>Eğitimde, medeniyet öncülerimizden günümüze yansıyan örnek davranışları yorumlar.</a:t>
                      </a:r>
                      <a:endParaRPr lang="tr-TR" sz="18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800" kern="1200" dirty="0">
                          <a:effectLst/>
                          <a:latin typeface="+mn-lt"/>
                          <a:ea typeface="Times New Roman"/>
                        </a:rPr>
                        <a:t>24</a:t>
                      </a:r>
                      <a:endParaRPr lang="tr-TR" sz="18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93493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987070249"/>
              </p:ext>
            </p:extLst>
          </p:nvPr>
        </p:nvGraphicFramePr>
        <p:xfrm>
          <a:off x="323528" y="1052736"/>
          <a:ext cx="7920880" cy="5184576"/>
        </p:xfrm>
        <a:graphic>
          <a:graphicData uri="http://schemas.openxmlformats.org/drawingml/2006/table">
            <a:tbl>
              <a:tblPr firstRow="1" firstCol="1" bandRow="1"/>
              <a:tblGrid>
                <a:gridCol w="1519233">
                  <a:extLst>
                    <a:ext uri="{9D8B030D-6E8A-4147-A177-3AD203B41FA5}">
                      <a16:colId xmlns:a16="http://schemas.microsoft.com/office/drawing/2014/main" val="20000"/>
                    </a:ext>
                  </a:extLst>
                </a:gridCol>
                <a:gridCol w="2869489">
                  <a:extLst>
                    <a:ext uri="{9D8B030D-6E8A-4147-A177-3AD203B41FA5}">
                      <a16:colId xmlns:a16="http://schemas.microsoft.com/office/drawing/2014/main" val="20001"/>
                    </a:ext>
                  </a:extLst>
                </a:gridCol>
                <a:gridCol w="288408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5184576">
                <a:tc>
                  <a:txBody>
                    <a:bodyPr/>
                    <a:lstStyle/>
                    <a:p>
                      <a:pPr>
                        <a:lnSpc>
                          <a:spcPct val="115000"/>
                        </a:lnSpc>
                        <a:spcAft>
                          <a:spcPts val="0"/>
                        </a:spcAft>
                      </a:pPr>
                      <a:r>
                        <a:rPr lang="tr-TR" sz="1600" kern="1200" dirty="0">
                          <a:effectLst/>
                          <a:latin typeface="+mn-lt"/>
                          <a:ea typeface="Times New Roman"/>
                        </a:rPr>
                        <a:t>1739 sayılı Millî Eğitim Temel Kanununda belirtilen millî, manevi, ahlaki, insani, ve kültürel değerlerimizi benimser.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b="1" kern="1200" dirty="0">
                          <a:effectLst/>
                          <a:latin typeface="+mn-lt"/>
                          <a:ea typeface="Times New Roman"/>
                          <a:cs typeface="Times New Roman"/>
                        </a:rPr>
                        <a:t>1. İnsan ve Değerler</a:t>
                      </a: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Eğitimde varlık,  hayat, bilgi, insan ve değer bütünselliği</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Eğitimde duygu, düşünce ve davranış uyumu</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Millî, evrensel, ahlaki ve kültürel değerler</a:t>
                      </a:r>
                      <a:endParaRPr lang="tr-TR" sz="1600" dirty="0">
                        <a:effectLst/>
                        <a:latin typeface="+mn-lt"/>
                        <a:ea typeface="Times New Roman"/>
                        <a:cs typeface="Times New Roman"/>
                      </a:endParaRPr>
                    </a:p>
                    <a:p>
                      <a:pPr marL="342900" lvl="0" indent="-16192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Değerlerin insan eğitimindeki etkisi ve kazandırdıkları</a:t>
                      </a:r>
                    </a:p>
                    <a:p>
                      <a:pPr marL="342900" lvl="0" indent="-342900">
                        <a:lnSpc>
                          <a:spcPct val="115000"/>
                        </a:lnSpc>
                        <a:spcAft>
                          <a:spcPts val="0"/>
                        </a:spcAft>
                        <a:buFont typeface="+mj-lt"/>
                        <a:buAutoNum type="alphaLcPeriod"/>
                        <a:tabLst>
                          <a:tab pos="457200" algn="l"/>
                        </a:tabLst>
                      </a:pP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startAt="2"/>
                        <a:tabLst>
                          <a:tab pos="379095" algn="l"/>
                        </a:tabLst>
                      </a:pPr>
                      <a:r>
                        <a:rPr lang="tr-TR" sz="1600" b="1" kern="1200" dirty="0">
                          <a:effectLst/>
                          <a:latin typeface="+mn-lt"/>
                          <a:ea typeface="Times New Roman"/>
                          <a:cs typeface="Times New Roman"/>
                        </a:rPr>
                        <a:t>Öğretmenlik Mesleğinin Temel Değerleri ve Etik İlkeleri</a:t>
                      </a:r>
                      <a:endParaRPr lang="tr-TR" sz="1600" b="1" dirty="0">
                        <a:effectLst/>
                        <a:latin typeface="+mn-lt"/>
                        <a:ea typeface="Times New Roman"/>
                        <a:cs typeface="Times New Roman"/>
                      </a:endParaRPr>
                    </a:p>
                    <a:p>
                      <a:pPr>
                        <a:lnSpc>
                          <a:spcPct val="115000"/>
                        </a:lnSpc>
                        <a:spcAft>
                          <a:spcPts val="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180975"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Varlık, hayat, bilgi, insan ve değer ilişkisini eğitim açısından bütünsellik boyutu ile açıklar.</a:t>
                      </a: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Eğitimde duygu, düşünce ve davranış uyumunun önemini fark eder.</a:t>
                      </a: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Millî, evrensel, ahlaki ve kültürel değerleri açıklar.</a:t>
                      </a: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Değerlerin insan eğitimindeki etkisini ve kazanımlarını söyler. </a:t>
                      </a: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Öğretmenlik mesleğinin temel değerlerini ve etik ilkelerini örneklerle açıklar.</a:t>
                      </a: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Öğretmenlik mesleği ile bağdaşmayan davranışları örneklendirir.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24</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48063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110473132"/>
              </p:ext>
            </p:extLst>
          </p:nvPr>
        </p:nvGraphicFramePr>
        <p:xfrm>
          <a:off x="251521" y="1052736"/>
          <a:ext cx="8640958" cy="5328592"/>
        </p:xfrm>
        <a:graphic>
          <a:graphicData uri="http://schemas.openxmlformats.org/drawingml/2006/table">
            <a:tbl>
              <a:tblPr firstRow="1" firstCol="1" bandRow="1"/>
              <a:tblGrid>
                <a:gridCol w="1657345">
                  <a:extLst>
                    <a:ext uri="{9D8B030D-6E8A-4147-A177-3AD203B41FA5}">
                      <a16:colId xmlns:a16="http://schemas.microsoft.com/office/drawing/2014/main" val="20000"/>
                    </a:ext>
                  </a:extLst>
                </a:gridCol>
                <a:gridCol w="3130351">
                  <a:extLst>
                    <a:ext uri="{9D8B030D-6E8A-4147-A177-3AD203B41FA5}">
                      <a16:colId xmlns:a16="http://schemas.microsoft.com/office/drawing/2014/main" val="20001"/>
                    </a:ext>
                  </a:extLst>
                </a:gridCol>
                <a:gridCol w="3010574">
                  <a:extLst>
                    <a:ext uri="{9D8B030D-6E8A-4147-A177-3AD203B41FA5}">
                      <a16:colId xmlns:a16="http://schemas.microsoft.com/office/drawing/2014/main" val="20002"/>
                    </a:ext>
                  </a:extLst>
                </a:gridCol>
                <a:gridCol w="842688">
                  <a:extLst>
                    <a:ext uri="{9D8B030D-6E8A-4147-A177-3AD203B41FA5}">
                      <a16:colId xmlns:a16="http://schemas.microsoft.com/office/drawing/2014/main" val="20003"/>
                    </a:ext>
                  </a:extLst>
                </a:gridCol>
              </a:tblGrid>
              <a:tr h="5328592">
                <a:tc>
                  <a:txBody>
                    <a:bodyPr/>
                    <a:lstStyle/>
                    <a:p>
                      <a:pPr>
                        <a:lnSpc>
                          <a:spcPct val="115000"/>
                        </a:lnSpc>
                        <a:spcAft>
                          <a:spcPts val="0"/>
                        </a:spcAft>
                      </a:pPr>
                      <a:r>
                        <a:rPr lang="tr-TR" sz="1600" kern="1200">
                          <a:effectLst/>
                          <a:latin typeface="+mn-lt"/>
                          <a:ea typeface="Times New Roman"/>
                        </a:rPr>
                        <a:t>Kültürel çeşitliliklerimizi ve eğitimle olan ilişkisini fark eder.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AutoNum type="arabicPeriod"/>
                        <a:tabLst>
                          <a:tab pos="457200" algn="l"/>
                        </a:tabLst>
                      </a:pPr>
                      <a:r>
                        <a:rPr lang="tr-TR" sz="1600" b="1" kern="1200" dirty="0">
                          <a:effectLst/>
                          <a:latin typeface="+mn-lt"/>
                          <a:ea typeface="Times New Roman"/>
                          <a:cs typeface="Times New Roman"/>
                        </a:rPr>
                        <a:t>Anadolu’da Çok Kültürlülük, Kaynakları ve Eğitime Yansımaları</a:t>
                      </a:r>
                    </a:p>
                    <a:p>
                      <a:pPr marL="630238" lvl="0" indent="-255588">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Kültürel çeşitliliklerimiz</a:t>
                      </a:r>
                      <a:endParaRPr lang="tr-TR" sz="1600" dirty="0">
                        <a:effectLst/>
                        <a:latin typeface="+mn-lt"/>
                        <a:ea typeface="Times New Roman"/>
                        <a:cs typeface="Times New Roman"/>
                      </a:endParaRPr>
                    </a:p>
                    <a:p>
                      <a:pPr marL="630238" lvl="0" indent="-255588">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Bir arada yaşama kültürü</a:t>
                      </a:r>
                      <a:endParaRPr lang="tr-TR" sz="1600" dirty="0">
                        <a:effectLst/>
                        <a:latin typeface="+mn-lt"/>
                        <a:ea typeface="Times New Roman"/>
                        <a:cs typeface="Times New Roman"/>
                      </a:endParaRPr>
                    </a:p>
                    <a:p>
                      <a:pPr marL="630238" lvl="0" indent="-255588">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Yaşayan dil ve lehçeler</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cs typeface="Times New Roman"/>
                        </a:rPr>
                        <a:t> </a:t>
                      </a:r>
                    </a:p>
                    <a:p>
                      <a:pPr>
                        <a:lnSpc>
                          <a:spcPct val="115000"/>
                        </a:lnSpc>
                        <a:spcAft>
                          <a:spcPts val="0"/>
                        </a:spcAft>
                        <a:tabLst>
                          <a:tab pos="1597025" algn="l"/>
                        </a:tabLs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cs typeface="Times New Roman"/>
                        </a:rPr>
                        <a:t>Bu seminerin sonunda öğretmenler,</a:t>
                      </a:r>
                    </a:p>
                    <a:p>
                      <a:pPr marL="342900" lvl="0" indent="-255588">
                        <a:lnSpc>
                          <a:spcPct val="115000"/>
                        </a:lnSpc>
                        <a:spcAft>
                          <a:spcPts val="0"/>
                        </a:spcAft>
                        <a:buFont typeface="+mj-lt"/>
                        <a:buAutoNum type="arabicPeriod"/>
                      </a:pPr>
                      <a:r>
                        <a:rPr lang="tr-TR" sz="1600" kern="1200" dirty="0">
                          <a:effectLst/>
                          <a:latin typeface="+mn-lt"/>
                          <a:ea typeface="Times New Roman"/>
                          <a:cs typeface="Times New Roman"/>
                        </a:rPr>
                        <a:t>Ülkemizdeki kültürel çeşitliliklerimizi açıklar.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pPr>
                      <a:r>
                        <a:rPr lang="tr-TR" sz="1600" kern="1200" dirty="0">
                          <a:effectLst/>
                          <a:latin typeface="+mn-lt"/>
                          <a:ea typeface="Times New Roman"/>
                          <a:cs typeface="Times New Roman"/>
                        </a:rPr>
                        <a:t>Bir arada yaşama kültürünü ve yansımalarını yorumlar.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pPr>
                      <a:r>
                        <a:rPr lang="tr-TR" sz="1600" kern="1200" dirty="0">
                          <a:effectLst/>
                          <a:latin typeface="+mn-lt"/>
                          <a:ea typeface="Times New Roman"/>
                          <a:cs typeface="Times New Roman"/>
                        </a:rPr>
                        <a:t>Yaşayan dil ve lehçelerin farkında olur.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pPr>
                      <a:r>
                        <a:rPr lang="tr-TR" sz="1600" kern="1200" dirty="0">
                          <a:effectLst/>
                          <a:latin typeface="+mn-lt"/>
                          <a:ea typeface="Times New Roman"/>
                          <a:cs typeface="Times New Roman"/>
                        </a:rPr>
                        <a:t>Görev yapacağı yörede Türkçe dışında yaygın olarak kullanılan dil hakkında bilgi sahibi olur ve bu dilde kendini temel düzeyde ifade edebilir.</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cs typeface="Times New Roman"/>
                        </a:rPr>
                        <a:t> </a:t>
                      </a:r>
                    </a:p>
                    <a:p>
                      <a:pPr>
                        <a:lnSpc>
                          <a:spcPct val="115000"/>
                        </a:lnSpc>
                        <a:spcAft>
                          <a:spcPts val="0"/>
                        </a:spcAf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mn-lt"/>
                          <a:ea typeface="Times New Roman"/>
                        </a:rPr>
                        <a:t>48</a:t>
                      </a:r>
                    </a:p>
                    <a:p>
                      <a:pPr>
                        <a:lnSpc>
                          <a:spcPct val="115000"/>
                        </a:lnSpc>
                        <a:spcAft>
                          <a:spcPts val="0"/>
                        </a:spcAft>
                      </a:pPr>
                      <a:r>
                        <a:rPr lang="tr-TR" sz="1600" dirty="0">
                          <a:effectLst/>
                          <a:latin typeface="+mn-lt"/>
                          <a:ea typeface="Times New Roman"/>
                          <a:cs typeface="Times New Roman"/>
                        </a:rPr>
                        <a:t> </a:t>
                      </a:r>
                    </a:p>
                    <a:p>
                      <a:pPr>
                        <a:lnSpc>
                          <a:spcPct val="115000"/>
                        </a:lnSpc>
                        <a:spcAft>
                          <a:spcPts val="0"/>
                        </a:spcAft>
                      </a:pPr>
                      <a:r>
                        <a:rPr lang="tr-TR" sz="1600" dirty="0">
                          <a:effectLst/>
                          <a:latin typeface="+mn-lt"/>
                          <a:ea typeface="Times New Roman"/>
                          <a:cs typeface="Times New Roman"/>
                        </a:rPr>
                        <a:t> </a:t>
                      </a:r>
                    </a:p>
                    <a:p>
                      <a:pPr>
                        <a:lnSpc>
                          <a:spcPct val="115000"/>
                        </a:lnSpc>
                        <a:spcAft>
                          <a:spcPts val="0"/>
                        </a:spcAf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699425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745932468"/>
              </p:ext>
            </p:extLst>
          </p:nvPr>
        </p:nvGraphicFramePr>
        <p:xfrm>
          <a:off x="395537" y="1124744"/>
          <a:ext cx="8424936" cy="5278636"/>
        </p:xfrm>
        <a:graphic>
          <a:graphicData uri="http://schemas.openxmlformats.org/drawingml/2006/table">
            <a:tbl>
              <a:tblPr firstRow="1" firstCol="1" bandRow="1"/>
              <a:tblGrid>
                <a:gridCol w="1615911">
                  <a:extLst>
                    <a:ext uri="{9D8B030D-6E8A-4147-A177-3AD203B41FA5}">
                      <a16:colId xmlns:a16="http://schemas.microsoft.com/office/drawing/2014/main" val="20000"/>
                    </a:ext>
                  </a:extLst>
                </a:gridCol>
                <a:gridCol w="3052094">
                  <a:extLst>
                    <a:ext uri="{9D8B030D-6E8A-4147-A177-3AD203B41FA5}">
                      <a16:colId xmlns:a16="http://schemas.microsoft.com/office/drawing/2014/main" val="20001"/>
                    </a:ext>
                  </a:extLst>
                </a:gridCol>
                <a:gridCol w="2935310">
                  <a:extLst>
                    <a:ext uri="{9D8B030D-6E8A-4147-A177-3AD203B41FA5}">
                      <a16:colId xmlns:a16="http://schemas.microsoft.com/office/drawing/2014/main" val="20002"/>
                    </a:ext>
                  </a:extLst>
                </a:gridCol>
                <a:gridCol w="821621">
                  <a:extLst>
                    <a:ext uri="{9D8B030D-6E8A-4147-A177-3AD203B41FA5}">
                      <a16:colId xmlns:a16="http://schemas.microsoft.com/office/drawing/2014/main" val="20003"/>
                    </a:ext>
                  </a:extLst>
                </a:gridCol>
              </a:tblGrid>
              <a:tr h="5278636">
                <a:tc>
                  <a:txBody>
                    <a:bodyPr/>
                    <a:lstStyle/>
                    <a:p>
                      <a:pPr>
                        <a:lnSpc>
                          <a:spcPct val="115000"/>
                        </a:lnSpc>
                        <a:spcAft>
                          <a:spcPts val="0"/>
                        </a:spcAft>
                      </a:pPr>
                      <a:r>
                        <a:rPr lang="tr-TR" sz="1400" kern="1200" dirty="0">
                          <a:effectLst/>
                          <a:latin typeface="+mn-lt"/>
                          <a:ea typeface="Times New Roman"/>
                        </a:rPr>
                        <a:t>Öğretmenlik uygulamalarına yönelik bilgi ve becerileri gelişir.</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lvl="0" indent="-180975">
                        <a:lnSpc>
                          <a:spcPct val="115000"/>
                        </a:lnSpc>
                        <a:spcAft>
                          <a:spcPts val="0"/>
                        </a:spcAft>
                        <a:tabLst>
                          <a:tab pos="457200" algn="l"/>
                        </a:tabLst>
                      </a:pPr>
                      <a:r>
                        <a:rPr lang="tr-TR" sz="1400" b="1" kern="1200" dirty="0">
                          <a:effectLst/>
                          <a:latin typeface="+mn-lt"/>
                          <a:ea typeface="Times New Roman"/>
                          <a:cs typeface="Times New Roman"/>
                        </a:rPr>
                        <a:t>1. Örnek Uygulamalarla Etkili İletişim Becerileri </a:t>
                      </a:r>
                      <a:endParaRPr lang="tr-TR" sz="1400" b="1" dirty="0">
                        <a:effectLst/>
                        <a:latin typeface="+mn-lt"/>
                        <a:ea typeface="Times New Roman"/>
                        <a:cs typeface="Times New Roman"/>
                      </a:endParaRPr>
                    </a:p>
                    <a:p>
                      <a:pPr marL="449263" indent="-268288">
                        <a:lnSpc>
                          <a:spcPct val="115000"/>
                        </a:lnSpc>
                        <a:spcAft>
                          <a:spcPts val="0"/>
                        </a:spcAft>
                        <a:buFont typeface="+mj-lt"/>
                        <a:buAutoNum type="alphaLcPeriod"/>
                      </a:pPr>
                      <a:r>
                        <a:rPr lang="tr-TR" sz="1400" kern="1200" dirty="0">
                          <a:effectLst/>
                          <a:latin typeface="+mn-lt"/>
                          <a:ea typeface="Times New Roman"/>
                        </a:rPr>
                        <a:t>Genel iletişim becerileri</a:t>
                      </a:r>
                      <a:endParaRPr lang="tr-TR" sz="1400" dirty="0">
                        <a:effectLst/>
                        <a:latin typeface="+mn-lt"/>
                        <a:ea typeface="Times New Roman"/>
                      </a:endParaRPr>
                    </a:p>
                    <a:p>
                      <a:pPr marL="449263" indent="-268288">
                        <a:lnSpc>
                          <a:spcPct val="115000"/>
                        </a:lnSpc>
                        <a:spcAft>
                          <a:spcPts val="0"/>
                        </a:spcAft>
                        <a:buFont typeface="+mj-lt"/>
                        <a:buAutoNum type="alphaLcPeriod"/>
                      </a:pPr>
                      <a:r>
                        <a:rPr lang="tr-TR" sz="1400" kern="1200" dirty="0">
                          <a:effectLst/>
                          <a:latin typeface="+mn-lt"/>
                          <a:ea typeface="Times New Roman"/>
                        </a:rPr>
                        <a:t>Öğrencilerle iletişim</a:t>
                      </a:r>
                      <a:endParaRPr lang="tr-TR" sz="1400" dirty="0">
                        <a:effectLst/>
                        <a:latin typeface="+mn-lt"/>
                        <a:ea typeface="Times New Roman"/>
                      </a:endParaRPr>
                    </a:p>
                    <a:p>
                      <a:pPr marL="449263" indent="-268288">
                        <a:lnSpc>
                          <a:spcPct val="115000"/>
                        </a:lnSpc>
                        <a:spcAft>
                          <a:spcPts val="0"/>
                        </a:spcAft>
                        <a:buFont typeface="+mj-lt"/>
                        <a:buAutoNum type="alphaLcPeriod"/>
                      </a:pPr>
                      <a:r>
                        <a:rPr lang="tr-TR" sz="1400" kern="1200" dirty="0">
                          <a:effectLst/>
                          <a:latin typeface="+mn-lt"/>
                          <a:ea typeface="Times New Roman"/>
                        </a:rPr>
                        <a:t>Velilerle iletişim </a:t>
                      </a:r>
                      <a:endParaRPr lang="tr-TR" sz="1400" dirty="0">
                        <a:effectLst/>
                        <a:latin typeface="+mn-lt"/>
                        <a:ea typeface="Times New Roman"/>
                      </a:endParaRPr>
                    </a:p>
                    <a:p>
                      <a:pPr marL="449263" indent="-268288">
                        <a:lnSpc>
                          <a:spcPct val="115000"/>
                        </a:lnSpc>
                        <a:spcAft>
                          <a:spcPts val="0"/>
                        </a:spcAft>
                        <a:buFont typeface="+mj-lt"/>
                        <a:buAutoNum type="alphaLcPeriod"/>
                      </a:pPr>
                      <a:r>
                        <a:rPr lang="tr-TR" sz="1400" kern="1200" dirty="0">
                          <a:effectLst/>
                          <a:latin typeface="+mn-lt"/>
                          <a:ea typeface="Times New Roman"/>
                        </a:rPr>
                        <a:t>Kurumsal iletişim, temsil ve </a:t>
                      </a:r>
                      <a:endParaRPr lang="tr-TR" sz="1400" dirty="0">
                        <a:effectLst/>
                        <a:latin typeface="+mn-lt"/>
                        <a:ea typeface="Times New Roman"/>
                      </a:endParaRPr>
                    </a:p>
                    <a:p>
                      <a:pPr marL="449263" indent="-268288">
                        <a:lnSpc>
                          <a:spcPct val="115000"/>
                        </a:lnSpc>
                        <a:spcAft>
                          <a:spcPts val="0"/>
                        </a:spcAft>
                        <a:buFont typeface="+mj-lt"/>
                        <a:buAutoNum type="alphaLcPeriod"/>
                      </a:pPr>
                      <a:r>
                        <a:rPr lang="tr-TR" sz="1400" kern="1200" dirty="0">
                          <a:effectLst/>
                          <a:latin typeface="+mn-lt"/>
                          <a:ea typeface="Times New Roman"/>
                        </a:rPr>
                        <a:t>protokol kuralları</a:t>
                      </a:r>
                    </a:p>
                    <a:p>
                      <a:pPr indent="201295">
                        <a:lnSpc>
                          <a:spcPct val="115000"/>
                        </a:lnSpc>
                        <a:spcAft>
                          <a:spcPts val="0"/>
                        </a:spcAft>
                      </a:pPr>
                      <a:endParaRPr lang="tr-TR" sz="1400" dirty="0">
                        <a:effectLst/>
                        <a:latin typeface="+mn-lt"/>
                        <a:ea typeface="Times New Roman"/>
                      </a:endParaRPr>
                    </a:p>
                    <a:p>
                      <a:pPr marL="342900" lvl="0" indent="-342900">
                        <a:lnSpc>
                          <a:spcPct val="115000"/>
                        </a:lnSpc>
                        <a:spcAft>
                          <a:spcPts val="0"/>
                        </a:spcAft>
                      </a:pPr>
                      <a:r>
                        <a:rPr lang="tr-TR" sz="1400" b="1" kern="1200" dirty="0">
                          <a:effectLst/>
                          <a:latin typeface="+mn-lt"/>
                          <a:ea typeface="Times New Roman"/>
                          <a:cs typeface="Times New Roman"/>
                        </a:rPr>
                        <a:t>2. Etkili Sınıf Yönetimi</a:t>
                      </a:r>
                      <a:endParaRPr lang="tr-TR" sz="1400" b="1" dirty="0">
                        <a:effectLst/>
                        <a:latin typeface="+mn-lt"/>
                        <a:ea typeface="Times New Roman"/>
                        <a:cs typeface="Times New Roman"/>
                      </a:endParaRPr>
                    </a:p>
                    <a:p>
                      <a:pPr marL="449263" lvl="0" indent="-268288">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oluşturan süreçler</a:t>
                      </a:r>
                      <a:endParaRPr lang="tr-TR" sz="1400" dirty="0">
                        <a:effectLst/>
                        <a:latin typeface="+mn-lt"/>
                        <a:ea typeface="Times New Roman"/>
                        <a:cs typeface="Times New Roman"/>
                      </a:endParaRPr>
                    </a:p>
                    <a:p>
                      <a:pPr marL="449263" lvl="0" indent="-268288">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kuralları</a:t>
                      </a:r>
                      <a:endParaRPr lang="tr-TR" sz="1400" dirty="0">
                        <a:effectLst/>
                        <a:latin typeface="+mn-lt"/>
                        <a:ea typeface="Times New Roman"/>
                        <a:cs typeface="Times New Roman"/>
                      </a:endParaRPr>
                    </a:p>
                    <a:p>
                      <a:pPr marL="449263" lvl="0" indent="-268288">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etkileyen öğretmen davranışları</a:t>
                      </a:r>
                      <a:endParaRPr lang="tr-TR" sz="1400" dirty="0">
                        <a:effectLst/>
                        <a:latin typeface="+mn-lt"/>
                        <a:ea typeface="Times New Roman"/>
                        <a:cs typeface="Times New Roman"/>
                      </a:endParaRPr>
                    </a:p>
                    <a:p>
                      <a:pPr marL="449263" lvl="0" indent="-268288">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İstenmeyen davranışlara yönelik stratejiler</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endParaRPr lang="tr-TR" sz="1400" dirty="0">
                        <a:effectLst/>
                        <a:latin typeface="+mn-lt"/>
                        <a:ea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Genel iletişim becerilerinin farkında olur.</a:t>
                      </a:r>
                      <a:endParaRPr lang="tr-TR" sz="14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Öğrencilerle ve velilerle etkili iletişim kurma stratejilerini kavrar.</a:t>
                      </a:r>
                      <a:endParaRPr lang="tr-TR" sz="14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 içi ve kurum dışı iletişim becerilerinin farkında olur.</a:t>
                      </a:r>
                      <a:endParaRPr lang="tr-TR" sz="14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Kurumlar arası iletişim ve protokol kurallarının farkında olur.</a:t>
                      </a:r>
                      <a:endParaRPr lang="tr-TR" sz="14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Etkili sınıf yönetimini oluşturan süreçleri açıklar.</a:t>
                      </a:r>
                      <a:endParaRPr lang="tr-TR" sz="14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içi kuralları ve sınıf yönetimini olumlu ve olumsuz etkileyen öğretmen davranışlarını yorumlar.</a:t>
                      </a:r>
                      <a:endParaRPr lang="tr-TR" sz="14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İstenmeyen davranışlara yönelik yeni stratejiler geliştirmesi gerektiğinin farkında olur.  </a:t>
                      </a:r>
                      <a:endParaRPr lang="tr-TR" sz="14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yönetiminde öğretmenin lider davranışlarının ve etkinliğinin farkında olur. </a:t>
                      </a:r>
                      <a:endParaRPr lang="tr-TR" sz="1400" dirty="0">
                        <a:effectLst/>
                        <a:latin typeface="+mn-lt"/>
                        <a:ea typeface="Times New Roman"/>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24</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47018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485238357"/>
              </p:ext>
            </p:extLst>
          </p:nvPr>
        </p:nvGraphicFramePr>
        <p:xfrm>
          <a:off x="323528" y="1005706"/>
          <a:ext cx="8568951" cy="5447630"/>
        </p:xfrm>
        <a:graphic>
          <a:graphicData uri="http://schemas.openxmlformats.org/drawingml/2006/table">
            <a:tbl>
              <a:tblPr firstRow="1" firstCol="1" bandRow="1"/>
              <a:tblGrid>
                <a:gridCol w="1643533">
                  <a:extLst>
                    <a:ext uri="{9D8B030D-6E8A-4147-A177-3AD203B41FA5}">
                      <a16:colId xmlns:a16="http://schemas.microsoft.com/office/drawing/2014/main" val="20000"/>
                    </a:ext>
                  </a:extLst>
                </a:gridCol>
                <a:gridCol w="3104265">
                  <a:extLst>
                    <a:ext uri="{9D8B030D-6E8A-4147-A177-3AD203B41FA5}">
                      <a16:colId xmlns:a16="http://schemas.microsoft.com/office/drawing/2014/main" val="20001"/>
                    </a:ext>
                  </a:extLst>
                </a:gridCol>
                <a:gridCol w="2985486">
                  <a:extLst>
                    <a:ext uri="{9D8B030D-6E8A-4147-A177-3AD203B41FA5}">
                      <a16:colId xmlns:a16="http://schemas.microsoft.com/office/drawing/2014/main" val="20002"/>
                    </a:ext>
                  </a:extLst>
                </a:gridCol>
                <a:gridCol w="835667">
                  <a:extLst>
                    <a:ext uri="{9D8B030D-6E8A-4147-A177-3AD203B41FA5}">
                      <a16:colId xmlns:a16="http://schemas.microsoft.com/office/drawing/2014/main" val="20003"/>
                    </a:ext>
                  </a:extLst>
                </a:gridCol>
              </a:tblGrid>
              <a:tr h="5447630">
                <a:tc>
                  <a:txBody>
                    <a:bodyPr/>
                    <a:lstStyle/>
                    <a:p>
                      <a:pPr>
                        <a:lnSpc>
                          <a:spcPct val="115000"/>
                        </a:lnSpc>
                        <a:spcAft>
                          <a:spcPts val="0"/>
                        </a:spcAft>
                      </a:pPr>
                      <a:r>
                        <a:rPr lang="tr-TR" sz="1600" kern="1200" dirty="0">
                          <a:effectLst/>
                          <a:latin typeface="+mn-lt"/>
                          <a:ea typeface="Times New Roman"/>
                        </a:rPr>
                        <a:t>Millî eğitimin genel politikalarını, güncel önceliklerini ve uygulamalarını bilir.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lvl="0" indent="-180975">
                        <a:lnSpc>
                          <a:spcPct val="115000"/>
                        </a:lnSpc>
                        <a:spcAft>
                          <a:spcPts val="0"/>
                        </a:spcAft>
                        <a:tabLst>
                          <a:tab pos="457200" algn="l"/>
                        </a:tabLst>
                      </a:pPr>
                      <a:r>
                        <a:rPr lang="tr-TR" sz="1600" b="1" kern="1200" dirty="0">
                          <a:effectLst/>
                          <a:latin typeface="+mn-lt"/>
                          <a:ea typeface="Times New Roman"/>
                          <a:cs typeface="Times New Roman"/>
                        </a:rPr>
                        <a:t>1. Millî Eğitim Sistemi ve Öğretmenlik </a:t>
                      </a:r>
                      <a:r>
                        <a:rPr lang="tr-TR" sz="1600" kern="1200" dirty="0">
                          <a:effectLst/>
                          <a:latin typeface="+mn-lt"/>
                          <a:ea typeface="Times New Roman"/>
                          <a:cs typeface="Times New Roman"/>
                        </a:rPr>
                        <a:t>(anlatım- soru-cevap)</a:t>
                      </a:r>
                      <a:endParaRPr lang="tr-TR" sz="1600" dirty="0">
                        <a:effectLst/>
                        <a:latin typeface="+mn-lt"/>
                        <a:ea typeface="Times New Roman"/>
                        <a:cs typeface="Times New Roman"/>
                      </a:endParaRPr>
                    </a:p>
                    <a:p>
                      <a:pPr marL="361950" lvl="0" indent="-168275">
                        <a:lnSpc>
                          <a:spcPct val="115000"/>
                        </a:lnSpc>
                        <a:spcAft>
                          <a:spcPts val="0"/>
                        </a:spcAft>
                        <a:buFont typeface="+mj-lt"/>
                        <a:buAutoNum type="alphaLcPeriod"/>
                        <a:tabLst>
                          <a:tab pos="536575" algn="l"/>
                        </a:tabLst>
                      </a:pPr>
                      <a:r>
                        <a:rPr lang="tr-TR" sz="1600" kern="1200" dirty="0">
                          <a:effectLst/>
                          <a:latin typeface="+mn-lt"/>
                          <a:ea typeface="Times New Roman"/>
                          <a:cs typeface="Times New Roman"/>
                        </a:rPr>
                        <a:t>Türk eğitim sistemi ve MEB teşkilatı</a:t>
                      </a:r>
                      <a:endParaRPr lang="tr-TR" sz="1600" dirty="0">
                        <a:effectLst/>
                        <a:latin typeface="+mn-lt"/>
                        <a:ea typeface="Times New Roman"/>
                        <a:cs typeface="Times New Roman"/>
                      </a:endParaRPr>
                    </a:p>
                    <a:p>
                      <a:pPr marL="361950" lvl="0" indent="-168275">
                        <a:lnSpc>
                          <a:spcPct val="115000"/>
                        </a:lnSpc>
                        <a:spcAft>
                          <a:spcPts val="0"/>
                        </a:spcAft>
                        <a:buFont typeface="+mj-lt"/>
                        <a:buAutoNum type="alphaLcPeriod"/>
                        <a:tabLst>
                          <a:tab pos="536575" algn="l"/>
                        </a:tabLst>
                      </a:pPr>
                      <a:r>
                        <a:rPr lang="tr-TR" sz="1600" kern="1200" dirty="0">
                          <a:effectLst/>
                          <a:latin typeface="+mn-lt"/>
                          <a:ea typeface="Times New Roman"/>
                          <a:cs typeface="Times New Roman"/>
                        </a:rPr>
                        <a:t>Öğretmenlikte adaylık süreci, özlük hakları, kariyer imkanları</a:t>
                      </a:r>
                      <a:endParaRPr lang="tr-TR" sz="1600" dirty="0">
                        <a:effectLst/>
                        <a:latin typeface="+mn-lt"/>
                        <a:ea typeface="Times New Roman"/>
                        <a:cs typeface="Times New Roman"/>
                      </a:endParaRPr>
                    </a:p>
                    <a:p>
                      <a:pPr marL="361950" lvl="0" indent="-168275">
                        <a:lnSpc>
                          <a:spcPct val="115000"/>
                        </a:lnSpc>
                        <a:spcAft>
                          <a:spcPts val="0"/>
                        </a:spcAft>
                        <a:buFont typeface="+mj-lt"/>
                        <a:buAutoNum type="alphaLcPeriod"/>
                        <a:tabLst>
                          <a:tab pos="536575" algn="l"/>
                        </a:tabLst>
                      </a:pPr>
                      <a:r>
                        <a:rPr lang="tr-TR" sz="1600" kern="1200" dirty="0">
                          <a:effectLst/>
                          <a:latin typeface="+mn-lt"/>
                          <a:ea typeface="Times New Roman"/>
                          <a:cs typeface="Times New Roman"/>
                        </a:rPr>
                        <a:t>Öğretmenlik mesleği genel yeterlikleri ve özel alan yeterlikleri</a:t>
                      </a:r>
                      <a:endParaRPr lang="tr-TR" sz="1600" dirty="0">
                        <a:effectLst/>
                        <a:latin typeface="+mn-lt"/>
                        <a:ea typeface="Times New Roman"/>
                        <a:cs typeface="Times New Roman"/>
                      </a:endParaRPr>
                    </a:p>
                    <a:p>
                      <a:pPr marL="180975" lvl="0" indent="-180975">
                        <a:lnSpc>
                          <a:spcPct val="115000"/>
                        </a:lnSpc>
                        <a:spcAft>
                          <a:spcPts val="0"/>
                        </a:spcAft>
                        <a:buFont typeface="+mj-lt"/>
                        <a:buAutoNum type="arabicPeriod" startAt="2"/>
                        <a:tabLst>
                          <a:tab pos="379095" algn="l"/>
                        </a:tabLst>
                      </a:pPr>
                      <a:r>
                        <a:rPr lang="tr-TR" sz="1600" b="1" kern="1200" dirty="0">
                          <a:effectLst/>
                          <a:latin typeface="+mn-lt"/>
                          <a:ea typeface="Times New Roman"/>
                          <a:cs typeface="Times New Roman"/>
                        </a:rPr>
                        <a:t>Millî Eğitimde Elektronik Uygulamalar</a:t>
                      </a:r>
                      <a:endParaRPr lang="tr-TR" sz="1600" b="1" dirty="0">
                        <a:effectLst/>
                        <a:latin typeface="+mn-lt"/>
                        <a:ea typeface="Times New Roman"/>
                        <a:cs typeface="Times New Roman"/>
                      </a:endParaRPr>
                    </a:p>
                    <a:p>
                      <a:pPr marL="361950" lvl="0" indent="-18097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E-okul, MEBBİS, e-kurs, e-pansiyon vb. uygulamalar</a:t>
                      </a:r>
                      <a:endParaRPr lang="tr-TR" sz="1600" dirty="0">
                        <a:effectLst/>
                        <a:latin typeface="+mn-lt"/>
                        <a:ea typeface="Times New Roman"/>
                        <a:cs typeface="Times New Roman"/>
                      </a:endParaRPr>
                    </a:p>
                    <a:p>
                      <a:pPr marL="361950" lvl="0" indent="-180975">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Fatih projesi ve EBA uygulamaları</a:t>
                      </a:r>
                    </a:p>
                    <a:p>
                      <a:pPr marL="180975" lvl="0" indent="-180975">
                        <a:lnSpc>
                          <a:spcPct val="115000"/>
                        </a:lnSpc>
                        <a:spcAft>
                          <a:spcPts val="0"/>
                        </a:spcAft>
                        <a:buFont typeface="+mj-lt"/>
                        <a:buNone/>
                        <a:tabLst>
                          <a:tab pos="457200" algn="l"/>
                        </a:tabLst>
                      </a:pPr>
                      <a:r>
                        <a:rPr lang="tr-TR" sz="1600" b="1" kern="1200" dirty="0">
                          <a:effectLst/>
                          <a:latin typeface="+mn-lt"/>
                          <a:ea typeface="Times New Roman"/>
                          <a:cs typeface="Times New Roman"/>
                        </a:rPr>
                        <a:t>3. Okul Temelli Mesleki Gelişim Modeli(OTMG)</a:t>
                      </a:r>
                      <a:endParaRPr lang="tr-TR" sz="1600" b="1"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Türk eğitim sistemi ve Millî Eğitim Bakanlığı teşkilat yapısını ana hatları ile bilir.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Aday öğretmenlik sürecini ve öğretmenlerin özlük haklarını bilir.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Öğretmenlik mesleği genel yeterlikleri ve özel alan yeterliklerinin farkında olur.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Bakanlığın e-okul, MEBBİS, e-kurs ve e-pansiyon gibi elektronik uygulamalarını bilir.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Fatih projesi ve EBA uygulamalarının farkında olur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Okul Temelli Mesleki Gelişim Modelinin işleyişi hakkında bilgi sahibi olur.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24</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76397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176147284"/>
              </p:ext>
            </p:extLst>
          </p:nvPr>
        </p:nvGraphicFramePr>
        <p:xfrm>
          <a:off x="467544" y="1124744"/>
          <a:ext cx="8136903" cy="5472608"/>
        </p:xfrm>
        <a:graphic>
          <a:graphicData uri="http://schemas.openxmlformats.org/drawingml/2006/table">
            <a:tbl>
              <a:tblPr firstRow="1" firstCol="1" bandRow="1"/>
              <a:tblGrid>
                <a:gridCol w="1560666">
                  <a:extLst>
                    <a:ext uri="{9D8B030D-6E8A-4147-A177-3AD203B41FA5}">
                      <a16:colId xmlns:a16="http://schemas.microsoft.com/office/drawing/2014/main" val="20000"/>
                    </a:ext>
                  </a:extLst>
                </a:gridCol>
                <a:gridCol w="2947747">
                  <a:extLst>
                    <a:ext uri="{9D8B030D-6E8A-4147-A177-3AD203B41FA5}">
                      <a16:colId xmlns:a16="http://schemas.microsoft.com/office/drawing/2014/main" val="20001"/>
                    </a:ext>
                  </a:extLst>
                </a:gridCol>
                <a:gridCol w="2834958">
                  <a:extLst>
                    <a:ext uri="{9D8B030D-6E8A-4147-A177-3AD203B41FA5}">
                      <a16:colId xmlns:a16="http://schemas.microsoft.com/office/drawing/2014/main" val="20002"/>
                    </a:ext>
                  </a:extLst>
                </a:gridCol>
                <a:gridCol w="793532">
                  <a:extLst>
                    <a:ext uri="{9D8B030D-6E8A-4147-A177-3AD203B41FA5}">
                      <a16:colId xmlns:a16="http://schemas.microsoft.com/office/drawing/2014/main" val="20003"/>
                    </a:ext>
                  </a:extLst>
                </a:gridCol>
              </a:tblGrid>
              <a:tr h="5472608">
                <a:tc>
                  <a:txBody>
                    <a:bodyPr/>
                    <a:lstStyle/>
                    <a:p>
                      <a:pPr>
                        <a:lnSpc>
                          <a:spcPct val="115000"/>
                        </a:lnSpc>
                        <a:spcAft>
                          <a:spcPts val="0"/>
                        </a:spcAft>
                      </a:pPr>
                      <a:r>
                        <a:rPr lang="tr-TR" sz="1600" kern="1200">
                          <a:effectLst/>
                          <a:latin typeface="+mn-lt"/>
                          <a:ea typeface="Times New Roman"/>
                        </a:rPr>
                        <a:t>Uluslararası gelişmeler ışığında medeniyetimiz ve eğitimin gelecek vizyonu hakkında kanaat edinir.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indent="-180975">
                        <a:lnSpc>
                          <a:spcPct val="115000"/>
                        </a:lnSpc>
                        <a:spcAft>
                          <a:spcPts val="0"/>
                        </a:spcAft>
                      </a:pPr>
                      <a:r>
                        <a:rPr lang="tr-TR" sz="1600" b="1" kern="1200" dirty="0">
                          <a:effectLst/>
                          <a:latin typeface="+mn-lt"/>
                          <a:ea typeface="Times New Roman"/>
                          <a:cs typeface="Times New Roman"/>
                        </a:rPr>
                        <a:t>1.Medeniyetimizin Analizi (Dünü, Bugünü ve Geleceği)</a:t>
                      </a:r>
                      <a:endParaRPr lang="tr-TR" sz="1600" b="1" dirty="0">
                        <a:effectLst/>
                        <a:latin typeface="+mn-lt"/>
                        <a:ea typeface="Times New Roman"/>
                        <a:cs typeface="Times New Roman"/>
                      </a:endParaRPr>
                    </a:p>
                    <a:p>
                      <a:pPr marL="180975" indent="-180975">
                        <a:lnSpc>
                          <a:spcPct val="115000"/>
                        </a:lnSpc>
                        <a:spcAft>
                          <a:spcPts val="0"/>
                        </a:spcAft>
                      </a:pPr>
                      <a:r>
                        <a:rPr lang="tr-TR" sz="1600" b="1" kern="1200" dirty="0">
                          <a:effectLst/>
                          <a:latin typeface="+mn-lt"/>
                          <a:ea typeface="Times New Roman"/>
                          <a:cs typeface="Times New Roman"/>
                        </a:rPr>
                        <a:t>2.Uluslararası  Bağlamda eğitim alanında gelişmeler</a:t>
                      </a:r>
                    </a:p>
                    <a:p>
                      <a:pPr marL="449263" indent="-220663">
                        <a:lnSpc>
                          <a:spcPct val="115000"/>
                        </a:lnSpc>
                        <a:spcAft>
                          <a:spcPts val="0"/>
                        </a:spcAft>
                        <a:buFont typeface="+mj-lt"/>
                        <a:buAutoNum type="alphaLcPeriod"/>
                      </a:pPr>
                      <a:r>
                        <a:rPr lang="tr-TR" sz="1600" kern="1200" dirty="0">
                          <a:effectLst/>
                          <a:latin typeface="+mn-lt"/>
                          <a:ea typeface="Times New Roman"/>
                          <a:cs typeface="Times New Roman"/>
                        </a:rPr>
                        <a:t>Başarılı ülke örnekleri (Finlandiya, Kore, Singapur)</a:t>
                      </a:r>
                      <a:endParaRPr lang="tr-TR" sz="1600" dirty="0">
                        <a:effectLst/>
                        <a:latin typeface="+mn-lt"/>
                        <a:ea typeface="Times New Roman"/>
                        <a:cs typeface="Times New Roman"/>
                      </a:endParaRPr>
                    </a:p>
                    <a:p>
                      <a:pPr marL="449263" indent="-220663">
                        <a:lnSpc>
                          <a:spcPct val="115000"/>
                        </a:lnSpc>
                        <a:spcAft>
                          <a:spcPts val="0"/>
                        </a:spcAft>
                        <a:buFont typeface="+mj-lt"/>
                        <a:buAutoNum type="alphaLcPeriod"/>
                      </a:pPr>
                      <a:r>
                        <a:rPr lang="tr-TR" sz="1600" kern="1200" dirty="0">
                          <a:effectLst/>
                          <a:latin typeface="+mn-lt"/>
                          <a:ea typeface="Times New Roman"/>
                          <a:cs typeface="Times New Roman"/>
                        </a:rPr>
                        <a:t>Alternatif okul ve eğitim modelleri (ev okul,  uzaktan eğitim vb.)</a:t>
                      </a:r>
                      <a:endParaRPr lang="tr-TR" sz="1600" dirty="0">
                        <a:effectLst/>
                        <a:latin typeface="+mn-lt"/>
                        <a:ea typeface="Times New Roman"/>
                        <a:cs typeface="Times New Roman"/>
                      </a:endParaRPr>
                    </a:p>
                    <a:p>
                      <a:pPr marL="180975" indent="-180975">
                        <a:lnSpc>
                          <a:spcPct val="115000"/>
                        </a:lnSpc>
                        <a:spcAft>
                          <a:spcPts val="0"/>
                        </a:spcAft>
                      </a:pPr>
                      <a:r>
                        <a:rPr lang="tr-TR" sz="1600" b="1" kern="1200" dirty="0">
                          <a:effectLst/>
                          <a:latin typeface="+mn-lt"/>
                          <a:ea typeface="Times New Roman"/>
                          <a:cs typeface="Times New Roman"/>
                        </a:rPr>
                        <a:t>3.Uluslar arası kuruluşlar ve Türk Eğitim Sistemine yansımaları </a:t>
                      </a:r>
                      <a:r>
                        <a:rPr lang="tr-TR" sz="1600" kern="1200" dirty="0">
                          <a:effectLst/>
                          <a:latin typeface="+mn-lt"/>
                          <a:ea typeface="Times New Roman"/>
                          <a:cs typeface="Times New Roman"/>
                        </a:rPr>
                        <a:t>(AB, OECD, UNİCEF, UNESCO, İİT vb. kuruluşların eğitimle ilgili faaliyet ve raporlarında Türkiye’nin yeri)</a:t>
                      </a:r>
                      <a:endParaRPr lang="tr-TR" sz="1600" dirty="0">
                        <a:effectLst/>
                        <a:latin typeface="+mn-lt"/>
                        <a:ea typeface="Times New Roman"/>
                        <a:cs typeface="Times New Roman"/>
                      </a:endParaRPr>
                    </a:p>
                    <a:p>
                      <a:pPr marL="228600">
                        <a:lnSpc>
                          <a:spcPct val="115000"/>
                        </a:lnSpc>
                        <a:spcAft>
                          <a:spcPts val="0"/>
                        </a:spcAft>
                      </a:pPr>
                      <a:r>
                        <a:rPr lang="tr-TR" sz="1600" dirty="0">
                          <a:effectLst/>
                          <a:latin typeface="+mn-lt"/>
                          <a:ea typeface="Times New Roman"/>
                          <a:cs typeface="Times New Roman"/>
                        </a:rPr>
                        <a:t> </a:t>
                      </a: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tarihi serüveninin farkında olur.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bugününü ve geleceğini yorumlar.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alanında uluslararası gelişmelerin farkında olur.</a:t>
                      </a:r>
                      <a:endParaRPr lang="tr-TR" sz="1600" dirty="0">
                        <a:effectLst/>
                        <a:latin typeface="+mn-lt"/>
                        <a:ea typeface="Times New Roman"/>
                        <a:cs typeface="Times New Roman"/>
                      </a:endParaRPr>
                    </a:p>
                    <a:p>
                      <a:pPr marL="342900" lvl="0" indent="-255588">
                        <a:lnSpc>
                          <a:spcPct val="115000"/>
                        </a:lnSpc>
                        <a:spcAft>
                          <a:spcPts val="0"/>
                        </a:spcAft>
                        <a:buFont typeface="+mj-lt"/>
                        <a:buAutoNum type="arabicPeriod"/>
                      </a:pPr>
                      <a:r>
                        <a:rPr lang="tr-TR" sz="1600" kern="1200" dirty="0">
                          <a:effectLst/>
                          <a:latin typeface="+mn-lt"/>
                          <a:ea typeface="Times New Roman"/>
                          <a:cs typeface="Times New Roman"/>
                        </a:rPr>
                        <a:t> Uluslararası faaliyetler ve raporlarda Türk Eğitim Sistemi hakkında yer alan yorumları bilir. </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24</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21417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912664572"/>
              </p:ext>
            </p:extLst>
          </p:nvPr>
        </p:nvGraphicFramePr>
        <p:xfrm>
          <a:off x="467544" y="980729"/>
          <a:ext cx="8352929" cy="5472607"/>
        </p:xfrm>
        <a:graphic>
          <a:graphicData uri="http://schemas.openxmlformats.org/drawingml/2006/table">
            <a:tbl>
              <a:tblPr firstRow="1" firstCol="1" bandRow="1"/>
              <a:tblGrid>
                <a:gridCol w="1602100">
                  <a:extLst>
                    <a:ext uri="{9D8B030D-6E8A-4147-A177-3AD203B41FA5}">
                      <a16:colId xmlns:a16="http://schemas.microsoft.com/office/drawing/2014/main" val="20000"/>
                    </a:ext>
                  </a:extLst>
                </a:gridCol>
                <a:gridCol w="3026006">
                  <a:extLst>
                    <a:ext uri="{9D8B030D-6E8A-4147-A177-3AD203B41FA5}">
                      <a16:colId xmlns:a16="http://schemas.microsoft.com/office/drawing/2014/main" val="20001"/>
                    </a:ext>
                  </a:extLst>
                </a:gridCol>
                <a:gridCol w="2910223">
                  <a:extLst>
                    <a:ext uri="{9D8B030D-6E8A-4147-A177-3AD203B41FA5}">
                      <a16:colId xmlns:a16="http://schemas.microsoft.com/office/drawing/2014/main" val="20002"/>
                    </a:ext>
                  </a:extLst>
                </a:gridCol>
                <a:gridCol w="814600">
                  <a:extLst>
                    <a:ext uri="{9D8B030D-6E8A-4147-A177-3AD203B41FA5}">
                      <a16:colId xmlns:a16="http://schemas.microsoft.com/office/drawing/2014/main" val="20003"/>
                    </a:ext>
                  </a:extLst>
                </a:gridCol>
              </a:tblGrid>
              <a:tr h="5472607">
                <a:tc>
                  <a:txBody>
                    <a:bodyPr/>
                    <a:lstStyle/>
                    <a:p>
                      <a:pPr>
                        <a:lnSpc>
                          <a:spcPct val="115000"/>
                        </a:lnSpc>
                        <a:spcAft>
                          <a:spcPts val="0"/>
                        </a:spcAft>
                      </a:pPr>
                      <a:r>
                        <a:rPr lang="tr-TR" sz="1400" kern="1200" dirty="0">
                          <a:effectLst/>
                          <a:latin typeface="+mn-lt"/>
                          <a:ea typeface="Times New Roman"/>
                        </a:rPr>
                        <a:t>Öğrenme süreçleri ve eğitim etkinlikleri ile ilgili model uygulamaları kavrar.</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eğitim projeleri ve örnek projeler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Sosyal sorumluluk projeleri ve örnek projeler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Bağımlılıklar ve rehberlik faaliyetleri, </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 vakalarla eğitim sürecinin izlenmesi ve değerlendirilmesi</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Öğrenen okul; sosyal kültürel etkinlikler ve eğitim sürecine etkileri, iyi örnekler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endParaRPr lang="tr-TR" sz="1400" dirty="0">
                        <a:effectLst/>
                        <a:latin typeface="+mn-lt"/>
                        <a:ea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projelerin nasıl hazırlandığını ve gerçekleştirildiğini örnekler ışığında fark eder.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Örnekler üzerinden sosyal sorumluluk projelerinin önemini ve nasıl gerçekleştirildiğini bilir.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Madde bağımlılığı, etkileri ve nasıl başa çıkılacağını açıklar.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kullanımın olumlu ve olumsuz yönlerini ayırt eder.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 ortamları, süreçleri ve paydaşlarındaki örnek bazı vakalar üzerinden eğitim süreçlerini izler ve yorumlar.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pPr>
                      <a:r>
                        <a:rPr lang="tr-TR" sz="1400" kern="1200" dirty="0">
                          <a:effectLst/>
                          <a:latin typeface="+mn-lt"/>
                          <a:ea typeface="Times New Roman"/>
                          <a:cs typeface="Times New Roman"/>
                        </a:rPr>
                        <a:t>Sosyal kültürel etkinliklerin eğitim sürecine ve okul kültürüne etkisini fark eder.</a:t>
                      </a:r>
                      <a:endParaRPr lang="tr-TR" sz="1400" dirty="0">
                        <a:effectLst/>
                        <a:latin typeface="+mn-lt"/>
                        <a:ea typeface="Times New Roman"/>
                        <a:cs typeface="Times New Roman"/>
                      </a:endParaRPr>
                    </a:p>
                    <a:p>
                      <a:pPr marL="268288" lvl="0" indent="-180975">
                        <a:lnSpc>
                          <a:spcPct val="115000"/>
                        </a:lnSpc>
                        <a:spcAft>
                          <a:spcPts val="0"/>
                        </a:spcAft>
                        <a:buFont typeface="+mj-lt"/>
                        <a:buAutoNum type="arabicPeriod"/>
                      </a:pPr>
                      <a:r>
                        <a:rPr lang="tr-TR" sz="1400" kern="1200" dirty="0">
                          <a:effectLst/>
                          <a:latin typeface="+mn-lt"/>
                          <a:ea typeface="Times New Roman"/>
                          <a:cs typeface="Times New Roman"/>
                        </a:rPr>
                        <a:t>Sosyal kültürel etkinliklerde bazı iyi örnekleri açıklar.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24</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27</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834505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17322246"/>
              </p:ext>
            </p:extLst>
          </p:nvPr>
        </p:nvGraphicFramePr>
        <p:xfrm>
          <a:off x="323528" y="1378889"/>
          <a:ext cx="8424935" cy="4714407"/>
        </p:xfrm>
        <a:graphic>
          <a:graphicData uri="http://schemas.openxmlformats.org/drawingml/2006/table">
            <a:tbl>
              <a:tblPr firstRow="1" firstCol="1" bandRow="1"/>
              <a:tblGrid>
                <a:gridCol w="1615910">
                  <a:extLst>
                    <a:ext uri="{9D8B030D-6E8A-4147-A177-3AD203B41FA5}">
                      <a16:colId xmlns:a16="http://schemas.microsoft.com/office/drawing/2014/main" val="20000"/>
                    </a:ext>
                  </a:extLst>
                </a:gridCol>
                <a:gridCol w="3052093">
                  <a:extLst>
                    <a:ext uri="{9D8B030D-6E8A-4147-A177-3AD203B41FA5}">
                      <a16:colId xmlns:a16="http://schemas.microsoft.com/office/drawing/2014/main" val="20001"/>
                    </a:ext>
                  </a:extLst>
                </a:gridCol>
                <a:gridCol w="2935310">
                  <a:extLst>
                    <a:ext uri="{9D8B030D-6E8A-4147-A177-3AD203B41FA5}">
                      <a16:colId xmlns:a16="http://schemas.microsoft.com/office/drawing/2014/main" val="20002"/>
                    </a:ext>
                  </a:extLst>
                </a:gridCol>
                <a:gridCol w="821622">
                  <a:extLst>
                    <a:ext uri="{9D8B030D-6E8A-4147-A177-3AD203B41FA5}">
                      <a16:colId xmlns:a16="http://schemas.microsoft.com/office/drawing/2014/main" val="20003"/>
                    </a:ext>
                  </a:extLst>
                </a:gridCol>
              </a:tblGrid>
              <a:tr h="4392488">
                <a:tc>
                  <a:txBody>
                    <a:bodyPr/>
                    <a:lstStyle/>
                    <a:p>
                      <a:pPr>
                        <a:lnSpc>
                          <a:spcPct val="115000"/>
                        </a:lnSpc>
                        <a:spcAft>
                          <a:spcPts val="0"/>
                        </a:spcAft>
                      </a:pPr>
                      <a:r>
                        <a:rPr lang="tr-TR" sz="1600" kern="1200" dirty="0">
                          <a:effectLst/>
                          <a:latin typeface="+mn-lt"/>
                          <a:ea typeface="Times New Roman"/>
                        </a:rPr>
                        <a:t>Eğitim-Öğretim ile ilgili mevzuatı ana hatları ile bilir.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8288" lvl="0" indent="-180975">
                        <a:lnSpc>
                          <a:spcPct val="115000"/>
                        </a:lnSpc>
                        <a:spcAft>
                          <a:spcPts val="0"/>
                        </a:spcAft>
                        <a:buFont typeface="+mj-lt"/>
                        <a:buAutoNum type="arabicPeriod"/>
                      </a:pPr>
                      <a:r>
                        <a:rPr lang="tr-TR" sz="1600" dirty="0">
                          <a:effectLst/>
                          <a:latin typeface="+mn-lt"/>
                          <a:ea typeface="Times New Roman"/>
                          <a:cs typeface="Times New Roman"/>
                        </a:rPr>
                        <a:t>657 sayılı Devlet Memurları Kanunu, </a:t>
                      </a:r>
                    </a:p>
                    <a:p>
                      <a:pPr marL="268288" lvl="0" indent="-180975">
                        <a:lnSpc>
                          <a:spcPct val="115000"/>
                        </a:lnSpc>
                        <a:spcAft>
                          <a:spcPts val="0"/>
                        </a:spcAft>
                        <a:buFont typeface="+mj-lt"/>
                        <a:buAutoNum type="arabicPeriod"/>
                      </a:pPr>
                      <a:r>
                        <a:rPr lang="tr-TR" sz="1600" dirty="0">
                          <a:effectLst/>
                          <a:latin typeface="+mn-lt"/>
                          <a:ea typeface="Times New Roman"/>
                          <a:cs typeface="Times New Roman"/>
                        </a:rPr>
                        <a:t>4483 sayılı Memurlar ve Diğer Kamu Görevlilerinin Yargılanması Hakkında Kanun,</a:t>
                      </a:r>
                    </a:p>
                    <a:p>
                      <a:pPr marL="268288" lvl="0" indent="-180975">
                        <a:lnSpc>
                          <a:spcPct val="115000"/>
                        </a:lnSpc>
                        <a:spcAft>
                          <a:spcPts val="0"/>
                        </a:spcAft>
                        <a:buFont typeface="+mj-lt"/>
                        <a:buAutoNum type="arabicPeriod"/>
                      </a:pPr>
                      <a:r>
                        <a:rPr lang="tr-TR" sz="1600" dirty="0">
                          <a:effectLst/>
                          <a:latin typeface="+mn-lt"/>
                          <a:ea typeface="Times New Roman"/>
                          <a:cs typeface="Times New Roman"/>
                        </a:rPr>
                        <a:t>1739 sayılı Millî Eğitim Temel Kanunu,</a:t>
                      </a:r>
                    </a:p>
                    <a:p>
                      <a:pPr marL="268288" lvl="0" indent="-180975">
                        <a:lnSpc>
                          <a:spcPct val="115000"/>
                        </a:lnSpc>
                        <a:spcAft>
                          <a:spcPts val="0"/>
                        </a:spcAft>
                        <a:buFont typeface="+mj-lt"/>
                        <a:buAutoNum type="arabicPeriod"/>
                      </a:pPr>
                      <a:r>
                        <a:rPr lang="tr-TR" sz="1600" dirty="0">
                          <a:effectLst/>
                          <a:latin typeface="+mn-lt"/>
                          <a:ea typeface="Times New Roman"/>
                          <a:cs typeface="Times New Roman"/>
                        </a:rPr>
                        <a:t>652 sayılı Millî Eğitim Bakanlığının Teşkilat ve Görevleri Hakkında Kanun Hükmünde Kararname,</a:t>
                      </a:r>
                    </a:p>
                    <a:p>
                      <a:pPr marL="268288" lvl="0" indent="-180975">
                        <a:lnSpc>
                          <a:spcPct val="115000"/>
                        </a:lnSpc>
                        <a:spcAft>
                          <a:spcPts val="0"/>
                        </a:spcAft>
                        <a:buFont typeface="+mj-lt"/>
                        <a:buAutoNum type="arabicPeriod"/>
                      </a:pPr>
                      <a:r>
                        <a:rPr lang="tr-TR" sz="1600" dirty="0">
                          <a:effectLst/>
                          <a:latin typeface="+mn-lt"/>
                          <a:ea typeface="Times New Roman"/>
                          <a:cs typeface="Times New Roman"/>
                        </a:rPr>
                        <a:t>5580 sayılı Özel Öğretim Kurumları Kanunu,</a:t>
                      </a:r>
                    </a:p>
                    <a:p>
                      <a:pPr marL="268288" lvl="0" indent="-180975">
                        <a:lnSpc>
                          <a:spcPct val="115000"/>
                        </a:lnSpc>
                        <a:spcAft>
                          <a:spcPts val="0"/>
                        </a:spcAft>
                        <a:buFont typeface="+mj-lt"/>
                        <a:buAutoNum type="arabicPeriod"/>
                      </a:pPr>
                      <a:r>
                        <a:rPr lang="tr-TR" sz="1600" dirty="0">
                          <a:effectLst/>
                          <a:latin typeface="+mn-lt"/>
                          <a:ea typeface="Times New Roman"/>
                          <a:cs typeface="Times New Roman"/>
                        </a:rPr>
                        <a:t>Görevin gerektirdiği diğer mevzuat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8288"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Devlet memurunun görev ve sorumluluklarını ana hatları ile bilir.</a:t>
                      </a:r>
                      <a:endParaRPr lang="tr-TR" sz="16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Kanunlarda geçen eğitim ve öğretim ile ilgili mevzuatı tanır.</a:t>
                      </a:r>
                      <a:endParaRPr lang="tr-TR" sz="16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Millî Eğitim Temel Kanunu’nda belirtilen millî eğitimin genel ve özel amaçlarını bilir.</a:t>
                      </a:r>
                      <a:endParaRPr lang="tr-TR" sz="1600" dirty="0">
                        <a:effectLst/>
                        <a:latin typeface="+mn-lt"/>
                        <a:ea typeface="Times New Roman"/>
                        <a:cs typeface="Times New Roman"/>
                      </a:endParaRPr>
                    </a:p>
                    <a:p>
                      <a:pPr marL="268288" lvl="0" indent="-180975">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öğretim ile ilgili yönetmelikleri ve diğer mevzuatı tanır ve içeriği hakkında kanaat edinir.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24</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1919">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kern="1200">
                          <a:effectLst/>
                          <a:latin typeface="+mn-lt"/>
                          <a:ea typeface="Times New Roman"/>
                        </a:rPr>
                        <a:t>Toplam 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dirty="0">
                          <a:effectLst/>
                          <a:latin typeface="+mn-lt"/>
                          <a:ea typeface="Times New Roman"/>
                        </a:rPr>
                        <a:t>240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28</a:t>
            </a:fld>
            <a:endParaRPr lang="tr-TR" altLang="tr-TR"/>
          </a:p>
        </p:txBody>
      </p:sp>
      <p:sp>
        <p:nvSpPr>
          <p:cNvPr id="7"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95234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etin kutusu"/>
          <p:cNvSpPr txBox="1">
            <a:spLocks noChangeArrowheads="1"/>
          </p:cNvSpPr>
          <p:nvPr/>
        </p:nvSpPr>
        <p:spPr bwMode="auto">
          <a:xfrm>
            <a:off x="0" y="2276872"/>
            <a:ext cx="9144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tr-TR" altLang="tr-TR" sz="40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TEŞEKKÜR EDERİM</a:t>
            </a:r>
          </a:p>
          <a:p>
            <a:pPr algn="ctr" eaLnBrk="0" fontAlgn="base" hangingPunct="0">
              <a:spcBef>
                <a:spcPct val="0"/>
              </a:spcBef>
              <a:spcAft>
                <a:spcPct val="0"/>
              </a:spcAft>
            </a:pPr>
            <a:endParaRPr lang="tr-TR" altLang="tr-TR" sz="40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ctr" eaLnBrk="0" fontAlgn="base" hangingPunct="0">
              <a:spcBef>
                <a:spcPct val="0"/>
              </a:spcBef>
              <a:spcAft>
                <a:spcPct val="0"/>
              </a:spcAft>
            </a:pPr>
            <a:r>
              <a:rPr lang="tr-TR" altLang="tr-TR" sz="2400" b="1" kern="10" dirty="0">
                <a:ln w="19050">
                  <a:solidFill>
                    <a:prstClr val="white"/>
                  </a:solidFill>
                  <a:round/>
                  <a:headEnd/>
                  <a:tailEnd/>
                </a:ln>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Engin MUTLU</a:t>
            </a:r>
          </a:p>
          <a:p>
            <a:pPr algn="ctr" eaLnBrk="0" fontAlgn="base" hangingPunct="0">
              <a:spcBef>
                <a:spcPct val="0"/>
              </a:spcBef>
              <a:spcAft>
                <a:spcPct val="0"/>
              </a:spcAft>
            </a:pPr>
            <a:r>
              <a:rPr lang="tr-TR" altLang="tr-TR" sz="24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Erdemir Anadolu Lisesi Müdürü</a:t>
            </a:r>
          </a:p>
          <a:p>
            <a:pPr algn="ctr" eaLnBrk="0" fontAlgn="base" hangingPunct="0">
              <a:spcBef>
                <a:spcPct val="0"/>
              </a:spcBef>
              <a:spcAft>
                <a:spcPct val="0"/>
              </a:spcAft>
            </a:pPr>
            <a:r>
              <a:rPr lang="tr-TR" altLang="tr-TR" sz="24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0 533 495 18 58</a:t>
            </a:r>
          </a:p>
          <a:p>
            <a:pPr algn="ctr" eaLnBrk="0" fontAlgn="base" hangingPunct="0">
              <a:spcBef>
                <a:spcPct val="0"/>
              </a:spcBef>
              <a:spcAft>
                <a:spcPct val="0"/>
              </a:spcAft>
            </a:pPr>
            <a:r>
              <a:rPr lang="tr-TR" altLang="tr-TR" sz="24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Okul: 252 24 44</a:t>
            </a:r>
          </a:p>
          <a:p>
            <a:pPr algn="ctr" eaLnBrk="0" fontAlgn="base" hangingPunct="0">
              <a:spcBef>
                <a:spcPct val="0"/>
              </a:spcBef>
              <a:spcAft>
                <a:spcPct val="0"/>
              </a:spcAft>
            </a:pPr>
            <a:r>
              <a:rPr lang="tr-TR" altLang="tr-TR" sz="24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enginmutlu.danisman.zonguldak@gmail.com</a:t>
            </a:r>
          </a:p>
        </p:txBody>
      </p:sp>
      <p:sp>
        <p:nvSpPr>
          <p:cNvPr id="4" name="1 Başlık"/>
          <p:cNvSpPr txBox="1">
            <a:spLocks/>
          </p:cNvSpPr>
          <p:nvPr/>
        </p:nvSpPr>
        <p:spPr bwMode="auto">
          <a:xfrm>
            <a:off x="1114425" y="0"/>
            <a:ext cx="7886700" cy="908050"/>
          </a:xfrm>
          <a:prstGeom prst="rect">
            <a:avLst/>
          </a:prstGeom>
          <a:noFill/>
          <a:ln w="9525">
            <a:noFill/>
            <a:miter lim="800000"/>
            <a:headEnd/>
            <a:tailEnd/>
          </a:ln>
        </p:spPr>
        <p:txBody>
          <a:bodyPr anchor="ctr"/>
          <a:lstStyle/>
          <a:p>
            <a:pPr fontAlgn="base">
              <a:spcBef>
                <a:spcPct val="0"/>
              </a:spcBef>
              <a:spcAft>
                <a:spcPct val="0"/>
              </a:spcAft>
              <a:defRPr/>
            </a:pPr>
            <a:endParaRPr lang="tr-TR" altLang="tr-TR" sz="1600" dirty="0">
              <a:solidFill>
                <a:prstClr val="white"/>
              </a:solidFill>
              <a:latin typeface="Times New Roman" pitchFamily="18" charset="0"/>
              <a:cs typeface="Times New Roman" pitchFamily="18" charset="0"/>
            </a:endParaRPr>
          </a:p>
        </p:txBody>
      </p:sp>
      <p:sp>
        <p:nvSpPr>
          <p:cNvPr id="6" name="1 Başlık"/>
          <p:cNvSpPr txBox="1">
            <a:spLocks/>
          </p:cNvSpPr>
          <p:nvPr/>
        </p:nvSpPr>
        <p:spPr>
          <a:xfrm>
            <a:off x="1187624" y="0"/>
            <a:ext cx="7956375" cy="908720"/>
          </a:xfrm>
          <a:prstGeom prst="rect">
            <a:avLst/>
          </a:prstGeom>
        </p:spPr>
        <p:txBody>
          <a:bodyPr/>
          <a:lstStyle/>
          <a:p>
            <a:pPr algn="ctr" eaLnBrk="0" fontAlgn="base" hangingPunct="0">
              <a:spcBef>
                <a:spcPct val="0"/>
              </a:spcBef>
              <a:spcAft>
                <a:spcPct val="0"/>
              </a:spcAft>
              <a:defRPr/>
            </a:pPr>
            <a:endParaRPr lang="tr-TR" sz="2000" b="1" dirty="0">
              <a:solidFill>
                <a:prstClr val="white"/>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45268352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a:solidFill>
                  <a:schemeClr val="bg1"/>
                </a:solidFill>
                <a:latin typeface="Times New Roman"/>
              </a:rPr>
              <a:t>ADAY 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DÖNEMLİK ÇALIŞMA PROGRAMI GÜN VE SAAT TABLOSU</a:t>
            </a:r>
            <a:endParaRPr lang="tr-TR" sz="1600" dirty="0">
              <a:solidFill>
                <a:schemeClr val="bg1"/>
              </a:solidFill>
              <a:effectLst/>
            </a:endParaRPr>
          </a:p>
        </p:txBody>
      </p:sp>
      <p:graphicFrame>
        <p:nvGraphicFramePr>
          <p:cNvPr id="5" name="Nesne 4"/>
          <p:cNvGraphicFramePr>
            <a:graphicFrameLocks noChangeAspect="1"/>
          </p:cNvGraphicFramePr>
          <p:nvPr>
            <p:extLst>
              <p:ext uri="{D42A27DB-BD31-4B8C-83A1-F6EECF244321}">
                <p14:modId xmlns:p14="http://schemas.microsoft.com/office/powerpoint/2010/main" val="2191699834"/>
              </p:ext>
            </p:extLst>
          </p:nvPr>
        </p:nvGraphicFramePr>
        <p:xfrm>
          <a:off x="395536" y="1052736"/>
          <a:ext cx="8404423" cy="5688632"/>
        </p:xfrm>
        <a:graphic>
          <a:graphicData uri="http://schemas.openxmlformats.org/presentationml/2006/ole">
            <mc:AlternateContent xmlns:mc="http://schemas.openxmlformats.org/markup-compatibility/2006">
              <mc:Choice xmlns:v="urn:schemas-microsoft-com:vml" Requires="v">
                <p:oleObj spid="_x0000_s1052" name="Worksheet" r:id="rId3" imgW="8744040" imgH="6124755" progId="Excel.Sheet.12">
                  <p:embed/>
                </p:oleObj>
              </mc:Choice>
              <mc:Fallback>
                <p:oleObj name="Worksheet" r:id="rId3" imgW="8744040" imgH="6124755" progId="Excel.Sheet.12">
                  <p:embed/>
                  <p:pic>
                    <p:nvPicPr>
                      <p:cNvPr id="0" name=""/>
                      <p:cNvPicPr/>
                      <p:nvPr/>
                    </p:nvPicPr>
                    <p:blipFill>
                      <a:blip r:embed="rId4"/>
                      <a:stretch>
                        <a:fillRect/>
                      </a:stretch>
                    </p:blipFill>
                    <p:spPr>
                      <a:xfrm>
                        <a:off x="395536" y="1052736"/>
                        <a:ext cx="8404423" cy="5688632"/>
                      </a:xfrm>
                      <a:prstGeom prst="rect">
                        <a:avLst/>
                      </a:prstGeom>
                    </p:spPr>
                  </p:pic>
                </p:oleObj>
              </mc:Fallback>
            </mc:AlternateContent>
          </a:graphicData>
        </a:graphic>
      </p:graphicFrame>
    </p:spTree>
    <p:extLst>
      <p:ext uri="{BB962C8B-B14F-4D97-AF65-F5344CB8AC3E}">
        <p14:creationId xmlns:p14="http://schemas.microsoft.com/office/powerpoint/2010/main" val="964732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30</a:t>
            </a:fld>
            <a:endParaRPr lang="tr-TR" altLang="tr-TR"/>
          </a:p>
        </p:txBody>
      </p:sp>
      <p:graphicFrame>
        <p:nvGraphicFramePr>
          <p:cNvPr id="3" name="Nesne 2"/>
          <p:cNvGraphicFramePr>
            <a:graphicFrameLocks noChangeAspect="1"/>
          </p:cNvGraphicFramePr>
          <p:nvPr>
            <p:extLst>
              <p:ext uri="{D42A27DB-BD31-4B8C-83A1-F6EECF244321}">
                <p14:modId xmlns:p14="http://schemas.microsoft.com/office/powerpoint/2010/main" val="2347303238"/>
              </p:ext>
            </p:extLst>
          </p:nvPr>
        </p:nvGraphicFramePr>
        <p:xfrm>
          <a:off x="1635438" y="981075"/>
          <a:ext cx="5850334" cy="5876925"/>
        </p:xfrm>
        <a:graphic>
          <a:graphicData uri="http://schemas.openxmlformats.org/presentationml/2006/ole">
            <mc:AlternateContent xmlns:mc="http://schemas.openxmlformats.org/markup-compatibility/2006">
              <mc:Choice xmlns:v="urn:schemas-microsoft-com:vml" Requires="v">
                <p:oleObj spid="_x0000_s2069" name="Document" r:id="rId3" imgW="5841818" imgH="7412684" progId="Word.Document.12">
                  <p:embed/>
                </p:oleObj>
              </mc:Choice>
              <mc:Fallback>
                <p:oleObj name="Document" r:id="rId3" imgW="5841818" imgH="7412684" progId="Word.Document.12">
                  <p:embed/>
                  <p:pic>
                    <p:nvPicPr>
                      <p:cNvPr id="0" name=""/>
                      <p:cNvPicPr/>
                      <p:nvPr/>
                    </p:nvPicPr>
                    <p:blipFill>
                      <a:blip r:embed="rId4"/>
                      <a:stretch>
                        <a:fillRect/>
                      </a:stretch>
                    </p:blipFill>
                    <p:spPr>
                      <a:xfrm>
                        <a:off x="1635438" y="981075"/>
                        <a:ext cx="5850334" cy="5876925"/>
                      </a:xfrm>
                      <a:prstGeom prst="rect">
                        <a:avLst/>
                      </a:prstGeom>
                    </p:spPr>
                  </p:pic>
                </p:oleObj>
              </mc:Fallback>
            </mc:AlternateContent>
          </a:graphicData>
        </a:graphic>
      </p:graphicFrame>
      <p:sp>
        <p:nvSpPr>
          <p:cNvPr id="4" name="Çapraz Köşesi Kesik Dikdörtgen 3">
            <a:hlinkClick r:id="rId5" action="ppaction://hlinksldjump"/>
          </p:cNvPr>
          <p:cNvSpPr/>
          <p:nvPr/>
        </p:nvSpPr>
        <p:spPr>
          <a:xfrm>
            <a:off x="7936217"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1956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31</a:t>
            </a:fld>
            <a:endParaRPr lang="tr-TR" altLang="tr-TR"/>
          </a:p>
        </p:txBody>
      </p:sp>
      <p:graphicFrame>
        <p:nvGraphicFramePr>
          <p:cNvPr id="4" name="Nesne 3"/>
          <p:cNvGraphicFramePr>
            <a:graphicFrameLocks noChangeAspect="1"/>
          </p:cNvGraphicFramePr>
          <p:nvPr>
            <p:extLst>
              <p:ext uri="{D42A27DB-BD31-4B8C-83A1-F6EECF244321}">
                <p14:modId xmlns:p14="http://schemas.microsoft.com/office/powerpoint/2010/main" val="2601967895"/>
              </p:ext>
            </p:extLst>
          </p:nvPr>
        </p:nvGraphicFramePr>
        <p:xfrm>
          <a:off x="2335213" y="1138238"/>
          <a:ext cx="4722812" cy="5419725"/>
        </p:xfrm>
        <a:graphic>
          <a:graphicData uri="http://schemas.openxmlformats.org/presentationml/2006/ole">
            <mc:AlternateContent xmlns:mc="http://schemas.openxmlformats.org/markup-compatibility/2006">
              <mc:Choice xmlns:v="urn:schemas-microsoft-com:vml" Requires="v">
                <p:oleObj spid="_x0000_s3092" name="Document" r:id="rId3" imgW="6131393" imgH="6966510" progId="Word.Document.12">
                  <p:embed/>
                </p:oleObj>
              </mc:Choice>
              <mc:Fallback>
                <p:oleObj name="Document" r:id="rId3" imgW="6131393" imgH="6966510" progId="Word.Document.12">
                  <p:embed/>
                  <p:pic>
                    <p:nvPicPr>
                      <p:cNvPr id="0" name=""/>
                      <p:cNvPicPr/>
                      <p:nvPr/>
                    </p:nvPicPr>
                    <p:blipFill>
                      <a:blip r:embed="rId4"/>
                      <a:stretch>
                        <a:fillRect/>
                      </a:stretch>
                    </p:blipFill>
                    <p:spPr>
                      <a:xfrm>
                        <a:off x="2335213" y="1138238"/>
                        <a:ext cx="4722812" cy="5419725"/>
                      </a:xfrm>
                      <a:prstGeom prst="rect">
                        <a:avLst/>
                      </a:prstGeom>
                    </p:spPr>
                  </p:pic>
                </p:oleObj>
              </mc:Fallback>
            </mc:AlternateContent>
          </a:graphicData>
        </a:graphic>
      </p:graphicFrame>
      <p:sp>
        <p:nvSpPr>
          <p:cNvPr id="5" name="Çapraz Köşesi Kesik Dikdörtgen 4">
            <a:hlinkClick r:id="rId5" action="ppaction://hlinksldjump"/>
          </p:cNvPr>
          <p:cNvSpPr/>
          <p:nvPr/>
        </p:nvSpPr>
        <p:spPr>
          <a:xfrm>
            <a:off x="7936217"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0326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32</a:t>
            </a:fld>
            <a:endParaRPr lang="tr-TR" altLang="tr-TR"/>
          </a:p>
        </p:txBody>
      </p:sp>
      <p:graphicFrame>
        <p:nvGraphicFramePr>
          <p:cNvPr id="3" name="Nesne 2"/>
          <p:cNvGraphicFramePr>
            <a:graphicFrameLocks noChangeAspect="1"/>
          </p:cNvGraphicFramePr>
          <p:nvPr>
            <p:extLst>
              <p:ext uri="{D42A27DB-BD31-4B8C-83A1-F6EECF244321}">
                <p14:modId xmlns:p14="http://schemas.microsoft.com/office/powerpoint/2010/main" val="2121984347"/>
              </p:ext>
            </p:extLst>
          </p:nvPr>
        </p:nvGraphicFramePr>
        <p:xfrm>
          <a:off x="2393950" y="908050"/>
          <a:ext cx="4410075" cy="5969000"/>
        </p:xfrm>
        <a:graphic>
          <a:graphicData uri="http://schemas.openxmlformats.org/presentationml/2006/ole">
            <mc:AlternateContent xmlns:mc="http://schemas.openxmlformats.org/markup-compatibility/2006">
              <mc:Choice xmlns:v="urn:schemas-microsoft-com:vml" Requires="v">
                <p:oleObj spid="_x0000_s4121" name="Document" r:id="rId3" imgW="7325346" imgH="9910381" progId="Word.Document.8">
                  <p:embed/>
                </p:oleObj>
              </mc:Choice>
              <mc:Fallback>
                <p:oleObj name="Document" r:id="rId3" imgW="7325346" imgH="9910381" progId="Word.Document.8">
                  <p:embed/>
                  <p:pic>
                    <p:nvPicPr>
                      <p:cNvPr id="0" name=""/>
                      <p:cNvPicPr/>
                      <p:nvPr/>
                    </p:nvPicPr>
                    <p:blipFill>
                      <a:blip r:embed="rId4"/>
                      <a:stretch>
                        <a:fillRect/>
                      </a:stretch>
                    </p:blipFill>
                    <p:spPr>
                      <a:xfrm>
                        <a:off x="2393950" y="908050"/>
                        <a:ext cx="4410075" cy="5969000"/>
                      </a:xfrm>
                      <a:prstGeom prst="rect">
                        <a:avLst/>
                      </a:prstGeom>
                    </p:spPr>
                  </p:pic>
                </p:oleObj>
              </mc:Fallback>
            </mc:AlternateContent>
          </a:graphicData>
        </a:graphic>
      </p:graphicFrame>
      <p:graphicFrame>
        <p:nvGraphicFramePr>
          <p:cNvPr id="4" name="Nesne 3"/>
          <p:cNvGraphicFramePr>
            <a:graphicFrameLocks noChangeAspect="1"/>
          </p:cNvGraphicFramePr>
          <p:nvPr>
            <p:extLst>
              <p:ext uri="{D42A27DB-BD31-4B8C-83A1-F6EECF244321}">
                <p14:modId xmlns:p14="http://schemas.microsoft.com/office/powerpoint/2010/main" val="1211530349"/>
              </p:ext>
            </p:extLst>
          </p:nvPr>
        </p:nvGraphicFramePr>
        <p:xfrm>
          <a:off x="2335553" y="916001"/>
          <a:ext cx="4540703" cy="5969000"/>
        </p:xfrm>
        <a:graphic>
          <a:graphicData uri="http://schemas.openxmlformats.org/presentationml/2006/ole">
            <mc:AlternateContent xmlns:mc="http://schemas.openxmlformats.org/markup-compatibility/2006">
              <mc:Choice xmlns:v="urn:schemas-microsoft-com:vml" Requires="v">
                <p:oleObj spid="_x0000_s4122" name="Document" r:id="rId5" imgW="7325346" imgH="9675287" progId="Word.Document.8">
                  <p:embed/>
                </p:oleObj>
              </mc:Choice>
              <mc:Fallback>
                <p:oleObj name="Document" r:id="rId5" imgW="7325346" imgH="9675287" progId="Word.Document.8">
                  <p:embed/>
                  <p:pic>
                    <p:nvPicPr>
                      <p:cNvPr id="0" name=""/>
                      <p:cNvPicPr/>
                      <p:nvPr/>
                    </p:nvPicPr>
                    <p:blipFill>
                      <a:blip r:embed="rId6"/>
                      <a:stretch>
                        <a:fillRect/>
                      </a:stretch>
                    </p:blipFill>
                    <p:spPr>
                      <a:xfrm>
                        <a:off x="2335553" y="916001"/>
                        <a:ext cx="4540703" cy="5969000"/>
                      </a:xfrm>
                      <a:prstGeom prst="rect">
                        <a:avLst/>
                      </a:prstGeom>
                    </p:spPr>
                  </p:pic>
                </p:oleObj>
              </mc:Fallback>
            </mc:AlternateContent>
          </a:graphicData>
        </a:graphic>
      </p:graphicFrame>
      <p:sp>
        <p:nvSpPr>
          <p:cNvPr id="5" name="Çapraz Köşesi Kesik Dikdörtgen 4">
            <a:hlinkClick r:id="rId7" action="ppaction://hlinksldjump"/>
          </p:cNvPr>
          <p:cNvSpPr/>
          <p:nvPr/>
        </p:nvSpPr>
        <p:spPr>
          <a:xfrm>
            <a:off x="7936217"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8465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33</a:t>
            </a:fld>
            <a:endParaRPr lang="tr-TR" altLang="tr-TR"/>
          </a:p>
        </p:txBody>
      </p:sp>
      <p:graphicFrame>
        <p:nvGraphicFramePr>
          <p:cNvPr id="3" name="Nesne 2"/>
          <p:cNvGraphicFramePr>
            <a:graphicFrameLocks noChangeAspect="1"/>
          </p:cNvGraphicFramePr>
          <p:nvPr>
            <p:extLst>
              <p:ext uri="{D42A27DB-BD31-4B8C-83A1-F6EECF244321}">
                <p14:modId xmlns:p14="http://schemas.microsoft.com/office/powerpoint/2010/main" val="3677209118"/>
              </p:ext>
            </p:extLst>
          </p:nvPr>
        </p:nvGraphicFramePr>
        <p:xfrm>
          <a:off x="-15875" y="908050"/>
          <a:ext cx="4516438" cy="5949950"/>
        </p:xfrm>
        <a:graphic>
          <a:graphicData uri="http://schemas.openxmlformats.org/presentationml/2006/ole">
            <mc:AlternateContent xmlns:mc="http://schemas.openxmlformats.org/markup-compatibility/2006">
              <mc:Choice xmlns:v="urn:schemas-microsoft-com:vml" Requires="v">
                <p:oleObj spid="_x0000_s5142" name="Document" r:id="rId3" imgW="7325346" imgH="9650407" progId="Word.Document.8">
                  <p:embed/>
                </p:oleObj>
              </mc:Choice>
              <mc:Fallback>
                <p:oleObj name="Document" r:id="rId3" imgW="7325346" imgH="9650407" progId="Word.Document.8">
                  <p:embed/>
                  <p:pic>
                    <p:nvPicPr>
                      <p:cNvPr id="0" name=""/>
                      <p:cNvPicPr/>
                      <p:nvPr/>
                    </p:nvPicPr>
                    <p:blipFill>
                      <a:blip r:embed="rId4"/>
                      <a:stretch>
                        <a:fillRect/>
                      </a:stretch>
                    </p:blipFill>
                    <p:spPr>
                      <a:xfrm>
                        <a:off x="-15875" y="908050"/>
                        <a:ext cx="4516438" cy="5949950"/>
                      </a:xfrm>
                      <a:prstGeom prst="rect">
                        <a:avLst/>
                      </a:prstGeom>
                    </p:spPr>
                  </p:pic>
                </p:oleObj>
              </mc:Fallback>
            </mc:AlternateContent>
          </a:graphicData>
        </a:graphic>
      </p:graphicFrame>
      <p:graphicFrame>
        <p:nvGraphicFramePr>
          <p:cNvPr id="4" name="Nesne 3"/>
          <p:cNvGraphicFramePr>
            <a:graphicFrameLocks noChangeAspect="1"/>
          </p:cNvGraphicFramePr>
          <p:nvPr>
            <p:extLst>
              <p:ext uri="{D42A27DB-BD31-4B8C-83A1-F6EECF244321}">
                <p14:modId xmlns:p14="http://schemas.microsoft.com/office/powerpoint/2010/main" val="2287724165"/>
              </p:ext>
            </p:extLst>
          </p:nvPr>
        </p:nvGraphicFramePr>
        <p:xfrm>
          <a:off x="4495800" y="888576"/>
          <a:ext cx="4648200" cy="5970998"/>
        </p:xfrm>
        <a:graphic>
          <a:graphicData uri="http://schemas.openxmlformats.org/presentationml/2006/ole">
            <mc:AlternateContent xmlns:mc="http://schemas.openxmlformats.org/markup-compatibility/2006">
              <mc:Choice xmlns:v="urn:schemas-microsoft-com:vml" Requires="v">
                <p:oleObj spid="_x0000_s5143" name="Document" r:id="rId5" imgW="7325346" imgH="9681777" progId="Word.Document.8">
                  <p:embed/>
                </p:oleObj>
              </mc:Choice>
              <mc:Fallback>
                <p:oleObj name="Document" r:id="rId5" imgW="7325346" imgH="9681777" progId="Word.Document.8">
                  <p:embed/>
                  <p:pic>
                    <p:nvPicPr>
                      <p:cNvPr id="0" name=""/>
                      <p:cNvPicPr/>
                      <p:nvPr/>
                    </p:nvPicPr>
                    <p:blipFill>
                      <a:blip r:embed="rId6"/>
                      <a:stretch>
                        <a:fillRect/>
                      </a:stretch>
                    </p:blipFill>
                    <p:spPr>
                      <a:xfrm>
                        <a:off x="4495800" y="888576"/>
                        <a:ext cx="4648200" cy="5970998"/>
                      </a:xfrm>
                      <a:prstGeom prst="rect">
                        <a:avLst/>
                      </a:prstGeom>
                    </p:spPr>
                  </p:pic>
                </p:oleObj>
              </mc:Fallback>
            </mc:AlternateContent>
          </a:graphicData>
        </a:graphic>
      </p:graphicFrame>
      <p:sp>
        <p:nvSpPr>
          <p:cNvPr id="5" name="Çapraz Köşesi Kesik Dikdörtgen 4">
            <a:hlinkClick r:id="rId7" action="ppaction://hlinksldjump"/>
          </p:cNvPr>
          <p:cNvSpPr/>
          <p:nvPr/>
        </p:nvSpPr>
        <p:spPr>
          <a:xfrm>
            <a:off x="7956376"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4657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34</a:t>
            </a:fld>
            <a:endParaRPr lang="tr-TR" altLang="tr-TR"/>
          </a:p>
        </p:txBody>
      </p:sp>
      <p:graphicFrame>
        <p:nvGraphicFramePr>
          <p:cNvPr id="4" name="Nesne 3"/>
          <p:cNvGraphicFramePr>
            <a:graphicFrameLocks noChangeAspect="1"/>
          </p:cNvGraphicFramePr>
          <p:nvPr>
            <p:extLst>
              <p:ext uri="{D42A27DB-BD31-4B8C-83A1-F6EECF244321}">
                <p14:modId xmlns:p14="http://schemas.microsoft.com/office/powerpoint/2010/main" val="2984001484"/>
              </p:ext>
            </p:extLst>
          </p:nvPr>
        </p:nvGraphicFramePr>
        <p:xfrm>
          <a:off x="2446784" y="933087"/>
          <a:ext cx="4213448" cy="5936395"/>
        </p:xfrm>
        <a:graphic>
          <a:graphicData uri="http://schemas.openxmlformats.org/presentationml/2006/ole">
            <mc:AlternateContent xmlns:mc="http://schemas.openxmlformats.org/markup-compatibility/2006">
              <mc:Choice xmlns:v="urn:schemas-microsoft-com:vml" Requires="v">
                <p:oleObj spid="_x0000_s6157" name="Document" r:id="rId3" imgW="6158562" imgH="8676496" progId="Word.Document.12">
                  <p:embed/>
                </p:oleObj>
              </mc:Choice>
              <mc:Fallback>
                <p:oleObj name="Document" r:id="rId3" imgW="6158562" imgH="8676496" progId="Word.Document.12">
                  <p:embed/>
                  <p:pic>
                    <p:nvPicPr>
                      <p:cNvPr id="0" name=""/>
                      <p:cNvPicPr/>
                      <p:nvPr/>
                    </p:nvPicPr>
                    <p:blipFill>
                      <a:blip r:embed="rId4"/>
                      <a:stretch>
                        <a:fillRect/>
                      </a:stretch>
                    </p:blipFill>
                    <p:spPr>
                      <a:xfrm>
                        <a:off x="2446784" y="933087"/>
                        <a:ext cx="4213448" cy="5936395"/>
                      </a:xfrm>
                      <a:prstGeom prst="rect">
                        <a:avLst/>
                      </a:prstGeom>
                    </p:spPr>
                  </p:pic>
                </p:oleObj>
              </mc:Fallback>
            </mc:AlternateContent>
          </a:graphicData>
        </a:graphic>
      </p:graphicFrame>
      <p:sp>
        <p:nvSpPr>
          <p:cNvPr id="5" name="Çapraz Köşesi Kesik Dikdörtgen 4">
            <a:hlinkClick r:id="rId5" action="ppaction://hlinksldjump"/>
          </p:cNvPr>
          <p:cNvSpPr/>
          <p:nvPr/>
        </p:nvSpPr>
        <p:spPr>
          <a:xfrm>
            <a:off x="7936217"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90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35</a:t>
            </a:fld>
            <a:endParaRPr lang="tr-TR" altLang="tr-TR"/>
          </a:p>
        </p:txBody>
      </p:sp>
      <p:graphicFrame>
        <p:nvGraphicFramePr>
          <p:cNvPr id="6" name="Nesne 5"/>
          <p:cNvGraphicFramePr>
            <a:graphicFrameLocks noChangeAspect="1"/>
          </p:cNvGraphicFramePr>
          <p:nvPr>
            <p:extLst>
              <p:ext uri="{D42A27DB-BD31-4B8C-83A1-F6EECF244321}">
                <p14:modId xmlns:p14="http://schemas.microsoft.com/office/powerpoint/2010/main" val="4120276120"/>
              </p:ext>
            </p:extLst>
          </p:nvPr>
        </p:nvGraphicFramePr>
        <p:xfrm>
          <a:off x="4499992" y="916671"/>
          <a:ext cx="4438720" cy="5949280"/>
        </p:xfrm>
        <a:graphic>
          <a:graphicData uri="http://schemas.openxmlformats.org/presentationml/2006/ole">
            <mc:AlternateContent xmlns:mc="http://schemas.openxmlformats.org/markup-compatibility/2006">
              <mc:Choice xmlns:v="urn:schemas-microsoft-com:vml" Requires="v">
                <p:oleObj spid="_x0000_s7190" name="Document" r:id="rId3" imgW="6607463" imgH="8856062" progId="Word.Document.8">
                  <p:embed/>
                </p:oleObj>
              </mc:Choice>
              <mc:Fallback>
                <p:oleObj name="Document" r:id="rId3" imgW="6607463" imgH="8856062" progId="Word.Document.8">
                  <p:embed/>
                  <p:pic>
                    <p:nvPicPr>
                      <p:cNvPr id="0" name=""/>
                      <p:cNvPicPr/>
                      <p:nvPr/>
                    </p:nvPicPr>
                    <p:blipFill>
                      <a:blip r:embed="rId4"/>
                      <a:stretch>
                        <a:fillRect/>
                      </a:stretch>
                    </p:blipFill>
                    <p:spPr>
                      <a:xfrm>
                        <a:off x="4499992" y="916671"/>
                        <a:ext cx="4438720" cy="5949280"/>
                      </a:xfrm>
                      <a:prstGeom prst="rect">
                        <a:avLst/>
                      </a:prstGeom>
                    </p:spPr>
                  </p:pic>
                </p:oleObj>
              </mc:Fallback>
            </mc:AlternateContent>
          </a:graphicData>
        </a:graphic>
      </p:graphicFrame>
      <p:graphicFrame>
        <p:nvGraphicFramePr>
          <p:cNvPr id="7" name="Nesne 6"/>
          <p:cNvGraphicFramePr>
            <a:graphicFrameLocks noChangeAspect="1"/>
          </p:cNvGraphicFramePr>
          <p:nvPr>
            <p:extLst>
              <p:ext uri="{D42A27DB-BD31-4B8C-83A1-F6EECF244321}">
                <p14:modId xmlns:p14="http://schemas.microsoft.com/office/powerpoint/2010/main" val="2248565612"/>
              </p:ext>
            </p:extLst>
          </p:nvPr>
        </p:nvGraphicFramePr>
        <p:xfrm>
          <a:off x="55538" y="916671"/>
          <a:ext cx="4372446" cy="5941329"/>
        </p:xfrm>
        <a:graphic>
          <a:graphicData uri="http://schemas.openxmlformats.org/presentationml/2006/ole">
            <mc:AlternateContent xmlns:mc="http://schemas.openxmlformats.org/markup-compatibility/2006">
              <mc:Choice xmlns:v="urn:schemas-microsoft-com:vml" Requires="v">
                <p:oleObj spid="_x0000_s7191" name="Document" r:id="rId5" imgW="6607463" imgH="8979378" progId="Word.Document.8">
                  <p:embed/>
                </p:oleObj>
              </mc:Choice>
              <mc:Fallback>
                <p:oleObj name="Document" r:id="rId5" imgW="6607463" imgH="8979378" progId="Word.Document.8">
                  <p:embed/>
                  <p:pic>
                    <p:nvPicPr>
                      <p:cNvPr id="0" name=""/>
                      <p:cNvPicPr/>
                      <p:nvPr/>
                    </p:nvPicPr>
                    <p:blipFill>
                      <a:blip r:embed="rId6"/>
                      <a:stretch>
                        <a:fillRect/>
                      </a:stretch>
                    </p:blipFill>
                    <p:spPr>
                      <a:xfrm>
                        <a:off x="55538" y="916671"/>
                        <a:ext cx="4372446" cy="5941329"/>
                      </a:xfrm>
                      <a:prstGeom prst="rect">
                        <a:avLst/>
                      </a:prstGeom>
                    </p:spPr>
                  </p:pic>
                </p:oleObj>
              </mc:Fallback>
            </mc:AlternateContent>
          </a:graphicData>
        </a:graphic>
      </p:graphicFrame>
      <p:sp>
        <p:nvSpPr>
          <p:cNvPr id="8" name="Çapraz Köşesi Kesik Dikdörtgen 7">
            <a:hlinkClick r:id="rId7" action="ppaction://hlinksldjump"/>
          </p:cNvPr>
          <p:cNvSpPr/>
          <p:nvPr/>
        </p:nvSpPr>
        <p:spPr>
          <a:xfrm>
            <a:off x="6121268" y="6538912"/>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1670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36</a:t>
            </a:fld>
            <a:endParaRPr lang="tr-TR" altLang="tr-TR"/>
          </a:p>
        </p:txBody>
      </p:sp>
      <p:graphicFrame>
        <p:nvGraphicFramePr>
          <p:cNvPr id="3" name="Nesne 2"/>
          <p:cNvGraphicFramePr>
            <a:graphicFrameLocks noChangeAspect="1"/>
          </p:cNvGraphicFramePr>
          <p:nvPr>
            <p:extLst>
              <p:ext uri="{D42A27DB-BD31-4B8C-83A1-F6EECF244321}">
                <p14:modId xmlns:p14="http://schemas.microsoft.com/office/powerpoint/2010/main" val="2744815491"/>
              </p:ext>
            </p:extLst>
          </p:nvPr>
        </p:nvGraphicFramePr>
        <p:xfrm>
          <a:off x="179512" y="908720"/>
          <a:ext cx="4322524" cy="5949280"/>
        </p:xfrm>
        <a:graphic>
          <a:graphicData uri="http://schemas.openxmlformats.org/presentationml/2006/ole">
            <mc:AlternateContent xmlns:mc="http://schemas.openxmlformats.org/markup-compatibility/2006">
              <mc:Choice xmlns:v="urn:schemas-microsoft-com:vml" Requires="v">
                <p:oleObj spid="_x0000_s8210" name="Document" r:id="rId3" imgW="6457351" imgH="8887793" progId="Word.Document.8">
                  <p:embed/>
                </p:oleObj>
              </mc:Choice>
              <mc:Fallback>
                <p:oleObj name="Document" r:id="rId3" imgW="6457351" imgH="8887793" progId="Word.Document.8">
                  <p:embed/>
                  <p:pic>
                    <p:nvPicPr>
                      <p:cNvPr id="0" name=""/>
                      <p:cNvPicPr/>
                      <p:nvPr/>
                    </p:nvPicPr>
                    <p:blipFill>
                      <a:blip r:embed="rId4"/>
                      <a:stretch>
                        <a:fillRect/>
                      </a:stretch>
                    </p:blipFill>
                    <p:spPr>
                      <a:xfrm>
                        <a:off x="179512" y="908720"/>
                        <a:ext cx="4322524" cy="5949280"/>
                      </a:xfrm>
                      <a:prstGeom prst="rect">
                        <a:avLst/>
                      </a:prstGeom>
                    </p:spPr>
                  </p:pic>
                </p:oleObj>
              </mc:Fallback>
            </mc:AlternateContent>
          </a:graphicData>
        </a:graphic>
      </p:graphicFrame>
      <p:graphicFrame>
        <p:nvGraphicFramePr>
          <p:cNvPr id="4" name="Nesne 3"/>
          <p:cNvGraphicFramePr>
            <a:graphicFrameLocks noChangeAspect="1"/>
          </p:cNvGraphicFramePr>
          <p:nvPr>
            <p:extLst>
              <p:ext uri="{D42A27DB-BD31-4B8C-83A1-F6EECF244321}">
                <p14:modId xmlns:p14="http://schemas.microsoft.com/office/powerpoint/2010/main" val="2036714815"/>
              </p:ext>
            </p:extLst>
          </p:nvPr>
        </p:nvGraphicFramePr>
        <p:xfrm>
          <a:off x="4572000" y="908719"/>
          <a:ext cx="4320480" cy="5959283"/>
        </p:xfrm>
        <a:graphic>
          <a:graphicData uri="http://schemas.openxmlformats.org/presentationml/2006/ole">
            <mc:AlternateContent xmlns:mc="http://schemas.openxmlformats.org/markup-compatibility/2006">
              <mc:Choice xmlns:v="urn:schemas-microsoft-com:vml" Requires="v">
                <p:oleObj spid="_x0000_s8211" name="Document" r:id="rId5" imgW="6457351" imgH="8905821" progId="Word.Document.8">
                  <p:embed/>
                </p:oleObj>
              </mc:Choice>
              <mc:Fallback>
                <p:oleObj name="Document" r:id="rId5" imgW="6457351" imgH="8905821" progId="Word.Document.8">
                  <p:embed/>
                  <p:pic>
                    <p:nvPicPr>
                      <p:cNvPr id="0" name=""/>
                      <p:cNvPicPr/>
                      <p:nvPr/>
                    </p:nvPicPr>
                    <p:blipFill>
                      <a:blip r:embed="rId6"/>
                      <a:stretch>
                        <a:fillRect/>
                      </a:stretch>
                    </p:blipFill>
                    <p:spPr>
                      <a:xfrm>
                        <a:off x="4572000" y="908719"/>
                        <a:ext cx="4320480" cy="5959283"/>
                      </a:xfrm>
                      <a:prstGeom prst="rect">
                        <a:avLst/>
                      </a:prstGeom>
                    </p:spPr>
                  </p:pic>
                </p:oleObj>
              </mc:Fallback>
            </mc:AlternateContent>
          </a:graphicData>
        </a:graphic>
      </p:graphicFrame>
      <p:sp>
        <p:nvSpPr>
          <p:cNvPr id="6" name="Çapraz Köşesi Kesik Dikdörtgen 5">
            <a:hlinkClick r:id="rId7" action="ppaction://hlinksldjump"/>
          </p:cNvPr>
          <p:cNvSpPr/>
          <p:nvPr/>
        </p:nvSpPr>
        <p:spPr>
          <a:xfrm>
            <a:off x="7956376"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5201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37</a:t>
            </a:fld>
            <a:endParaRPr lang="tr-TR" altLang="tr-TR"/>
          </a:p>
        </p:txBody>
      </p:sp>
      <p:graphicFrame>
        <p:nvGraphicFramePr>
          <p:cNvPr id="4" name="Nesne 3"/>
          <p:cNvGraphicFramePr>
            <a:graphicFrameLocks noChangeAspect="1"/>
          </p:cNvGraphicFramePr>
          <p:nvPr>
            <p:extLst>
              <p:ext uri="{D42A27DB-BD31-4B8C-83A1-F6EECF244321}">
                <p14:modId xmlns:p14="http://schemas.microsoft.com/office/powerpoint/2010/main" val="1699624307"/>
              </p:ext>
            </p:extLst>
          </p:nvPr>
        </p:nvGraphicFramePr>
        <p:xfrm>
          <a:off x="4680293" y="953344"/>
          <a:ext cx="4140179" cy="5904656"/>
        </p:xfrm>
        <a:graphic>
          <a:graphicData uri="http://schemas.openxmlformats.org/presentationml/2006/ole">
            <mc:AlternateContent xmlns:mc="http://schemas.openxmlformats.org/markup-compatibility/2006">
              <mc:Choice xmlns:v="urn:schemas-microsoft-com:vml" Requires="v">
                <p:oleObj spid="_x0000_s9234" name="Document" r:id="rId3" imgW="5889940" imgH="8398133" progId="Word.Document.8">
                  <p:embed/>
                </p:oleObj>
              </mc:Choice>
              <mc:Fallback>
                <p:oleObj name="Document" r:id="rId3" imgW="5889940" imgH="8398133" progId="Word.Document.8">
                  <p:embed/>
                  <p:pic>
                    <p:nvPicPr>
                      <p:cNvPr id="0" name=""/>
                      <p:cNvPicPr/>
                      <p:nvPr/>
                    </p:nvPicPr>
                    <p:blipFill>
                      <a:blip r:embed="rId4"/>
                      <a:stretch>
                        <a:fillRect/>
                      </a:stretch>
                    </p:blipFill>
                    <p:spPr>
                      <a:xfrm>
                        <a:off x="4680293" y="953344"/>
                        <a:ext cx="4140179" cy="5904656"/>
                      </a:xfrm>
                      <a:prstGeom prst="rect">
                        <a:avLst/>
                      </a:prstGeom>
                    </p:spPr>
                  </p:pic>
                </p:oleObj>
              </mc:Fallback>
            </mc:AlternateContent>
          </a:graphicData>
        </a:graphic>
      </p:graphicFrame>
      <p:graphicFrame>
        <p:nvGraphicFramePr>
          <p:cNvPr id="5" name="Nesne 4"/>
          <p:cNvGraphicFramePr>
            <a:graphicFrameLocks noChangeAspect="1"/>
          </p:cNvGraphicFramePr>
          <p:nvPr>
            <p:extLst>
              <p:ext uri="{D42A27DB-BD31-4B8C-83A1-F6EECF244321}">
                <p14:modId xmlns:p14="http://schemas.microsoft.com/office/powerpoint/2010/main" val="1818961686"/>
              </p:ext>
            </p:extLst>
          </p:nvPr>
        </p:nvGraphicFramePr>
        <p:xfrm>
          <a:off x="178293" y="953345"/>
          <a:ext cx="4249691" cy="5768130"/>
        </p:xfrm>
        <a:graphic>
          <a:graphicData uri="http://schemas.openxmlformats.org/presentationml/2006/ole">
            <mc:AlternateContent xmlns:mc="http://schemas.openxmlformats.org/markup-compatibility/2006">
              <mc:Choice xmlns:v="urn:schemas-microsoft-com:vml" Requires="v">
                <p:oleObj spid="_x0000_s9235" name="Document" r:id="rId5" imgW="6457351" imgH="6770141" progId="Word.Document.8">
                  <p:embed/>
                </p:oleObj>
              </mc:Choice>
              <mc:Fallback>
                <p:oleObj name="Document" r:id="rId5" imgW="6457351" imgH="6770141" progId="Word.Document.8">
                  <p:embed/>
                  <p:pic>
                    <p:nvPicPr>
                      <p:cNvPr id="0" name=""/>
                      <p:cNvPicPr/>
                      <p:nvPr/>
                    </p:nvPicPr>
                    <p:blipFill>
                      <a:blip r:embed="rId6"/>
                      <a:stretch>
                        <a:fillRect/>
                      </a:stretch>
                    </p:blipFill>
                    <p:spPr>
                      <a:xfrm>
                        <a:off x="178293" y="953345"/>
                        <a:ext cx="4249691" cy="5768130"/>
                      </a:xfrm>
                      <a:prstGeom prst="rect">
                        <a:avLst/>
                      </a:prstGeom>
                    </p:spPr>
                  </p:pic>
                </p:oleObj>
              </mc:Fallback>
            </mc:AlternateContent>
          </a:graphicData>
        </a:graphic>
      </p:graphicFrame>
      <p:sp>
        <p:nvSpPr>
          <p:cNvPr id="7" name="Çapraz Köşesi Kesik Dikdörtgen 6">
            <a:hlinkClick r:id="rId7" action="ppaction://hlinksldjump"/>
          </p:cNvPr>
          <p:cNvSpPr/>
          <p:nvPr/>
        </p:nvSpPr>
        <p:spPr>
          <a:xfrm>
            <a:off x="7884368"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3859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38</a:t>
            </a:fld>
            <a:endParaRPr lang="tr-TR" altLang="tr-TR"/>
          </a:p>
        </p:txBody>
      </p:sp>
      <p:graphicFrame>
        <p:nvGraphicFramePr>
          <p:cNvPr id="4" name="Nesne 3"/>
          <p:cNvGraphicFramePr>
            <a:graphicFrameLocks noChangeAspect="1"/>
          </p:cNvGraphicFramePr>
          <p:nvPr>
            <p:extLst>
              <p:ext uri="{D42A27DB-BD31-4B8C-83A1-F6EECF244321}">
                <p14:modId xmlns:p14="http://schemas.microsoft.com/office/powerpoint/2010/main" val="358359220"/>
              </p:ext>
            </p:extLst>
          </p:nvPr>
        </p:nvGraphicFramePr>
        <p:xfrm>
          <a:off x="2595368" y="908720"/>
          <a:ext cx="3936750" cy="5949280"/>
        </p:xfrm>
        <a:graphic>
          <a:graphicData uri="http://schemas.openxmlformats.org/presentationml/2006/ole">
            <mc:AlternateContent xmlns:mc="http://schemas.openxmlformats.org/markup-compatibility/2006">
              <mc:Choice xmlns:v="urn:schemas-microsoft-com:vml" Requires="v">
                <p:oleObj spid="_x0000_s10249" name="Document" r:id="rId3" imgW="5889940" imgH="8897168" progId="Word.Document.12">
                  <p:embed/>
                </p:oleObj>
              </mc:Choice>
              <mc:Fallback>
                <p:oleObj name="Document" r:id="rId3" imgW="5889940" imgH="8897168" progId="Word.Document.12">
                  <p:embed/>
                  <p:pic>
                    <p:nvPicPr>
                      <p:cNvPr id="0" name=""/>
                      <p:cNvPicPr/>
                      <p:nvPr/>
                    </p:nvPicPr>
                    <p:blipFill>
                      <a:blip r:embed="rId4"/>
                      <a:stretch>
                        <a:fillRect/>
                      </a:stretch>
                    </p:blipFill>
                    <p:spPr>
                      <a:xfrm>
                        <a:off x="2595368" y="908720"/>
                        <a:ext cx="3936750" cy="5949280"/>
                      </a:xfrm>
                      <a:prstGeom prst="rect">
                        <a:avLst/>
                      </a:prstGeom>
                    </p:spPr>
                  </p:pic>
                </p:oleObj>
              </mc:Fallback>
            </mc:AlternateContent>
          </a:graphicData>
        </a:graphic>
      </p:graphicFrame>
      <p:sp>
        <p:nvSpPr>
          <p:cNvPr id="5" name="Çapraz Köşesi Kesik Dikdörtgen 4">
            <a:hlinkClick r:id="rId5" action="ppaction://hlinksldjump"/>
          </p:cNvPr>
          <p:cNvSpPr/>
          <p:nvPr/>
        </p:nvSpPr>
        <p:spPr>
          <a:xfrm>
            <a:off x="7936217"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9764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39</a:t>
            </a:fld>
            <a:endParaRPr lang="tr-TR" altLang="tr-TR"/>
          </a:p>
        </p:txBody>
      </p:sp>
      <p:graphicFrame>
        <p:nvGraphicFramePr>
          <p:cNvPr id="3" name="Nesne 2"/>
          <p:cNvGraphicFramePr>
            <a:graphicFrameLocks noChangeAspect="1"/>
          </p:cNvGraphicFramePr>
          <p:nvPr>
            <p:extLst>
              <p:ext uri="{D42A27DB-BD31-4B8C-83A1-F6EECF244321}">
                <p14:modId xmlns:p14="http://schemas.microsoft.com/office/powerpoint/2010/main" val="537652519"/>
              </p:ext>
            </p:extLst>
          </p:nvPr>
        </p:nvGraphicFramePr>
        <p:xfrm>
          <a:off x="2627784" y="933643"/>
          <a:ext cx="3888432" cy="5879733"/>
        </p:xfrm>
        <a:graphic>
          <a:graphicData uri="http://schemas.openxmlformats.org/presentationml/2006/ole">
            <mc:AlternateContent xmlns:mc="http://schemas.openxmlformats.org/markup-compatibility/2006">
              <mc:Choice xmlns:v="urn:schemas-microsoft-com:vml" Requires="v">
                <p:oleObj spid="_x0000_s11273" name="Document" r:id="rId3" imgW="5889940" imgH="8903658" progId="Word.Document.12">
                  <p:embed/>
                </p:oleObj>
              </mc:Choice>
              <mc:Fallback>
                <p:oleObj name="Document" r:id="rId3" imgW="5889940" imgH="8903658" progId="Word.Document.12">
                  <p:embed/>
                  <p:pic>
                    <p:nvPicPr>
                      <p:cNvPr id="0" name=""/>
                      <p:cNvPicPr/>
                      <p:nvPr/>
                    </p:nvPicPr>
                    <p:blipFill>
                      <a:blip r:embed="rId4"/>
                      <a:stretch>
                        <a:fillRect/>
                      </a:stretch>
                    </p:blipFill>
                    <p:spPr>
                      <a:xfrm>
                        <a:off x="2627784" y="933643"/>
                        <a:ext cx="3888432" cy="5879733"/>
                      </a:xfrm>
                      <a:prstGeom prst="rect">
                        <a:avLst/>
                      </a:prstGeom>
                    </p:spPr>
                  </p:pic>
                </p:oleObj>
              </mc:Fallback>
            </mc:AlternateContent>
          </a:graphicData>
        </a:graphic>
      </p:graphicFrame>
      <p:sp>
        <p:nvSpPr>
          <p:cNvPr id="4" name="Çapraz Köşesi Kesik Dikdörtgen 3">
            <a:hlinkClick r:id="rId5" action="ppaction://hlinksldjump"/>
          </p:cNvPr>
          <p:cNvSpPr/>
          <p:nvPr/>
        </p:nvSpPr>
        <p:spPr>
          <a:xfrm>
            <a:off x="7936217"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6511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742950" lvl="0" indent="-742950" algn="ctr">
              <a:buAutoNum type="arabicPeriod"/>
            </a:pPr>
            <a:endParaRPr lang="tr-TR" sz="4400" b="1" dirty="0"/>
          </a:p>
          <a:p>
            <a:pPr marL="742950" lvl="0" indent="-742950" algn="ctr">
              <a:buAutoNum type="arabicPeriod"/>
            </a:pPr>
            <a:r>
              <a:rPr lang="tr-TR" sz="4400" b="1" dirty="0"/>
              <a:t>BÖLÜM</a:t>
            </a:r>
          </a:p>
          <a:p>
            <a:pPr marL="0" lvl="0" indent="0" algn="ctr">
              <a:buNone/>
            </a:pPr>
            <a:r>
              <a:rPr lang="tr-TR" sz="4400" b="1" dirty="0"/>
              <a:t> SINIF İÇİ, OKUL İÇİ VE OKUL DIŞI FAALİYETLER</a:t>
            </a:r>
            <a:endParaRPr lang="tr-TR" sz="4400" dirty="0"/>
          </a:p>
          <a:p>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706334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F001A0F0-8CCF-4399-9736-7FFD913951CD}" type="slidenum">
              <a:rPr lang="tr-TR" altLang="tr-TR" smtClean="0"/>
              <a:pPr>
                <a:defRPr/>
              </a:pPr>
              <a:t>40</a:t>
            </a:fld>
            <a:endParaRPr lang="tr-TR" altLang="tr-TR"/>
          </a:p>
        </p:txBody>
      </p:sp>
      <p:graphicFrame>
        <p:nvGraphicFramePr>
          <p:cNvPr id="3" name="Nesne 2"/>
          <p:cNvGraphicFramePr>
            <a:graphicFrameLocks noChangeAspect="1"/>
          </p:cNvGraphicFramePr>
          <p:nvPr>
            <p:extLst>
              <p:ext uri="{D42A27DB-BD31-4B8C-83A1-F6EECF244321}">
                <p14:modId xmlns:p14="http://schemas.microsoft.com/office/powerpoint/2010/main" val="4047042801"/>
              </p:ext>
            </p:extLst>
          </p:nvPr>
        </p:nvGraphicFramePr>
        <p:xfrm>
          <a:off x="2675939" y="962725"/>
          <a:ext cx="3816424" cy="5874953"/>
        </p:xfrm>
        <a:graphic>
          <a:graphicData uri="http://schemas.openxmlformats.org/presentationml/2006/ole">
            <mc:AlternateContent xmlns:mc="http://schemas.openxmlformats.org/markup-compatibility/2006">
              <mc:Choice xmlns:v="urn:schemas-microsoft-com:vml" Requires="v">
                <p:oleObj spid="_x0000_s12297" name="Document" r:id="rId3" imgW="5889940" imgH="9064474" progId="Word.Document.12">
                  <p:embed/>
                </p:oleObj>
              </mc:Choice>
              <mc:Fallback>
                <p:oleObj name="Document" r:id="rId3" imgW="5889940" imgH="9064474" progId="Word.Document.12">
                  <p:embed/>
                  <p:pic>
                    <p:nvPicPr>
                      <p:cNvPr id="0" name=""/>
                      <p:cNvPicPr/>
                      <p:nvPr/>
                    </p:nvPicPr>
                    <p:blipFill>
                      <a:blip r:embed="rId4"/>
                      <a:stretch>
                        <a:fillRect/>
                      </a:stretch>
                    </p:blipFill>
                    <p:spPr>
                      <a:xfrm>
                        <a:off x="2675939" y="962725"/>
                        <a:ext cx="3816424" cy="5874953"/>
                      </a:xfrm>
                      <a:prstGeom prst="rect">
                        <a:avLst/>
                      </a:prstGeom>
                    </p:spPr>
                  </p:pic>
                </p:oleObj>
              </mc:Fallback>
            </mc:AlternateContent>
          </a:graphicData>
        </a:graphic>
      </p:graphicFrame>
      <p:sp>
        <p:nvSpPr>
          <p:cNvPr id="4" name="Çapraz Köşesi Kesik Dikdörtgen 3">
            <a:hlinkClick r:id="rId5" action="ppaction://hlinksldjump"/>
          </p:cNvPr>
          <p:cNvSpPr/>
          <p:nvPr/>
        </p:nvSpPr>
        <p:spPr>
          <a:xfrm>
            <a:off x="7936217" y="6466904"/>
            <a:ext cx="360040" cy="144016"/>
          </a:xfrm>
          <a:prstGeom prst="snip2Diag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564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29600" cy="5375622"/>
          </a:xfrm>
        </p:spPr>
        <p:txBody>
          <a:bodyPr/>
          <a:lstStyle/>
          <a:p>
            <a:pPr marL="0" indent="0">
              <a:buNone/>
            </a:pPr>
            <a:r>
              <a:rPr lang="tr-TR" sz="1600" b="1" dirty="0"/>
              <a:t>GİRİŞ</a:t>
            </a:r>
            <a:endParaRPr lang="tr-TR" sz="1600" dirty="0"/>
          </a:p>
          <a:p>
            <a:pPr marL="0" indent="0">
              <a:buNone/>
            </a:pPr>
            <a:r>
              <a:rPr lang="tr-TR" sz="1600" b="1" dirty="0"/>
              <a:t> A. GENEL AMAÇLAR</a:t>
            </a:r>
            <a:endParaRPr lang="tr-TR" sz="1600" dirty="0"/>
          </a:p>
          <a:p>
            <a:pPr marL="0" indent="0">
              <a:buNone/>
            </a:pPr>
            <a:r>
              <a:rPr lang="tr-TR" sz="1600" b="1" dirty="0"/>
              <a:t>Bu programın uygulanma sürecine katılan aday öğretmenler,</a:t>
            </a:r>
            <a:endParaRPr lang="tr-TR" sz="1600" dirty="0"/>
          </a:p>
          <a:p>
            <a:pPr marL="536575" lvl="0" indent="-268288">
              <a:buFont typeface="+mj-lt"/>
              <a:buAutoNum type="arabicPeriod"/>
            </a:pPr>
            <a:r>
              <a:rPr lang="tr-TR" sz="1800" dirty="0"/>
              <a:t>Bir dersin ön hazırlık, işleniş ve değerlendirme süreci hakkında bilgi edinir.</a:t>
            </a:r>
          </a:p>
          <a:p>
            <a:pPr marL="536575" lvl="0" indent="-268288">
              <a:buFont typeface="+mj-lt"/>
              <a:buAutoNum type="arabicPeriod"/>
            </a:pPr>
            <a:r>
              <a:rPr lang="tr-TR" sz="1800" dirty="0"/>
              <a:t>Ders materyali hazırlama ve kullanma sürecini izler ve katılır.</a:t>
            </a:r>
          </a:p>
          <a:p>
            <a:pPr marL="536575" lvl="0" indent="-268288">
              <a:buFont typeface="+mj-lt"/>
              <a:buAutoNum type="arabicPeriod"/>
            </a:pPr>
            <a:r>
              <a:rPr lang="tr-TR" sz="1800" dirty="0"/>
              <a:t>Öğrenme ve öğretme süreçleri ile ilgili problem alanlarını tanır ve çözümüne yönelik kanaat edinir.</a:t>
            </a:r>
          </a:p>
          <a:p>
            <a:pPr marL="536575" lvl="0" indent="-268288">
              <a:buFont typeface="+mj-lt"/>
              <a:buAutoNum type="arabicPeriod"/>
            </a:pPr>
            <a:r>
              <a:rPr lang="tr-TR" sz="1800" dirty="0"/>
              <a:t>Eğitim ortamları ve yönetim süreçlerinin işleyişi hakkında bilgi edinir.</a:t>
            </a:r>
          </a:p>
          <a:p>
            <a:pPr marL="536575" lvl="0" indent="-268288">
              <a:buFont typeface="+mj-lt"/>
              <a:buAutoNum type="arabicPeriod"/>
            </a:pPr>
            <a:r>
              <a:rPr lang="tr-TR" sz="1800" dirty="0"/>
              <a:t>Okul içi eğitim faaliyetleri ve sosyal kültürel etkinliklerin uygulanma süreçlerini tanır.</a:t>
            </a:r>
          </a:p>
          <a:p>
            <a:pPr marL="536575" lvl="0" indent="-268288">
              <a:buFont typeface="+mj-lt"/>
              <a:buAutoNum type="arabicPeriod"/>
            </a:pPr>
            <a:r>
              <a:rPr lang="tr-TR" sz="1800" dirty="0"/>
              <a:t>Görev yapacağı eğitim çevresini tanır ve sosyal yapısını bilir.</a:t>
            </a:r>
          </a:p>
          <a:p>
            <a:pPr marL="536575" lvl="0" indent="-268288">
              <a:buFont typeface="+mj-lt"/>
              <a:buAutoNum type="arabicPeriod"/>
            </a:pPr>
            <a:r>
              <a:rPr lang="tr-TR" sz="1800" dirty="0"/>
              <a:t>Eğitim ve öğretim süreçlerinde yer alan paydaş kurumlar ve işleyişleri hakkında bilgi sahibi olur.</a:t>
            </a:r>
          </a:p>
          <a:p>
            <a:pPr marL="536575" lvl="0" indent="-268288">
              <a:buFont typeface="+mj-lt"/>
              <a:buAutoNum type="arabicPeriod"/>
            </a:pPr>
            <a:r>
              <a:rPr lang="tr-TR" sz="1800" dirty="0"/>
              <a:t>Mesleki gelişimin ve eğitim tecrübelerinin paylaşılmasının önemini fark eder.</a:t>
            </a:r>
          </a:p>
          <a:p>
            <a:pPr marL="536575" lvl="0" indent="-268288">
              <a:buFont typeface="+mj-lt"/>
              <a:buAutoNum type="arabicPeriod"/>
            </a:pPr>
            <a:r>
              <a:rPr lang="tr-TR" sz="1800" dirty="0"/>
              <a:t>Sosyal sorumluluk projeleri ve gönüllülük esaslı faaliyetlerin farkında olur.</a:t>
            </a:r>
          </a:p>
          <a:p>
            <a:pPr marL="536575" lvl="0" indent="-268288">
              <a:buFont typeface="+mj-lt"/>
              <a:buAutoNum type="arabicPeriod"/>
            </a:pPr>
            <a:r>
              <a:rPr lang="tr-TR" sz="1800" dirty="0"/>
              <a:t>Eğitim ve öğretim süreçleri ve okul dışı faaliyetler ile ilgili izleme ve değerlendirme raporu hazırlama becerisi kazanır.</a:t>
            </a:r>
          </a:p>
          <a:p>
            <a:endParaRPr lang="tr-TR" sz="10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01739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10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left)">
                                      <p:cBhvr>
                                        <p:cTn id="45" dur="10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wipe(left)">
                                      <p:cBhvr>
                                        <p:cTn id="50" dur="10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wipe(left)">
                                      <p:cBhvr>
                                        <p:cTn id="55" dur="1000"/>
                                        <p:tgtEl>
                                          <p:spTgt spid="3">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wipe(left)">
                                      <p:cBhvr>
                                        <p:cTn id="60" dur="1000"/>
                                        <p:tgtEl>
                                          <p:spTgt spid="3">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wipe(left)">
                                      <p:cBhvr>
                                        <p:cTn id="65"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Unvan 1"/>
          <p:cNvSpPr>
            <a:spLocks noGrp="1"/>
          </p:cNvSpPr>
          <p:nvPr>
            <p:ph type="title"/>
          </p:nvPr>
        </p:nvSpPr>
        <p:spPr/>
        <p:txBody>
          <a:bodyPr/>
          <a:lstStyle/>
          <a:p>
            <a:r>
              <a:rPr lang="tr-TR" sz="3200" dirty="0"/>
              <a:t>ADAY ÖĞRETMEN YETİŞTİRME SÜRECİ</a:t>
            </a:r>
          </a:p>
        </p:txBody>
      </p:sp>
      <p:sp>
        <p:nvSpPr>
          <p:cNvPr id="3" name="İçerik Yer Tutucusu 2"/>
          <p:cNvSpPr>
            <a:spLocks noGrp="1"/>
          </p:cNvSpPr>
          <p:nvPr>
            <p:ph idx="1"/>
          </p:nvPr>
        </p:nvSpPr>
        <p:spPr>
          <a:xfrm>
            <a:off x="467544" y="1196752"/>
            <a:ext cx="8229600" cy="5040560"/>
          </a:xfrm>
        </p:spPr>
        <p:txBody>
          <a:bodyPr/>
          <a:lstStyle/>
          <a:p>
            <a:pPr marL="0" indent="0">
              <a:buNone/>
            </a:pPr>
            <a:r>
              <a:rPr lang="tr-TR" sz="2000" b="1" dirty="0"/>
              <a:t>B. UYGULAMA İLE İLGİLİ AÇIKLAMALAR</a:t>
            </a:r>
            <a:endParaRPr lang="tr-TR" sz="2000" dirty="0"/>
          </a:p>
          <a:p>
            <a:pPr marL="536575" lvl="0" indent="-268288">
              <a:buFont typeface="+mj-lt"/>
              <a:buAutoNum type="arabicPeriod"/>
            </a:pPr>
            <a:r>
              <a:rPr lang="tr-TR" sz="2000" dirty="0"/>
              <a:t>Bu süreç, eğitim kurumu yöneticisi ve danışman tarafından adaya verilecek </a:t>
            </a:r>
            <a:r>
              <a:rPr lang="tr-TR" sz="2000" u="sng" dirty="0">
                <a:hlinkClick r:id="rId3" action="ppaction://hlinksldjump"/>
              </a:rPr>
              <a:t>çalışma programı (Form-1)</a:t>
            </a:r>
            <a:r>
              <a:rPr lang="tr-TR" sz="2000" dirty="0"/>
              <a:t> </a:t>
            </a:r>
            <a:r>
              <a:rPr lang="tr-TR" sz="2000" dirty="0">
                <a:hlinkClick r:id="rId3" action="ppaction://hlinksldjump"/>
              </a:rPr>
              <a:t>(Form-1 Örnek)</a:t>
            </a:r>
            <a:r>
              <a:rPr lang="tr-TR" sz="2000" dirty="0"/>
              <a:t> doğrultusunda gerçekleştirilecektir. Hafta bittiğinde danışman, </a:t>
            </a:r>
            <a:r>
              <a:rPr lang="tr-TR" sz="2000" dirty="0">
                <a:hlinkClick r:id="rId4" action="ppaction://hlinksldjump"/>
              </a:rPr>
              <a:t>haftalık faaliyet formunu (Form-2)</a:t>
            </a:r>
            <a:r>
              <a:rPr lang="tr-TR" sz="2000" dirty="0"/>
              <a:t> dolduracaktır.</a:t>
            </a:r>
          </a:p>
          <a:p>
            <a:pPr marL="536575" lvl="0" indent="-268288">
              <a:buFont typeface="+mj-lt"/>
              <a:buAutoNum type="arabicPeriod"/>
            </a:pPr>
            <a:r>
              <a:rPr lang="tr-TR" sz="2000" dirty="0"/>
              <a:t>İl/İlçe millî eğitim müdürlükleri programın uygulanmasında çevre şartlarını ve eğitim imkânlarını dikkate alarak okul dışı faaliyetleri hafta içi uygun görülen günlere dağıtır.</a:t>
            </a:r>
          </a:p>
          <a:p>
            <a:pPr marL="536575" lvl="0" indent="-268288">
              <a:buFont typeface="+mj-lt"/>
              <a:buAutoNum type="arabicPeriod"/>
            </a:pPr>
            <a:r>
              <a:rPr lang="tr-TR" sz="2000" dirty="0"/>
              <a:t>Eğitim öğretim döneminde, aday öğretmenler 16 hafta süresince haftada dört (4) gün sınıf ve okul içi uygulamalara, bir (1) gün okul dışı faaliyetlere katılır.</a:t>
            </a:r>
          </a:p>
          <a:p>
            <a:pPr marL="536575" lvl="0" indent="-268288">
              <a:buFont typeface="+mj-lt"/>
              <a:buAutoNum type="arabicPeriod"/>
            </a:pPr>
            <a:r>
              <a:rPr lang="tr-TR" sz="2000" dirty="0"/>
              <a:t>Aday öğretmen, yetiştirme sürecinde çalışma programı çerçevesinde farklı günlerde farklı alanlardaki öğretmenlerin derslerini de izleyecektir.</a:t>
            </a:r>
          </a:p>
          <a:p>
            <a:pPr marL="536575" lvl="0" indent="-268288">
              <a:buFont typeface="+mj-lt"/>
              <a:buAutoNum type="arabicPeriod"/>
            </a:pPr>
            <a:r>
              <a:rPr lang="tr-TR" sz="2000" dirty="0"/>
              <a:t>Rehberlik Araştırma Merkezlerine atanan öğretmenler izleme ve uygulama faaliyetlerini bu kurumlarda gerçekleştirirler. </a:t>
            </a:r>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6</a:t>
            </a:fld>
            <a:endParaRPr lang="tr-TR" altLang="tr-TR"/>
          </a:p>
        </p:txBody>
      </p:sp>
    </p:spTree>
    <p:extLst>
      <p:ext uri="{BB962C8B-B14F-4D97-AF65-F5344CB8AC3E}">
        <p14:creationId xmlns:p14="http://schemas.microsoft.com/office/powerpoint/2010/main" val="13220030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430765390"/>
              </p:ext>
            </p:extLst>
          </p:nvPr>
        </p:nvGraphicFramePr>
        <p:xfrm>
          <a:off x="323528" y="1268760"/>
          <a:ext cx="8496944" cy="4752528"/>
        </p:xfrm>
        <a:graphic>
          <a:graphicData uri="http://schemas.openxmlformats.org/drawingml/2006/table">
            <a:tbl>
              <a:tblPr firstRow="1" firstCol="1" bandRow="1"/>
              <a:tblGrid>
                <a:gridCol w="8496944">
                  <a:extLst>
                    <a:ext uri="{9D8B030D-6E8A-4147-A177-3AD203B41FA5}">
                      <a16:colId xmlns:a16="http://schemas.microsoft.com/office/drawing/2014/main" val="20000"/>
                    </a:ext>
                  </a:extLst>
                </a:gridCol>
              </a:tblGrid>
              <a:tr h="4752528">
                <a:tc>
                  <a:txBody>
                    <a:bodyPr/>
                    <a:lstStyle/>
                    <a:p>
                      <a:pPr marL="342900" lvl="0" indent="-342900" algn="just">
                        <a:lnSpc>
                          <a:spcPct val="115000"/>
                        </a:lnSpc>
                        <a:spcAft>
                          <a:spcPts val="1200"/>
                        </a:spcAft>
                        <a:buFont typeface="+mj-lt"/>
                        <a:buAutoNum type="arabicPeriod"/>
                      </a:pPr>
                      <a:r>
                        <a:rPr lang="tr-TR" sz="1800" b="1" dirty="0">
                          <a:effectLst/>
                          <a:latin typeface="+mn-lt"/>
                          <a:ea typeface="Times New Roman" panose="02020603050405020304" pitchFamily="18" charset="0"/>
                          <a:cs typeface="Times New Roman" panose="02020603050405020304" pitchFamily="18" charset="0"/>
                        </a:rPr>
                        <a:t>ADAY ÖĞRETMEN YETİŞTİRME SÜRECİ ÖZET TABLO</a:t>
                      </a:r>
                      <a:endParaRPr lang="tr-TR" sz="1600" dirty="0">
                        <a:effectLst/>
                        <a:latin typeface="+mn-lt"/>
                        <a:ea typeface="Times New Roman" panose="02020603050405020304" pitchFamily="18" charset="0"/>
                        <a:cs typeface="Times New Roman" panose="02020603050405020304" pitchFamily="18" charset="0"/>
                      </a:endParaRPr>
                    </a:p>
                    <a:p>
                      <a:pPr marL="630238" indent="-268288" algn="just">
                        <a:spcAft>
                          <a:spcPts val="1200"/>
                        </a:spcAft>
                      </a:pPr>
                      <a:r>
                        <a:rPr lang="tr-TR" sz="1800" b="1" dirty="0">
                          <a:effectLst/>
                          <a:latin typeface="+mn-lt"/>
                        </a:rPr>
                        <a:t>A. SINIF VE OKUL İÇİ FAALİYETLER </a:t>
                      </a:r>
                      <a:endParaRPr lang="tr-TR" sz="1800" dirty="0">
                        <a:effectLst/>
                        <a:latin typeface="+mn-lt"/>
                      </a:endParaRPr>
                    </a:p>
                    <a:p>
                      <a:pPr marL="630238" indent="-268288" algn="just">
                        <a:spcAft>
                          <a:spcPts val="1200"/>
                        </a:spcAft>
                      </a:pPr>
                      <a:r>
                        <a:rPr lang="tr-TR" sz="1800" dirty="0">
                          <a:effectLst/>
                          <a:latin typeface="+mn-lt"/>
                        </a:rPr>
                        <a:t>     16 hafta sınıf içi uygulamalar:</a:t>
                      </a:r>
                    </a:p>
                    <a:p>
                      <a:pPr marL="803275" indent="-268288" algn="just">
                        <a:spcAft>
                          <a:spcPts val="1200"/>
                        </a:spcAft>
                      </a:pPr>
                      <a:r>
                        <a:rPr lang="tr-TR" sz="1800" dirty="0">
                          <a:effectLst/>
                          <a:latin typeface="+mn-lt"/>
                        </a:rPr>
                        <a:t>  - İlk 6 hafta haftada 3 gün, (Günde 3 saat sınıf içi </a:t>
                      </a:r>
                      <a:r>
                        <a:rPr lang="tr-TR" sz="1800" b="1" dirty="0">
                          <a:effectLst/>
                          <a:latin typeface="+mn-lt"/>
                        </a:rPr>
                        <a:t>izleme</a:t>
                      </a:r>
                      <a:r>
                        <a:rPr lang="tr-TR" sz="1800" dirty="0">
                          <a:effectLst/>
                          <a:latin typeface="+mn-lt"/>
                        </a:rPr>
                        <a:t> + 3 saat ders planlaması,  ön hazırlık ve değerlendirme çalışması)</a:t>
                      </a:r>
                    </a:p>
                    <a:p>
                      <a:pPr marL="803275" indent="-268288" algn="just">
                        <a:spcAft>
                          <a:spcPts val="1200"/>
                        </a:spcAft>
                      </a:pPr>
                      <a:r>
                        <a:rPr lang="tr-TR" sz="1800" dirty="0">
                          <a:effectLst/>
                          <a:latin typeface="+mn-lt"/>
                        </a:rPr>
                        <a:t>  - sonraki 10 hafta haftada 3 gün, (Günde 3 saat sınıf içi </a:t>
                      </a:r>
                      <a:r>
                        <a:rPr lang="tr-TR" sz="1800" b="1" dirty="0">
                          <a:effectLst/>
                          <a:latin typeface="+mn-lt"/>
                        </a:rPr>
                        <a:t>uygulama</a:t>
                      </a:r>
                      <a:r>
                        <a:rPr lang="tr-TR" sz="1800" dirty="0">
                          <a:effectLst/>
                          <a:latin typeface="+mn-lt"/>
                        </a:rPr>
                        <a:t> + 3 saat ders planlaması, ön hazırlık ve değerlendirme çalışması)</a:t>
                      </a:r>
                    </a:p>
                    <a:p>
                      <a:pPr marL="803275" indent="-268288" algn="just">
                        <a:spcAft>
                          <a:spcPts val="1200"/>
                        </a:spcAft>
                      </a:pPr>
                      <a:r>
                        <a:rPr lang="tr-TR" sz="1800" dirty="0">
                          <a:effectLst/>
                          <a:latin typeface="+mn-lt"/>
                        </a:rPr>
                        <a:t>  16 hafta okul içi uygulamalar: haftada 1 gün  (Günde 6 saat okul içindeki idari, mali, sosyal, kültürel vb. faaliyetleri izleme ve bunlarda görev alma)</a:t>
                      </a:r>
                    </a:p>
                    <a:p>
                      <a:pPr marL="630238" indent="-268288" algn="just">
                        <a:spcAft>
                          <a:spcPts val="1200"/>
                        </a:spcAft>
                      </a:pPr>
                      <a:r>
                        <a:rPr lang="tr-TR" sz="1800" b="1" dirty="0">
                          <a:effectLst/>
                          <a:latin typeface="+mn-lt"/>
                        </a:rPr>
                        <a:t>B. OKUL DIŞI FAALİYETLER (15 hafta); </a:t>
                      </a:r>
                      <a:r>
                        <a:rPr lang="tr-TR" sz="1800" dirty="0">
                          <a:effectLst/>
                          <a:latin typeface="+mn-lt"/>
                        </a:rPr>
                        <a:t>haftada 1 gün x 6 saat </a:t>
                      </a:r>
                      <a:r>
                        <a:rPr lang="tr-TR" sz="1800" kern="1200" dirty="0">
                          <a:effectLst/>
                          <a:latin typeface="+mn-lt"/>
                          <a:ea typeface="Times New Roman" panose="02020603050405020304" pitchFamily="18" charset="0"/>
                        </a:rPr>
                        <a:t>okul dışı</a:t>
                      </a:r>
                      <a:r>
                        <a:rPr lang="tr-TR" sz="1800" dirty="0">
                          <a:effectLst/>
                          <a:latin typeface="+mn-lt"/>
                        </a:rPr>
                        <a:t> uygulamalar</a:t>
                      </a:r>
                    </a:p>
                    <a:p>
                      <a:pPr algn="just">
                        <a:spcAft>
                          <a:spcPts val="1200"/>
                        </a:spcAft>
                      </a:pPr>
                      <a:r>
                        <a:rPr lang="tr-TR" sz="1800" dirty="0">
                          <a:effectLst/>
                          <a:latin typeface="+mn-lt"/>
                        </a:rPr>
                        <a:t> </a:t>
                      </a:r>
                    </a:p>
                    <a:p>
                      <a:r>
                        <a:rPr lang="tr-TR" sz="1800" b="1" dirty="0">
                          <a:effectLst/>
                          <a:latin typeface="+mn-lt"/>
                          <a:ea typeface="Times New Roman" panose="02020603050405020304" pitchFamily="18" charset="0"/>
                        </a:rPr>
                        <a:t>TOPLAM:</a:t>
                      </a:r>
                      <a:r>
                        <a:rPr lang="tr-TR" sz="1800" dirty="0">
                          <a:effectLst/>
                          <a:latin typeface="+mn-lt"/>
                          <a:ea typeface="Times New Roman" panose="02020603050405020304" pitchFamily="18" charset="0"/>
                        </a:rPr>
                        <a:t> 16 hafta/79 gün/474 saat izleme, eğitim ve </a:t>
                      </a:r>
                      <a:r>
                        <a:rPr lang="tr-TR" sz="1800" kern="1200" dirty="0">
                          <a:effectLst/>
                          <a:latin typeface="+mn-lt"/>
                          <a:ea typeface="Times New Roman" panose="02020603050405020304" pitchFamily="18" charset="0"/>
                        </a:rPr>
                        <a:t>okul dışı</a:t>
                      </a:r>
                      <a:r>
                        <a:rPr lang="tr-TR" sz="1800" dirty="0">
                          <a:effectLst/>
                          <a:latin typeface="+mn-lt"/>
                          <a:ea typeface="Times New Roman" panose="02020603050405020304" pitchFamily="18" charset="0"/>
                        </a:rPr>
                        <a:t> uygulamalar süreci</a:t>
                      </a:r>
                      <a:endParaRPr lang="tr-TR" sz="2800" dirty="0">
                        <a:effectLst/>
                        <a:latin typeface="+mn-lt"/>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36296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202525882"/>
              </p:ext>
            </p:extLst>
          </p:nvPr>
        </p:nvGraphicFramePr>
        <p:xfrm>
          <a:off x="107504" y="980728"/>
          <a:ext cx="8712968" cy="5688632"/>
        </p:xfrm>
        <a:graphic>
          <a:graphicData uri="http://schemas.openxmlformats.org/drawingml/2006/table">
            <a:tbl>
              <a:tblPr firstRow="1" firstCol="1" bandRow="1"/>
              <a:tblGrid>
                <a:gridCol w="8712968">
                  <a:extLst>
                    <a:ext uri="{9D8B030D-6E8A-4147-A177-3AD203B41FA5}">
                      <a16:colId xmlns:a16="http://schemas.microsoft.com/office/drawing/2014/main" val="20000"/>
                    </a:ext>
                  </a:extLst>
                </a:gridCol>
              </a:tblGrid>
              <a:tr h="324662">
                <a:tc>
                  <a:txBody>
                    <a:bodyPr/>
                    <a:lstStyle/>
                    <a:p>
                      <a:pPr marL="0" lvl="0" indent="0" algn="ctr">
                        <a:lnSpc>
                          <a:spcPct val="115000"/>
                        </a:lnSpc>
                        <a:spcAft>
                          <a:spcPts val="1200"/>
                        </a:spcAft>
                        <a:buSzPts val="1200"/>
                        <a:buFont typeface="+mj-lt"/>
                        <a:buNone/>
                      </a:pPr>
                      <a:r>
                        <a:rPr lang="tr-TR" sz="1600" b="1" dirty="0">
                          <a:effectLst/>
                          <a:latin typeface="+mn-lt"/>
                          <a:ea typeface="Times New Roman"/>
                          <a:cs typeface="Times New Roman"/>
                        </a:rPr>
                        <a:t>A. SINIF VE OKUL İÇİ FAALİYETLER(Eğitim öğretim dönemi haftanın 4 günü)</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363970">
                <a:tc>
                  <a:txBody>
                    <a:bodyPr/>
                    <a:lstStyle/>
                    <a:p>
                      <a:pPr algn="just">
                        <a:spcAft>
                          <a:spcPts val="1200"/>
                        </a:spcAft>
                      </a:pPr>
                      <a:endParaRPr lang="tr-TR" sz="1800" dirty="0">
                        <a:effectLst/>
                        <a:latin typeface="+mn-lt"/>
                      </a:endParaRPr>
                    </a:p>
                    <a:p>
                      <a:pPr algn="just">
                        <a:spcAft>
                          <a:spcPts val="1200"/>
                        </a:spcAft>
                      </a:pPr>
                      <a:r>
                        <a:rPr lang="tr-TR" sz="1800" dirty="0">
                          <a:effectLst/>
                          <a:latin typeface="+mn-lt"/>
                        </a:rPr>
                        <a:t>Aday öğretmen </a:t>
                      </a:r>
                      <a:r>
                        <a:rPr lang="tr-TR" sz="1800" u="sng" dirty="0">
                          <a:effectLst/>
                          <a:latin typeface="+mn-lt"/>
                        </a:rPr>
                        <a:t>16 hafta boyunca haftada dört (4) gün</a:t>
                      </a:r>
                      <a:r>
                        <a:rPr lang="tr-TR" sz="1800" dirty="0">
                          <a:effectLst/>
                          <a:latin typeface="+mn-lt"/>
                        </a:rPr>
                        <a:t> okulda bulunacaktır. Bu süre, 16 hafta üzerinden toplamda 64 iş günü ve 384 ders saatidir. Bu sürede her hafta bir (1) gün okul içi gözlem/uygulama, üç (3) gün ise sınıf içi ders izleme ve uygulama faaliyetlerinde bulunur. Aday öğretmen her bir hafta danışman öğretmen rehberliğinde,</a:t>
                      </a:r>
                      <a:endParaRPr lang="tr-TR" dirty="0">
                        <a:effectLst/>
                        <a:latin typeface="+mn-lt"/>
                      </a:endParaRPr>
                    </a:p>
                    <a:p>
                      <a:pPr marL="449263" lvl="0" indent="-268288" algn="just">
                        <a:spcAft>
                          <a:spcPts val="1200"/>
                        </a:spcAft>
                        <a:buFont typeface="+mj-lt"/>
                        <a:buAutoNum type="alphaLcPeriod"/>
                        <a:tabLst>
                          <a:tab pos="449263" algn="l"/>
                          <a:tab pos="457200" algn="l"/>
                        </a:tabLst>
                      </a:pPr>
                      <a:r>
                        <a:rPr lang="tr-TR" sz="1800" b="1" dirty="0">
                          <a:effectLst/>
                          <a:latin typeface="+mn-lt"/>
                        </a:rPr>
                        <a:t>İlk 6 hafta boyunca</a:t>
                      </a:r>
                      <a:r>
                        <a:rPr lang="tr-TR" sz="1800" dirty="0">
                          <a:effectLst/>
                          <a:latin typeface="+mn-lt"/>
                        </a:rPr>
                        <a:t> haftada 3 gün, günde 6 saat ders hazırlık, planlama, materyal hazırlama ve </a:t>
                      </a:r>
                      <a:r>
                        <a:rPr lang="tr-TR" sz="1800" b="1" dirty="0">
                          <a:effectLst/>
                          <a:latin typeface="+mn-lt"/>
                        </a:rPr>
                        <a:t>izleme</a:t>
                      </a:r>
                      <a:r>
                        <a:rPr lang="tr-TR" sz="1800" dirty="0">
                          <a:effectLst/>
                          <a:latin typeface="+mn-lt"/>
                        </a:rPr>
                        <a:t> çalışmalarına katılır.</a:t>
                      </a:r>
                      <a:endParaRPr lang="tr-TR" dirty="0">
                        <a:effectLst/>
                        <a:latin typeface="+mn-lt"/>
                      </a:endParaRPr>
                    </a:p>
                    <a:p>
                      <a:pPr marL="449263" lvl="0" indent="-268288" algn="just">
                        <a:spcAft>
                          <a:spcPts val="1200"/>
                        </a:spcAft>
                        <a:buFont typeface="+mj-lt"/>
                        <a:buAutoNum type="alphaLcPeriod"/>
                        <a:tabLst>
                          <a:tab pos="449263" algn="l"/>
                          <a:tab pos="457200" algn="l"/>
                        </a:tabLst>
                      </a:pPr>
                      <a:r>
                        <a:rPr lang="tr-TR" sz="1800" b="1" dirty="0">
                          <a:effectLst/>
                          <a:latin typeface="+mn-lt"/>
                        </a:rPr>
                        <a:t>Sonraki 10 hafta boyunca</a:t>
                      </a:r>
                      <a:r>
                        <a:rPr lang="tr-TR" sz="1800" dirty="0">
                          <a:effectLst/>
                          <a:latin typeface="+mn-lt"/>
                        </a:rPr>
                        <a:t> haftada 3 gün, günde 6 saat ders hazırlık, planlama, materyal hazırlama ve </a:t>
                      </a:r>
                      <a:r>
                        <a:rPr lang="tr-TR" sz="1800" b="1" dirty="0">
                          <a:effectLst/>
                          <a:latin typeface="+mn-lt"/>
                        </a:rPr>
                        <a:t>ders anlatma</a:t>
                      </a:r>
                      <a:r>
                        <a:rPr lang="tr-TR" sz="1800" dirty="0">
                          <a:effectLst/>
                          <a:latin typeface="+mn-lt"/>
                        </a:rPr>
                        <a:t> faaliyetlerinde bulunur. </a:t>
                      </a:r>
                      <a:endParaRPr lang="tr-TR" dirty="0">
                        <a:effectLst/>
                        <a:latin typeface="+mn-lt"/>
                      </a:endParaRPr>
                    </a:p>
                    <a:p>
                      <a:pPr algn="just">
                        <a:spcAft>
                          <a:spcPts val="1200"/>
                        </a:spcAft>
                      </a:pPr>
                      <a:r>
                        <a:rPr lang="tr-TR" sz="1800" dirty="0">
                          <a:effectLst/>
                          <a:latin typeface="+mn-lt"/>
                        </a:rPr>
                        <a:t> </a:t>
                      </a:r>
                      <a:endParaRPr lang="tr-TR" dirty="0">
                        <a:effectLst/>
                        <a:latin typeface="+mn-lt"/>
                      </a:endParaRPr>
                    </a:p>
                    <a:p>
                      <a:pPr algn="just">
                        <a:spcAft>
                          <a:spcPts val="1200"/>
                        </a:spcAft>
                      </a:pPr>
                      <a:r>
                        <a:rPr lang="tr-TR" sz="1800" dirty="0">
                          <a:effectLst/>
                          <a:latin typeface="+mn-lt"/>
                        </a:rPr>
                        <a:t>Okul içi faaliyetler, 16 hafta üzerinden </a:t>
                      </a:r>
                      <a:r>
                        <a:rPr lang="tr-TR" sz="1800" u="sng" dirty="0">
                          <a:effectLst/>
                          <a:latin typeface="+mn-lt"/>
                        </a:rPr>
                        <a:t>haftada 1 gün</a:t>
                      </a:r>
                      <a:r>
                        <a:rPr lang="tr-TR" sz="1800" dirty="0">
                          <a:effectLst/>
                          <a:latin typeface="+mn-lt"/>
                        </a:rPr>
                        <a:t> toplam 96 saat ders saati olarak öngörülmüştür. </a:t>
                      </a:r>
                      <a:endParaRPr lang="tr-TR" dirty="0">
                        <a:effectLst/>
                        <a:latin typeface="+mn-lt"/>
                      </a:endParaRPr>
                    </a:p>
                    <a:p>
                      <a:pPr algn="just">
                        <a:spcAft>
                          <a:spcPts val="1200"/>
                        </a:spcAft>
                      </a:pPr>
                      <a:r>
                        <a:rPr lang="tr-TR" sz="1800" dirty="0">
                          <a:effectLst/>
                          <a:latin typeface="+mn-lt"/>
                        </a:rPr>
                        <a:t> </a:t>
                      </a:r>
                      <a:endParaRPr lang="tr-TR" dirty="0">
                        <a:effectLst/>
                        <a:latin typeface="+mn-lt"/>
                      </a:endParaRPr>
                    </a:p>
                    <a:p>
                      <a:pPr algn="just">
                        <a:spcAft>
                          <a:spcPts val="1200"/>
                        </a:spcAft>
                      </a:pPr>
                      <a:r>
                        <a:rPr lang="tr-TR" sz="1800" dirty="0">
                          <a:effectLst/>
                          <a:latin typeface="+mn-lt"/>
                        </a:rPr>
                        <a:t>Yetiştirme Programı, toplam 16 hafta/79 gün/474 saat olarak düzenlenecektir. Bu faaliyetlerin ayrıntılı açıklaması aşağıdaki tabloda verilmektedir.</a:t>
                      </a:r>
                      <a:endParaRPr lang="tr-TR"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85921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title"/>
          </p:nvPr>
        </p:nvSpPr>
        <p:spPr/>
        <p:txBody>
          <a:bodyPr/>
          <a:lstStyle/>
          <a:p>
            <a:r>
              <a:rPr lang="tr-TR" sz="3200" dirty="0"/>
              <a:t>ADAY ÖĞRETMEN YETİŞTİRME SÜRECİ</a:t>
            </a:r>
          </a:p>
        </p:txBody>
      </p:sp>
      <p:graphicFrame>
        <p:nvGraphicFramePr>
          <p:cNvPr id="8" name="İçerik Yer Tutucusu 6"/>
          <p:cNvGraphicFramePr>
            <a:graphicFrameLocks/>
          </p:cNvGraphicFramePr>
          <p:nvPr>
            <p:extLst>
              <p:ext uri="{D42A27DB-BD31-4B8C-83A1-F6EECF244321}">
                <p14:modId xmlns:p14="http://schemas.microsoft.com/office/powerpoint/2010/main" val="3471219414"/>
              </p:ext>
            </p:extLst>
          </p:nvPr>
        </p:nvGraphicFramePr>
        <p:xfrm>
          <a:off x="323527" y="1185366"/>
          <a:ext cx="8496945" cy="5428496"/>
        </p:xfrm>
        <a:graphic>
          <a:graphicData uri="http://schemas.openxmlformats.org/drawingml/2006/table">
            <a:tbl>
              <a:tblPr firstRow="1" firstCol="1" bandRow="1"/>
              <a:tblGrid>
                <a:gridCol w="1742151">
                  <a:extLst>
                    <a:ext uri="{9D8B030D-6E8A-4147-A177-3AD203B41FA5}">
                      <a16:colId xmlns:a16="http://schemas.microsoft.com/office/drawing/2014/main" val="20000"/>
                    </a:ext>
                  </a:extLst>
                </a:gridCol>
                <a:gridCol w="3985830">
                  <a:extLst>
                    <a:ext uri="{9D8B030D-6E8A-4147-A177-3AD203B41FA5}">
                      <a16:colId xmlns:a16="http://schemas.microsoft.com/office/drawing/2014/main" val="20001"/>
                    </a:ext>
                  </a:extLst>
                </a:gridCol>
                <a:gridCol w="1896128">
                  <a:extLst>
                    <a:ext uri="{9D8B030D-6E8A-4147-A177-3AD203B41FA5}">
                      <a16:colId xmlns:a16="http://schemas.microsoft.com/office/drawing/2014/main" val="20002"/>
                    </a:ext>
                  </a:extLst>
                </a:gridCol>
                <a:gridCol w="872836">
                  <a:extLst>
                    <a:ext uri="{9D8B030D-6E8A-4147-A177-3AD203B41FA5}">
                      <a16:colId xmlns:a16="http://schemas.microsoft.com/office/drawing/2014/main" val="20003"/>
                    </a:ext>
                  </a:extLst>
                </a:gridCol>
              </a:tblGrid>
              <a:tr h="258246">
                <a:tc>
                  <a:txBody>
                    <a:bodyPr/>
                    <a:lstStyle/>
                    <a:p>
                      <a:pPr algn="ctr">
                        <a:lnSpc>
                          <a:spcPct val="115000"/>
                        </a:lnSpc>
                        <a:spcAft>
                          <a:spcPts val="1200"/>
                        </a:spcAft>
                      </a:pPr>
                      <a:r>
                        <a:rPr lang="tr-TR" sz="1600" b="1" dirty="0">
                          <a:effectLst/>
                          <a:latin typeface="+mn-lt"/>
                          <a:ea typeface="Times New Roman"/>
                        </a:rPr>
                        <a:t>ETKİNLİKLER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600" b="1" dirty="0">
                          <a:effectLst/>
                          <a:latin typeface="+mn-lt"/>
                          <a:ea typeface="Times New Roman"/>
                        </a:rPr>
                        <a:t>İŞLEYİŞ</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AÇIKLAMALAR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48080">
                <a:tc>
                  <a:txBody>
                    <a:bodyPr/>
                    <a:lstStyle/>
                    <a:p>
                      <a:pPr>
                        <a:lnSpc>
                          <a:spcPct val="115000"/>
                        </a:lnSpc>
                        <a:spcAft>
                          <a:spcPts val="1200"/>
                        </a:spcAft>
                      </a:pPr>
                      <a:r>
                        <a:rPr lang="tr-TR" sz="1600" kern="1200" dirty="0">
                          <a:effectLst/>
                          <a:latin typeface="+mn-lt"/>
                          <a:ea typeface="Times New Roman"/>
                        </a:rPr>
                        <a:t>Ders Planlama/</a:t>
                      </a:r>
                    </a:p>
                    <a:p>
                      <a:pPr>
                        <a:lnSpc>
                          <a:spcPct val="115000"/>
                        </a:lnSpc>
                        <a:spcAft>
                          <a:spcPts val="1200"/>
                        </a:spcAft>
                      </a:pPr>
                      <a:r>
                        <a:rPr lang="tr-TR" sz="1600" kern="1200" dirty="0">
                          <a:effectLst/>
                          <a:latin typeface="+mn-lt"/>
                          <a:ea typeface="Times New Roman"/>
                        </a:rPr>
                        <a:t>Hazırlık/</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Değerlendirme</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pPr>
                      <a:r>
                        <a:rPr lang="tr-TR" sz="1600" kern="1200" dirty="0">
                          <a:effectLst/>
                          <a:latin typeface="+mn-lt"/>
                          <a:ea typeface="Times New Roman"/>
                          <a:cs typeface="Times New Roman"/>
                        </a:rPr>
                        <a:t>Aday öğretmen, süreç içerisinde danışman öğretmenin rehberliğinde derse ön hazırlık (planlama), ders materyali geliştirme, ölçme değerlendirme aracı hazırlama çalışmalarına vakit ayırır. </a:t>
                      </a:r>
                      <a:r>
                        <a:rPr lang="tr-TR" sz="1600" u="sng" kern="1200" dirty="0">
                          <a:solidFill>
                            <a:srgbClr val="0000FF"/>
                          </a:solidFill>
                          <a:effectLst/>
                          <a:latin typeface="+mn-lt"/>
                          <a:ea typeface="Times New Roman"/>
                          <a:cs typeface="Times New Roman"/>
                          <a:hlinkClick r:id="rId2"/>
                        </a:rPr>
                        <a:t> </a:t>
                      </a:r>
                      <a:endParaRPr lang="tr-TR" sz="1600" dirty="0">
                        <a:effectLst/>
                        <a:latin typeface="+mn-lt"/>
                        <a:ea typeface="Times New Roman"/>
                        <a:cs typeface="Times New Roman"/>
                      </a:endParaRPr>
                    </a:p>
                    <a:p>
                      <a:pPr marL="342900" lvl="0" indent="-342900">
                        <a:lnSpc>
                          <a:spcPct val="115000"/>
                        </a:lnSpc>
                        <a:spcAft>
                          <a:spcPts val="1200"/>
                        </a:spcAft>
                      </a:pPr>
                      <a:r>
                        <a:rPr lang="tr-TR" sz="1600" kern="1200" dirty="0">
                          <a:effectLst/>
                          <a:latin typeface="+mn-lt"/>
                          <a:ea typeface="Times New Roman"/>
                          <a:cs typeface="Times New Roman"/>
                        </a:rPr>
                        <a:t>Aday öğretmen aşağıdaki etkinlikleri danışman öğretmenin rehberliğinde gerçekleştirir. </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Bir ders planı hazırlar.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materyal geliştirir.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ölçme araçları geliştirir.</a:t>
                      </a:r>
                      <a:endParaRPr lang="tr-TR" sz="1600" dirty="0">
                        <a:effectLst/>
                        <a:latin typeface="+mn-lt"/>
                        <a:ea typeface="Times New Roman"/>
                        <a:cs typeface="Times New Roman"/>
                      </a:endParaRPr>
                    </a:p>
                    <a:p>
                      <a:pPr marL="457200">
                        <a:lnSpc>
                          <a:spcPct val="115000"/>
                        </a:lnSpc>
                        <a:spcAft>
                          <a:spcPts val="1200"/>
                        </a:spcAf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600" kern="1200" dirty="0">
                          <a:effectLst/>
                          <a:latin typeface="+mn-lt"/>
                          <a:ea typeface="Times New Roman"/>
                        </a:rPr>
                        <a:t>Aynı ilçede veya eğitim bölgesinde görev yapan ve aynı alanlarda olan aday öğretmenler belirli periyotlarla bir araya gelerek ortak komisyon/atölye çalışmaları ile ön hazırlık ve değerlendirme süreçlerinde yaptıkları çalışmaları paylaşırlar. Bu çalışmaya danışman öğretmenler sırasıyla başkanlık ederler.</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600" kern="1200" dirty="0">
                          <a:solidFill>
                            <a:schemeClr val="tx1"/>
                          </a:solidFill>
                          <a:effectLst/>
                          <a:latin typeface="+mn-lt"/>
                          <a:ea typeface="+mn-ea"/>
                          <a:cs typeface="+mn-cs"/>
                        </a:rPr>
                        <a:t>16 hafta haftada 3 gün, günde 3 saatten </a:t>
                      </a:r>
                    </a:p>
                    <a:p>
                      <a:r>
                        <a:rPr lang="tr-TR" sz="1600" kern="1200" dirty="0">
                          <a:solidFill>
                            <a:schemeClr val="tx1"/>
                          </a:solidFill>
                          <a:effectLst/>
                          <a:latin typeface="+mn-lt"/>
                          <a:ea typeface="+mn-ea"/>
                          <a:cs typeface="+mn-cs"/>
                        </a:rPr>
                        <a:t>toplam 144 saat</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274162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585</TotalTime>
  <Words>2606</Words>
  <Application>Microsoft Office PowerPoint</Application>
  <PresentationFormat>Ekran Gösterisi (4:3)</PresentationFormat>
  <Paragraphs>438</Paragraphs>
  <Slides>40</Slides>
  <Notes>0</Notes>
  <HiddenSlides>0</HiddenSlides>
  <MMClips>0</MMClips>
  <ScaleCrop>false</ScaleCrop>
  <HeadingPairs>
    <vt:vector size="8" baseType="variant">
      <vt:variant>
        <vt:lpstr>Kullanılan Yazı Tipleri</vt:lpstr>
      </vt:variant>
      <vt:variant>
        <vt:i4>5</vt:i4>
      </vt:variant>
      <vt:variant>
        <vt:lpstr>Tema</vt:lpstr>
      </vt:variant>
      <vt:variant>
        <vt:i4>3</vt:i4>
      </vt:variant>
      <vt:variant>
        <vt:lpstr>Eklenmiş OLE Hizmet Programları</vt:lpstr>
      </vt:variant>
      <vt:variant>
        <vt:i4>3</vt:i4>
      </vt:variant>
      <vt:variant>
        <vt:lpstr>Slayt Başlıkları</vt:lpstr>
      </vt:variant>
      <vt:variant>
        <vt:i4>40</vt:i4>
      </vt:variant>
    </vt:vector>
  </HeadingPairs>
  <TitlesOfParts>
    <vt:vector size="51" baseType="lpstr">
      <vt:lpstr>Arial</vt:lpstr>
      <vt:lpstr>Calibri</vt:lpstr>
      <vt:lpstr>Calibri Light</vt:lpstr>
      <vt:lpstr>Times New Roman</vt:lpstr>
      <vt:lpstr>Verdana</vt:lpstr>
      <vt:lpstr>Ofis Teması</vt:lpstr>
      <vt:lpstr>1_Ofis Teması</vt:lpstr>
      <vt:lpstr>2_Ofis Teması</vt:lpstr>
      <vt:lpstr>Worksheet</vt:lpstr>
      <vt:lpstr>Microsoft Word Belgesi</vt:lpstr>
      <vt:lpstr>Microsoft Word 97 - 2003 Belgesi</vt:lpstr>
      <vt:lpstr>   ADAY ÖĞRETMEN YETİŞTİRME SÜRECİ    ŞUBAT 2016 Ankara </vt:lpstr>
      <vt:lpstr>ADAY ÖĞRETMEN YETİŞTİRME SÜRECİ</vt:lpstr>
      <vt:lpstr>PowerPoint Sunusu</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ADAY ÖĞRETMEN YETİŞTİRME SÜRECİ    ŞUBAT 2016</dc:title>
  <dc:creator>Administrator</dc:creator>
  <cp:lastModifiedBy>MDR</cp:lastModifiedBy>
  <cp:revision>65</cp:revision>
  <dcterms:created xsi:type="dcterms:W3CDTF">2016-02-13T18:49:08Z</dcterms:created>
  <dcterms:modified xsi:type="dcterms:W3CDTF">2016-03-22T11:25:58Z</dcterms:modified>
</cp:coreProperties>
</file>