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81" r:id="rId9"/>
    <p:sldId id="279" r:id="rId10"/>
    <p:sldId id="262" r:id="rId11"/>
    <p:sldId id="263" r:id="rId12"/>
    <p:sldId id="274" r:id="rId13"/>
    <p:sldId id="283" r:id="rId14"/>
    <p:sldId id="264" r:id="rId15"/>
    <p:sldId id="267" r:id="rId16"/>
    <p:sldId id="271" r:id="rId17"/>
    <p:sldId id="273" r:id="rId18"/>
    <p:sldId id="286" r:id="rId19"/>
    <p:sldId id="289" r:id="rId20"/>
    <p:sldId id="287" r:id="rId21"/>
    <p:sldId id="288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>
        <p:scale>
          <a:sx n="76" d="100"/>
          <a:sy n="76" d="100"/>
        </p:scale>
        <p:origin x="-978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45BC5-A2F2-4F98-9DE8-62C4679B562A}" type="datetimeFigureOut">
              <a:rPr lang="tr-TR" smtClean="0"/>
              <a:pPr/>
              <a:t>11.02.2015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4004F-87BD-445A-843B-0BCBC4F0EA1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452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004F-87BD-445A-843B-0BCBC4F0EA16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7489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004F-87BD-445A-843B-0BCBC4F0EA16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5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004F-87BD-445A-843B-0BCBC4F0EA16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477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004F-87BD-445A-843B-0BCBC4F0EA16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920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956A-38C0-4E1A-A2D2-154FDC603025}" type="datetime1">
              <a:rPr lang="tr-TR" smtClean="0"/>
              <a:pPr/>
              <a:t>11.02.2015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8317-633C-490C-A26A-FA2D8942959F}" type="datetime1">
              <a:rPr lang="tr-TR" smtClean="0"/>
              <a:pPr/>
              <a:t>11.02.2015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801D-0CB2-4386-81EB-B334B611D35E}" type="datetime1">
              <a:rPr lang="tr-TR" smtClean="0"/>
              <a:pPr/>
              <a:t>11.02.2015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B507-D660-4913-B86A-A93B3F59CECF}" type="datetime1">
              <a:rPr lang="tr-TR" smtClean="0"/>
              <a:pPr/>
              <a:t>11.02.2015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741B-D976-44D3-A0E7-3C61D8B38CF4}" type="datetime1">
              <a:rPr lang="tr-TR" smtClean="0"/>
              <a:pPr/>
              <a:t>11.02.2015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BF62-98C2-45FD-A89D-F9C61EB3539B}" type="datetime1">
              <a:rPr lang="tr-TR" smtClean="0"/>
              <a:pPr/>
              <a:t>11.02.2015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C835-6ED8-48E8-8433-BBDFDF55E26B}" type="datetime1">
              <a:rPr lang="tr-TR" smtClean="0"/>
              <a:pPr/>
              <a:t>11.02.2015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3D2F-84FE-4713-BAAA-E9707309A792}" type="datetime1">
              <a:rPr lang="tr-TR" smtClean="0"/>
              <a:pPr/>
              <a:t>11.02.2015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8647-128F-4DA1-9B90-EA308A67DA7E}" type="datetime1">
              <a:rPr lang="tr-TR" smtClean="0"/>
              <a:pPr/>
              <a:t>11.02.2015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0F00-0302-4A00-B2E5-CC42FCD8DDF4}" type="datetime1">
              <a:rPr lang="tr-TR" smtClean="0"/>
              <a:pPr/>
              <a:t>11.02.2015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A8E2-4046-4C72-9D16-44E2DF492546}" type="datetime1">
              <a:rPr lang="tr-TR" smtClean="0"/>
              <a:pPr/>
              <a:t>11.02.2015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3000"/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315020-3D97-4EB1-BA09-6B2D8C64F1FE}" type="datetime1">
              <a:rPr lang="tr-TR" smtClean="0"/>
              <a:pPr/>
              <a:t>11.02.2015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3.wdp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olga\Desktop\şakayık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1"/>
          <a:stretch/>
        </p:blipFill>
        <p:spPr bwMode="auto">
          <a:xfrm>
            <a:off x="60904" y="1293179"/>
            <a:ext cx="9116593" cy="38282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33569" y="1486361"/>
            <a:ext cx="8591789" cy="339305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/>
              <a:lightRig rig="sunset" dir="t"/>
            </a:scene3d>
          </a:bodyPr>
          <a:lstStyle/>
          <a:p>
            <a:pPr marL="182880" indent="0">
              <a:buNone/>
            </a:pP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4800" dirty="0" smtClean="0">
                <a:solidFill>
                  <a:srgbClr val="FFFF00"/>
                </a:solidFill>
              </a:rPr>
              <a:t>EXPO 2016 ANTALYA </a:t>
            </a:r>
            <a:r>
              <a:rPr lang="tr-TR" sz="4800" dirty="0" smtClean="0">
                <a:solidFill>
                  <a:srgbClr val="FFC000"/>
                </a:solidFill>
              </a:rPr>
              <a:t/>
            </a:r>
            <a:br>
              <a:rPr lang="tr-TR" sz="4800" dirty="0" smtClean="0">
                <a:solidFill>
                  <a:srgbClr val="FFC000"/>
                </a:solidFill>
              </a:rPr>
            </a:br>
            <a:r>
              <a:rPr lang="tr-TR" sz="3600" dirty="0" smtClean="0">
                <a:solidFill>
                  <a:srgbClr val="FFFF00"/>
                </a:solidFill>
              </a:rPr>
              <a:t/>
            </a:r>
            <a:br>
              <a:rPr lang="tr-TR" sz="3600" dirty="0" smtClean="0">
                <a:solidFill>
                  <a:srgbClr val="FFFF00"/>
                </a:solidFill>
              </a:rPr>
            </a:br>
            <a:r>
              <a:rPr lang="tr-TR" sz="3600" dirty="0" smtClean="0">
                <a:solidFill>
                  <a:schemeClr val="bg1"/>
                </a:solidFill>
              </a:rPr>
              <a:t>TANITIM VE </a:t>
            </a:r>
            <a:br>
              <a:rPr lang="tr-TR" sz="3600" dirty="0" smtClean="0">
                <a:solidFill>
                  <a:schemeClr val="bg1"/>
                </a:solidFill>
              </a:rPr>
            </a:br>
            <a:r>
              <a:rPr lang="tr-TR" sz="3600" dirty="0" smtClean="0">
                <a:solidFill>
                  <a:schemeClr val="bg1"/>
                </a:solidFill>
              </a:rPr>
              <a:t>BİLGİLENDİRME</a:t>
            </a:r>
            <a:br>
              <a:rPr lang="tr-TR" sz="3600" dirty="0" smtClean="0">
                <a:solidFill>
                  <a:schemeClr val="bg1"/>
                </a:solidFill>
              </a:rPr>
            </a:br>
            <a:r>
              <a:rPr lang="tr-TR" sz="3600" dirty="0" smtClean="0">
                <a:solidFill>
                  <a:schemeClr val="bg1"/>
                </a:solidFill>
              </a:rPr>
              <a:t>ETKİNLİKLERİ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407" y="5299323"/>
            <a:ext cx="9100186" cy="1551998"/>
          </a:xfrm>
          <a:prstGeom prst="rect">
            <a:avLst/>
          </a:prstGeom>
          <a:solidFill>
            <a:schemeClr val="bg1">
              <a:alpha val="62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4" name="Picture 4" descr="C:\Users\Tolga\Desktop\expan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3586" y1="27451" x2="13586" y2="27451"/>
                        <a14:foregroundMark x1="15422" y1="21814" x2="15422" y2="21814"/>
                        <a14:foregroundMark x1="17870" y1="20098" x2="17870" y2="20098"/>
                        <a14:foregroundMark x1="21665" y1="17402" x2="21665" y2="17402"/>
                        <a14:foregroundMark x1="22889" y1="17157" x2="22889" y2="17157"/>
                        <a14:foregroundMark x1="23745" y1="24265" x2="23745" y2="24265"/>
                        <a14:foregroundMark x1="26316" y1="20098" x2="26316" y2="20098"/>
                        <a14:foregroundMark x1="29131" y1="25490" x2="29131" y2="25490"/>
                        <a14:foregroundMark x1="30845" y1="31127" x2="30845" y2="31127"/>
                        <a14:foregroundMark x1="33293" y1="33578" x2="33293" y2="33578"/>
                        <a14:foregroundMark x1="27785" y1="29902" x2="27785" y2="29902"/>
                        <a14:foregroundMark x1="26683" y1="25000" x2="26683" y2="25000"/>
                        <a14:foregroundMark x1="24969" y1="29412" x2="24969" y2="29412"/>
                        <a14:foregroundMark x1="21420" y1="33088" x2="21420" y2="33088"/>
                        <a14:foregroundMark x1="19094" y1="26716" x2="19094" y2="26716"/>
                        <a14:foregroundMark x1="16769" y1="25980" x2="16769" y2="25980"/>
                        <a14:foregroundMark x1="17381" y1="33578" x2="17381" y2="33578"/>
                        <a14:foregroundMark x1="11995" y1="34069" x2="11995" y2="34069"/>
                        <a14:foregroundMark x1="10771" y1="40196" x2="10771" y2="40196"/>
                        <a14:foregroundMark x1="11261" y1="45833" x2="11261" y2="45833"/>
                        <a14:foregroundMark x1="15055" y1="50000" x2="15055" y2="50000"/>
                        <a14:foregroundMark x1="15300" y1="41912" x2="15300" y2="41912"/>
                        <a14:foregroundMark x1="18605" y1="40931" x2="18605" y2="40931"/>
                        <a14:foregroundMark x1="21542" y1="40686" x2="21542" y2="40686"/>
                        <a14:foregroundMark x1="27785" y1="37010" x2="27785" y2="37010"/>
                        <a14:foregroundMark x1="32191" y1="38725" x2="32191" y2="38725"/>
                        <a14:foregroundMark x1="34149" y1="44608" x2="34149" y2="44608"/>
                        <a14:foregroundMark x1="31334" y1="43873" x2="31334" y2="43873"/>
                        <a14:foregroundMark x1="27295" y1="44363" x2="27295" y2="44363"/>
                        <a14:foregroundMark x1="24480" y1="44363" x2="24480" y2="44363"/>
                        <a14:foregroundMark x1="31089" y1="51225" x2="31089" y2="51225"/>
                        <a14:foregroundMark x1="23256" y1="52206" x2="23256" y2="52206"/>
                        <a14:foregroundMark x1="23745" y1="63480" x2="23745" y2="63480"/>
                        <a14:foregroundMark x1="12607" y1="81618" x2="12607" y2="81618"/>
                        <a14:foregroundMark x1="12729" y1="77941" x2="12729" y2="77941"/>
                        <a14:foregroundMark x1="15300" y1="78676" x2="15300" y2="78676"/>
                        <a14:foregroundMark x1="18727" y1="77696" x2="18727" y2="77696"/>
                        <a14:foregroundMark x1="22154" y1="76716" x2="22154" y2="76716"/>
                        <a14:foregroundMark x1="24969" y1="77696" x2="24969" y2="77696"/>
                        <a14:foregroundMark x1="27173" y1="79167" x2="27173" y2="79167"/>
                        <a14:foregroundMark x1="29865" y1="78431" x2="29865" y2="78431"/>
                        <a14:foregroundMark x1="32313" y1="79167" x2="32313" y2="79167"/>
                        <a14:foregroundMark x1="13586" y1="91422" x2="13586" y2="91422"/>
                        <a14:foregroundMark x1="15545" y1="89951" x2="15545" y2="89951"/>
                        <a14:foregroundMark x1="19706" y1="88971" x2="19706" y2="88971"/>
                        <a14:foregroundMark x1="22032" y1="90441" x2="22032" y2="90441"/>
                        <a14:foregroundMark x1="25581" y1="89706" x2="25581" y2="89706"/>
                        <a14:foregroundMark x1="29009" y1="90686" x2="29009" y2="90686"/>
                        <a14:foregroundMark x1="31946" y1="89951" x2="31946" y2="89951"/>
                        <a14:foregroundMark x1="35741" y1="60049" x2="35741" y2="60049"/>
                        <a14:foregroundMark x1="35741" y1="58578" x2="35741" y2="58578"/>
                        <a14:foregroundMark x1="37087" y1="51471" x2="37087" y2="51471"/>
                        <a14:foregroundMark x1="38066" y1="50980" x2="38066" y2="50980"/>
                        <a14:foregroundMark x1="9302" y1="59559" x2="9302" y2="59559"/>
                        <a14:foregroundMark x1="8813" y1="56618" x2="8813" y2="56618"/>
                        <a14:foregroundMark x1="8323" y1="54167" x2="8323" y2="54167"/>
                        <a14:foregroundMark x1="8201" y1="52206" x2="8201" y2="52206"/>
                        <a14:foregroundMark x1="7344" y1="49020" x2="7344" y2="49020"/>
                        <a14:foregroundMark x1="6854" y1="44363" x2="6854" y2="44363"/>
                        <a14:foregroundMark x1="6854" y1="39216" x2="6854" y2="39216"/>
                        <a14:foregroundMark x1="6610" y1="33578" x2="6610" y2="33578"/>
                        <a14:foregroundMark x1="7099" y1="32108" x2="7099" y2="32108"/>
                        <a14:foregroundMark x1="6120" y1="37990" x2="6120" y2="37990"/>
                        <a14:foregroundMark x1="6610" y1="36520" x2="6610" y2="36520"/>
                        <a14:foregroundMark x1="6120" y1="45833" x2="6120" y2="45833"/>
                        <a14:foregroundMark x1="8446" y1="25735" x2="8446" y2="25735"/>
                        <a14:foregroundMark x1="6610" y1="30637" x2="6610" y2="30637"/>
                        <a14:foregroundMark x1="10404" y1="21324" x2="10404" y2="21324"/>
                        <a14:foregroundMark x1="11138" y1="18627" x2="11138" y2="18627"/>
                        <a14:foregroundMark x1="12240" y1="17402" x2="12240" y2="17402"/>
                        <a14:foregroundMark x1="13831" y1="15686" x2="13831" y2="15686"/>
                        <a14:foregroundMark x1="15545" y1="13725" x2="15545" y2="13725"/>
                        <a14:foregroundMark x1="17748" y1="11765" x2="17748" y2="11765"/>
                        <a14:foregroundMark x1="19951" y1="10784" x2="19951" y2="10784"/>
                        <a14:foregroundMark x1="16769" y1="10539" x2="16769" y2="10539"/>
                        <a14:foregroundMark x1="13586" y1="13235" x2="13586" y2="13235"/>
                        <a14:foregroundMark x1="10771" y1="17647" x2="10771" y2="17647"/>
                        <a14:foregroundMark x1="9302" y1="21078" x2="9302" y2="21078"/>
                        <a14:foregroundMark x1="20685" y1="9069" x2="20685" y2="9069"/>
                        <a14:foregroundMark x1="18605" y1="9559" x2="18605" y2="9559"/>
                        <a14:foregroundMark x1="19951" y1="8578" x2="19951" y2="8578"/>
                        <a14:foregroundMark x1="22521" y1="9069" x2="22521" y2="9069"/>
                        <a14:foregroundMark x1="23990" y1="9069" x2="23990" y2="9069"/>
                        <a14:foregroundMark x1="26316" y1="9559" x2="26316" y2="9559"/>
                        <a14:foregroundMark x1="27540" y1="11765" x2="27540" y2="11765"/>
                        <a14:foregroundMark x1="30110" y1="12745" x2="30110" y2="12745"/>
                        <a14:foregroundMark x1="28886" y1="11520" x2="28886" y2="11520"/>
                        <a14:foregroundMark x1="31946" y1="16667" x2="31946" y2="16667"/>
                        <a14:foregroundMark x1="31824" y1="15196" x2="31824" y2="15196"/>
                        <a14:foregroundMark x1="32803" y1="14461" x2="32803" y2="14461"/>
                        <a14:foregroundMark x1="33905" y1="17402" x2="33905" y2="17402"/>
                        <a14:foregroundMark x1="35251" y1="21814" x2="35251" y2="21814"/>
                        <a14:foregroundMark x1="35006" y1="19853" x2="35006" y2="19853"/>
                        <a14:foregroundMark x1="36230" y1="27451" x2="36230" y2="27451"/>
                        <a14:foregroundMark x1="37454" y1="29902" x2="37454" y2="29902"/>
                        <a14:foregroundMark x1="38066" y1="32108" x2="38066" y2="32108"/>
                        <a14:foregroundMark x1="38311" y1="35049" x2="38311" y2="35049"/>
                        <a14:foregroundMark x1="38923" y1="38725" x2="38923" y2="38725"/>
                        <a14:foregroundMark x1="38556" y1="42647" x2="38556" y2="42647"/>
                        <a14:foregroundMark x1="38433" y1="45833" x2="38433" y2="45833"/>
                        <a14:foregroundMark x1="37576" y1="48284" x2="37576" y2="48284"/>
                        <a14:foregroundMark x1="36965" y1="53922" x2="36965" y2="53922"/>
                        <a14:foregroundMark x1="29965" y1="84669" x2="29965" y2="84669"/>
                        <a14:foregroundMark x1="22300" y1="82230" x2="22300" y2="82230"/>
                        <a14:foregroundMark x1="26481" y1="86063" x2="26481" y2="86063"/>
                        <a14:foregroundMark x1="25436" y1="84669" x2="25436" y2="84669"/>
                        <a14:foregroundMark x1="27003" y1="77700" x2="27003" y2="77700"/>
                        <a14:foregroundMark x1="20383" y1="82230" x2="20383" y2="82230"/>
                        <a14:foregroundMark x1="18467" y1="86760" x2="18467" y2="86760"/>
                        <a14:foregroundMark x1="17596" y1="84669" x2="17596" y2="84669"/>
                        <a14:foregroundMark x1="15331" y1="84669" x2="15331" y2="84669"/>
                        <a14:foregroundMark x1="22997" y1="87805" x2="22997" y2="87805"/>
                        <a14:foregroundMark x1="19512" y1="84669" x2="19512" y2="84669"/>
                        <a14:foregroundMark x1="21951" y1="84669" x2="21951" y2="84669"/>
                        <a14:foregroundMark x1="33101" y1="86063" x2="33101" y2="86063"/>
                        <a14:foregroundMark x1="26132" y1="85366" x2="26132" y2="85366"/>
                        <a14:foregroundMark x1="28920" y1="81533" x2="28920" y2="81533"/>
                        <a14:foregroundMark x1="28920" y1="93728" x2="28920" y2="93728"/>
                        <a14:foregroundMark x1="25087" y1="89895" x2="25087" y2="89895"/>
                        <a14:foregroundMark x1="24564" y1="88502" x2="24564" y2="88502"/>
                        <a14:foregroundMark x1="24216" y1="82927" x2="24216" y2="82927"/>
                        <a14:foregroundMark x1="24216" y1="81533" x2="24216" y2="81533"/>
                        <a14:foregroundMark x1="24216" y1="77700" x2="24216" y2="77700"/>
                        <a14:foregroundMark x1="27003" y1="77700" x2="27003" y2="77700"/>
                        <a14:foregroundMark x1="21951" y1="81533" x2="21951" y2="81533"/>
                        <a14:foregroundMark x1="19512" y1="81533" x2="19512" y2="81533"/>
                        <a14:foregroundMark x1="19512" y1="87805" x2="19512" y2="87805"/>
                        <a14:foregroundMark x1="21951" y1="89199" x2="21951" y2="89199"/>
                        <a14:foregroundMark x1="28571" y1="87805" x2="28571" y2="87805"/>
                        <a14:foregroundMark x1="29617" y1="86063" x2="29617" y2="86063"/>
                        <a14:foregroundMark x1="32404" y1="93031" x2="32404" y2="93031"/>
                        <a14:foregroundMark x1="33972" y1="91638" x2="33972" y2="91638"/>
                        <a14:foregroundMark x1="33449" y1="87805" x2="33449" y2="87805"/>
                        <a14:foregroundMark x1="33449" y1="83624" x2="33449" y2="83624"/>
                        <a14:foregroundMark x1="32753" y1="80836" x2="32753" y2="80836"/>
                        <a14:foregroundMark x1="24216" y1="93031" x2="24216" y2="93031"/>
                        <a14:foregroundMark x1="27003" y1="93031" x2="27003" y2="93031"/>
                        <a14:foregroundMark x1="27003" y1="93031" x2="27003" y2="93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" r="54124"/>
          <a:stretch/>
        </p:blipFill>
        <p:spPr bwMode="auto">
          <a:xfrm>
            <a:off x="5220072" y="5285524"/>
            <a:ext cx="1222447" cy="141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3 Resim" descr="ant mem logo şeffaf kopy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5426803"/>
            <a:ext cx="1151978" cy="11363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/>
          <p:cNvSpPr/>
          <p:nvPr/>
        </p:nvSpPr>
        <p:spPr>
          <a:xfrm>
            <a:off x="1547664" y="332656"/>
            <a:ext cx="596360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ZONGULDAK </a:t>
            </a:r>
            <a:r>
              <a:rPr lang="tr-TR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 MİLLİ EĞİTİM MÜDÜRLÜĞÜ</a:t>
            </a:r>
            <a:r>
              <a:rPr lang="tr-TR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27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09" y="745363"/>
            <a:ext cx="5927825" cy="430125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0" name="Dikdörtgen 9"/>
          <p:cNvSpPr/>
          <p:nvPr/>
        </p:nvSpPr>
        <p:spPr>
          <a:xfrm>
            <a:off x="-17956" y="8183"/>
            <a:ext cx="9144000" cy="73718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3" y="4350461"/>
            <a:ext cx="28829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-12393" y="155507"/>
            <a:ext cx="9150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EXPO 2016 ANTALYA HEDEFLERİ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763688" y="4871786"/>
            <a:ext cx="60841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Pct val="80000"/>
            </a:pP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 2016 </a:t>
            </a:r>
            <a:r>
              <a:rPr lang="tr-T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Antalya’ya;</a:t>
            </a:r>
          </a:p>
          <a:p>
            <a:pPr marL="342900" indent="-342900"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Çok sayıda ülke ve uluslararası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uruluş,</a:t>
            </a:r>
          </a:p>
          <a:p>
            <a:pPr marL="342900" indent="-342900"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Yerli, Yabancı 8 Milyon ziyaret beklenmektedir.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1" y="79984"/>
            <a:ext cx="617763" cy="6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833" y="0"/>
            <a:ext cx="536662" cy="74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-5563" y="-27384"/>
            <a:ext cx="9144000" cy="8853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3" y="4350461"/>
            <a:ext cx="28829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184476"/>
            <a:ext cx="9073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BOTANİK EXPO’LARIN FAYDALARI</a:t>
            </a:r>
            <a:endParaRPr lang="tr-T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757" y="42636"/>
            <a:ext cx="4025553" cy="6194676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79512" y="1109057"/>
            <a:ext cx="928903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Uluslararası tanıtıma katkı sağlamak,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Uluslararası ilişkileri kuvvetlendirmek,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Ulusal ve uluslararası çevre problemlerini ortaya koymak, </a:t>
            </a:r>
          </a:p>
          <a:p>
            <a:pPr>
              <a:spcAft>
                <a:spcPts val="600"/>
              </a:spcAft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çözümler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üretmek ve  alternatif enerji kaynaklarına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dikkat çekmek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Uluslararası yatırım fırsatları sunmak,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Kentsel alanda yeşil yaşam alanları yaratmak,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Eko ve yeşil turizmi desteklemek, 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Kente yeni altyapı kazandırmak,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Kentin ekonomik gücünü arttırmak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Geçici ve kalıcı istihdam yaratmak, 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Bahçecilik ve peyzaj sektörlerini desteklemek,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Gelecek nesillere çevre bilincini aşılamak ve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doğaya duyarlılık ile ilgili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bilinç düzeyini yükseltmek,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93" y="52385"/>
            <a:ext cx="645591" cy="64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833" y="0"/>
            <a:ext cx="536662" cy="74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2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1102"/>
            <a:ext cx="2882900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-7904" y="-1"/>
            <a:ext cx="9144000" cy="85265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3"/>
          </p:nvPr>
        </p:nvSpPr>
        <p:spPr>
          <a:xfrm>
            <a:off x="542747" y="1484784"/>
            <a:ext cx="8280920" cy="4320480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Görselinin güzel ve gösterişli olması,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Yeni kültüre alınmış olması,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Doğada bulunan örneklerinin tehdit altında olması,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Antalya’da sedir ormanlarının altında doğal yayılış       alanlarının bulunuyor olması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Sembol, maskot yapımına ve tanıtım materyali olarak kullanılmaya uygun olması nedenleriyle;</a:t>
            </a:r>
          </a:p>
          <a:p>
            <a:pPr marL="45720" indent="0">
              <a:buClrTx/>
              <a:buNone/>
            </a:pPr>
            <a:endParaRPr lang="tr-T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ClrTx/>
              <a:buNone/>
            </a:pP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26/6/2013 tarihli Yönetim Kurulunda oy birliği ile EXPO 2016 Antalya için sembol çiçek olarak 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eçilmiştir.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96562" y="187349"/>
            <a:ext cx="904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 SEMBOL ÇİÇEĞİ: ŞAKAYIK</a:t>
            </a:r>
            <a:endParaRPr lang="tr-T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41468"/>
            <a:ext cx="755576" cy="74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45501"/>
            <a:ext cx="536662" cy="74536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683568" y="1045770"/>
            <a:ext cx="1502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Şakayık;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24776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785" y="673468"/>
            <a:ext cx="4619311" cy="6184532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1102"/>
            <a:ext cx="2882900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-7904" y="-1"/>
            <a:ext cx="9144000" cy="85265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79512" y="187349"/>
            <a:ext cx="90419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 SEMBOL ÇİÇEĞİ: ŞAKAYIK</a:t>
            </a:r>
          </a:p>
          <a:p>
            <a:pPr algn="ctr"/>
            <a:endParaRPr lang="tr-T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41468"/>
            <a:ext cx="755576" cy="74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45501"/>
            <a:ext cx="536662" cy="74536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20871" y="1848212"/>
            <a:ext cx="40671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tr-TR" dirty="0" smtClean="0"/>
              <a:t>Antalya’nın </a:t>
            </a:r>
            <a:r>
              <a:rPr lang="tr-TR" dirty="0" err="1" smtClean="0"/>
              <a:t>Hisarçandır</a:t>
            </a:r>
            <a:r>
              <a:rPr lang="tr-TR" dirty="0" smtClean="0"/>
              <a:t> Bölgesinde </a:t>
            </a:r>
          </a:p>
          <a:p>
            <a:pPr algn="just"/>
            <a:r>
              <a:rPr lang="tr-TR" dirty="0" smtClean="0"/>
              <a:t>1500 metre rakımda, sedir ormanları </a:t>
            </a:r>
          </a:p>
          <a:p>
            <a:pPr algn="just"/>
            <a:r>
              <a:rPr lang="tr-TR" dirty="0" smtClean="0"/>
              <a:t>arasında Şakayık çiçeği yaşamaktadır.</a:t>
            </a:r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Halk dilindeki adı ise Ayı Gülü’dür.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98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-7904" y="-1"/>
            <a:ext cx="9144000" cy="8367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0" y="187522"/>
            <a:ext cx="9144000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NİÇİN  </a:t>
            </a:r>
            <a:r>
              <a:rPr lang="tr-T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ANTALYA ?</a:t>
            </a:r>
            <a:endParaRPr lang="tr-T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3" y="4350461"/>
            <a:ext cx="28829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344565" y="1340768"/>
            <a:ext cx="845486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Antalya Dünyada en çok ziyaret edilen şehirlerden birisidir.</a:t>
            </a:r>
          </a:p>
          <a:p>
            <a:pPr algn="just"/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Antalya’nın dünyada sayılı tarım ve turizm şehri olması,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Coğrafi konumunun uygun olması,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Uluslararası turizm kapasitesine sahip olması,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İkliminin Botanik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uar için elverişli olması,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Endemik zenginliğe sahip olması</a:t>
            </a:r>
            <a:r>
              <a:rPr lang="tr-T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tr-TR" sz="2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Türkiye de bulunan yaklaşık 4.000 endemik türün 500 adeti Antalya’da yayılış göstermektedir. Bunlardan 200 adeti Antalya’ya özgü endemik türdür.</a:t>
            </a: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3" y="25740"/>
            <a:ext cx="761139" cy="75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833" y="0"/>
            <a:ext cx="536662" cy="74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0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-7904" y="56069"/>
            <a:ext cx="9144000" cy="85265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15</a:t>
            </a:fld>
            <a:endParaRPr lang="tr-T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3" y="4350461"/>
            <a:ext cx="28829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51520" y="1124744"/>
            <a:ext cx="875068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Milli Eğitim Çalışanlarını bilgilendirmek,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İlçe Milli Eğitim Müdürlerine, Okul Müdürlerine, Öğretmen, Öğrenci ve Ailelere yönelik tanıtım ve bilgilendirme çalışmaları yapmak,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Tüm paydaşlarda kalıcı bir EXPO kültürü oluşturmak,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Ana Teması </a:t>
            </a:r>
            <a:r>
              <a:rPr lang="tr-T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ÇİÇEK VE ÇOCUK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olan Botanik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EXPO’sunu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amacına uygun tanıtmak,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Organizasyonda çocukların aktif rol almasını sağlayarak çevreye duyarlı bilinçli bir nesil yetiştirmek,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Kaynakları verimli kullanmayı, geri dönüşümün önemini, atık yönetimi ve sürdürülebilir enerjiyi çocuklara dolayısıyla ailelere de ulaştırmak,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Gelecek Nesiller İçin Yeşil </a:t>
            </a:r>
            <a:r>
              <a:rPr lang="tr-T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Dünya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sloganını hayata geçirmek.</a:t>
            </a:r>
          </a:p>
          <a:p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2" y="115927"/>
            <a:ext cx="679450" cy="67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833" y="91349"/>
            <a:ext cx="536662" cy="745363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1099351" y="128451"/>
            <a:ext cx="742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ZONGULDAK İL MİLLİ EĞİTİM MÜDÜRLÜĞÜNCE YÜRÜTÜLECEK ÇALIŞMALAR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5660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14603" r="10252" b="19903"/>
          <a:stretch/>
        </p:blipFill>
        <p:spPr>
          <a:xfrm>
            <a:off x="220074" y="1196752"/>
            <a:ext cx="8692726" cy="5441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Dikdörtgen 6"/>
          <p:cNvSpPr/>
          <p:nvPr/>
        </p:nvSpPr>
        <p:spPr>
          <a:xfrm>
            <a:off x="-5563" y="18841"/>
            <a:ext cx="9144000" cy="85265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2" y="78699"/>
            <a:ext cx="679450" cy="67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174" y="54121"/>
            <a:ext cx="536662" cy="745363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932504" y="195969"/>
            <a:ext cx="7181481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 </a:t>
            </a: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ANTALYA </a:t>
            </a:r>
            <a:r>
              <a:rPr lang="tr-T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YERLEŞKESİ</a:t>
            </a:r>
            <a:endParaRPr lang="tr-T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771800" y="2492896"/>
            <a:ext cx="477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Antalya – Mersin karayolunun 17. km’sinde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0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29163" y="33919"/>
            <a:ext cx="9144000" cy="85265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2" y="93777"/>
            <a:ext cx="679450" cy="67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900" y="69199"/>
            <a:ext cx="536662" cy="745363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" y="4293096"/>
            <a:ext cx="2882900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221674" y="229411"/>
            <a:ext cx="9030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SAHADA YAPILACAK ÇALIŞMALAR</a:t>
            </a:r>
            <a:endParaRPr lang="tr-T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20911" y="1268759"/>
            <a:ext cx="784887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Tanıtım ve Bilgilendirme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çalışmaları yapmak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Çalışma Takvimi ve Planını hazırlamak.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EXPO Kültürü oluşturulmasına yönelik çalışmalar yapmak.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Botanik Bahçeleri oluşturmak.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Resim şiir ve kompozisyon vb. sanatsal yarışmaları düzenlemek.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Anket çalışmaları yapmak.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Gezi- gözlem çalışmaları yapmak.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Şenlik organizasyonları düzenlemek.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6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7920880" cy="5577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dirty="0" smtClean="0">
                <a:solidFill>
                  <a:srgbClr val="C00000"/>
                </a:solidFill>
              </a:rPr>
              <a:t>Yarışmaya </a:t>
            </a:r>
            <a:r>
              <a:rPr lang="tr-TR" dirty="0">
                <a:solidFill>
                  <a:srgbClr val="C00000"/>
                </a:solidFill>
              </a:rPr>
              <a:t>Katılım </a:t>
            </a:r>
            <a:r>
              <a:rPr lang="tr-TR" dirty="0" smtClean="0">
                <a:solidFill>
                  <a:srgbClr val="C00000"/>
                </a:solidFill>
              </a:rPr>
              <a:t>Koşulları</a:t>
            </a:r>
          </a:p>
          <a:p>
            <a:pPr marL="45720" indent="0">
              <a:buNone/>
            </a:pPr>
            <a:r>
              <a:rPr lang="tr-TR" dirty="0" smtClean="0"/>
              <a:t>1-Yarışmaya Liselerdeki(</a:t>
            </a:r>
            <a:r>
              <a:rPr lang="tr-TR" dirty="0" err="1" smtClean="0"/>
              <a:t>Fen,Anadolu,Anadolu</a:t>
            </a:r>
            <a:r>
              <a:rPr lang="tr-TR" dirty="0" smtClean="0"/>
              <a:t> İmam Hatip,</a:t>
            </a:r>
          </a:p>
          <a:p>
            <a:pPr marL="45720" indent="0">
              <a:buNone/>
            </a:pPr>
            <a:r>
              <a:rPr lang="tr-TR" dirty="0"/>
              <a:t> </a:t>
            </a:r>
            <a:r>
              <a:rPr lang="tr-TR" dirty="0" smtClean="0"/>
              <a:t> Anadolu Sağlık meslek Lisesi)9,10,11.Sınıflardaki Öğrenciler</a:t>
            </a:r>
          </a:p>
          <a:p>
            <a:pPr marL="45720" indent="0">
              <a:buNone/>
            </a:pPr>
            <a:r>
              <a:rPr lang="tr-TR" dirty="0"/>
              <a:t> </a:t>
            </a:r>
            <a:r>
              <a:rPr lang="tr-TR" dirty="0" smtClean="0"/>
              <a:t> katılabilir.</a:t>
            </a:r>
          </a:p>
          <a:p>
            <a:pPr marL="45720" indent="0">
              <a:buNone/>
            </a:pPr>
            <a:r>
              <a:rPr lang="tr-TR" dirty="0" smtClean="0"/>
              <a:t>2-Her eğitim kurumu yarışmaya bir öğrenci ile katılacak.</a:t>
            </a:r>
          </a:p>
          <a:p>
            <a:pPr marL="45720" indent="0">
              <a:buNone/>
            </a:pPr>
            <a:r>
              <a:rPr lang="tr-TR" dirty="0" smtClean="0"/>
              <a:t>3-yarışmaya katılacak öğrencinin danışman Öğretmeni olacak.</a:t>
            </a:r>
          </a:p>
          <a:p>
            <a:pPr marL="45720" indent="0">
              <a:buNone/>
            </a:pPr>
            <a:r>
              <a:rPr lang="tr-TR" dirty="0" smtClean="0"/>
              <a:t>4-Öğrenciler yarışmaya yalnız kendi yörelerindeki bitki ör-</a:t>
            </a:r>
          </a:p>
          <a:p>
            <a:pPr marL="45720" indent="0">
              <a:buNone/>
            </a:pPr>
            <a:r>
              <a:rPr lang="tr-TR" dirty="0"/>
              <a:t> </a:t>
            </a:r>
            <a:r>
              <a:rPr lang="tr-TR" dirty="0" smtClean="0"/>
              <a:t> </a:t>
            </a:r>
            <a:r>
              <a:rPr lang="tr-TR" dirty="0" err="1" smtClean="0"/>
              <a:t>nekleri</a:t>
            </a:r>
            <a:r>
              <a:rPr lang="tr-TR" dirty="0" smtClean="0"/>
              <a:t> ile katılacak</a:t>
            </a:r>
            <a:r>
              <a:rPr lang="tr-TR" dirty="0" smtClean="0"/>
              <a:t>.</a:t>
            </a:r>
          </a:p>
          <a:p>
            <a:pPr marL="45720" indent="0">
              <a:buNone/>
            </a:pPr>
            <a:r>
              <a:rPr lang="tr-TR" dirty="0" smtClean="0"/>
              <a:t>Bitkilerin Gönderileceği </a:t>
            </a:r>
            <a:r>
              <a:rPr lang="tr-TR" dirty="0" err="1" smtClean="0"/>
              <a:t>Adresi;Özel</a:t>
            </a:r>
            <a:r>
              <a:rPr lang="tr-TR" dirty="0" smtClean="0"/>
              <a:t> </a:t>
            </a:r>
            <a:r>
              <a:rPr lang="tr-TR" dirty="0" err="1" smtClean="0"/>
              <a:t>Bilfen</a:t>
            </a:r>
            <a:r>
              <a:rPr lang="tr-TR" dirty="0" smtClean="0"/>
              <a:t> Antalya Anadolu ve Fen Lisesi, Çağlayan mah.2030 </a:t>
            </a:r>
            <a:r>
              <a:rPr lang="tr-TR" dirty="0" err="1" smtClean="0"/>
              <a:t>sok.Numara</a:t>
            </a:r>
            <a:r>
              <a:rPr lang="tr-TR" dirty="0" smtClean="0"/>
              <a:t> 38, Posta kodu:07230 </a:t>
            </a:r>
            <a:r>
              <a:rPr lang="tr-TR" dirty="0" err="1" smtClean="0"/>
              <a:t>Muratpaşa</a:t>
            </a:r>
            <a:r>
              <a:rPr lang="tr-TR" smtClean="0"/>
              <a:t>/Antalya</a:t>
            </a:r>
            <a:endParaRPr lang="tr-TR" dirty="0" smtClean="0"/>
          </a:p>
          <a:p>
            <a:pPr marL="4572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</a:t>
            </a:r>
            <a:endParaRPr lang="tr-TR" dirty="0" smtClean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2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Etnobotanik</a:t>
            </a:r>
            <a:r>
              <a:rPr lang="tr-TR" dirty="0" smtClean="0">
                <a:solidFill>
                  <a:srgbClr val="FF0000"/>
                </a:solidFill>
              </a:rPr>
              <a:t> yarışmasına gönderilecek bitki çeşitleri</a:t>
            </a:r>
          </a:p>
          <a:p>
            <a:r>
              <a:rPr lang="tr-TR" dirty="0" smtClean="0"/>
              <a:t>1-Çeşitli amaçlarla yararlanılan bitkiler(</a:t>
            </a:r>
            <a:r>
              <a:rPr lang="tr-TR" dirty="0" err="1" smtClean="0"/>
              <a:t>Bes</a:t>
            </a:r>
            <a:r>
              <a:rPr lang="tr-TR" dirty="0" smtClean="0"/>
              <a:t>-</a:t>
            </a:r>
          </a:p>
          <a:p>
            <a:r>
              <a:rPr lang="tr-TR" dirty="0" err="1" smtClean="0"/>
              <a:t>Lenme,yün</a:t>
            </a:r>
            <a:r>
              <a:rPr lang="tr-TR" dirty="0" smtClean="0"/>
              <a:t> </a:t>
            </a:r>
            <a:r>
              <a:rPr lang="tr-TR" dirty="0" err="1" smtClean="0"/>
              <a:t>boyama,hastalık</a:t>
            </a:r>
            <a:r>
              <a:rPr lang="tr-TR" dirty="0" smtClean="0"/>
              <a:t> </a:t>
            </a:r>
            <a:r>
              <a:rPr lang="tr-TR" dirty="0" err="1" smtClean="0"/>
              <a:t>tedavisinde,inşaat</a:t>
            </a:r>
            <a:r>
              <a:rPr lang="tr-TR" dirty="0" smtClean="0"/>
              <a:t> </a:t>
            </a:r>
            <a:r>
              <a:rPr lang="tr-TR" dirty="0" err="1" smtClean="0"/>
              <a:t>malzemesi,halat</a:t>
            </a:r>
            <a:r>
              <a:rPr lang="tr-TR" dirty="0" smtClean="0"/>
              <a:t> yapımında Kullanılan)</a:t>
            </a:r>
          </a:p>
          <a:p>
            <a:r>
              <a:rPr lang="tr-TR" dirty="0" smtClean="0"/>
              <a:t>2-Zehirli bitki çeşitleri</a:t>
            </a:r>
          </a:p>
          <a:p>
            <a:r>
              <a:rPr lang="tr-TR" dirty="0" smtClean="0"/>
              <a:t>3-Soğanlı bitki </a:t>
            </a:r>
            <a:r>
              <a:rPr lang="tr-TR" dirty="0" smtClean="0"/>
              <a:t>çeşitleri</a:t>
            </a:r>
          </a:p>
          <a:p>
            <a:endParaRPr lang="tr-TR" dirty="0" smtClean="0"/>
          </a:p>
          <a:p>
            <a:pPr marL="45720" indent="0">
              <a:buNone/>
            </a:pPr>
            <a:r>
              <a:rPr lang="tr-TR" dirty="0"/>
              <a:t> 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220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kdörtgen 19"/>
          <p:cNvSpPr/>
          <p:nvPr/>
        </p:nvSpPr>
        <p:spPr>
          <a:xfrm>
            <a:off x="-19720" y="0"/>
            <a:ext cx="9144000" cy="85265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4" y="59858"/>
            <a:ext cx="679450" cy="67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017" y="35280"/>
            <a:ext cx="536662" cy="7453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3" y="4350461"/>
            <a:ext cx="28829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79512" y="692696"/>
            <a:ext cx="49499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EXPO’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ülkeler arasındaki; iletişime, diyaloğa, barışa katkısı olan, ülkelerin daha iyi bir dünya yaratmak üzere oluşturdukları projeleri sergileyen etkinliklerdir.</a:t>
            </a:r>
          </a:p>
          <a:p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Dünya Sergisi olarak adlandırılan EXPO’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19. yüzyılının ortalarından beri düzenlenen, Olimpiyat ve Dünya Futbol Şampiyonası gibi küresel düzeyde kabul gören en önemli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ve kapsamlı organizasyonlardan biridir. 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zehra\Pictures\220px-Shanghai_World_Exp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84164"/>
            <a:ext cx="1224136" cy="13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zehra\Pictures\expo20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490" y="1512154"/>
            <a:ext cx="1573760" cy="148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zehra\Pictures\Logo_Floriade_2012_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78" y="3590011"/>
            <a:ext cx="1664596" cy="142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zehra\Pictures\kor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31" y="3573016"/>
            <a:ext cx="1475743" cy="147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5730357" y="2996952"/>
            <a:ext cx="1649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/>
              <a:t>İSPANYA 2008</a:t>
            </a:r>
            <a:endParaRPr lang="tr-TR" sz="120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633514" y="5085184"/>
            <a:ext cx="1602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1200" b="1"/>
            </a:lvl1pPr>
          </a:lstStyle>
          <a:p>
            <a:r>
              <a:rPr lang="tr-TR" dirty="0"/>
              <a:t> </a:t>
            </a:r>
            <a:r>
              <a:rPr lang="tr-TR" dirty="0" smtClean="0"/>
              <a:t>HOLLANDA </a:t>
            </a:r>
            <a:r>
              <a:rPr lang="tr-TR" dirty="0"/>
              <a:t>2012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7236296" y="5092084"/>
            <a:ext cx="1725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1200" b="1"/>
            </a:lvl1pPr>
          </a:lstStyle>
          <a:p>
            <a:r>
              <a:rPr lang="tr-TR" dirty="0" smtClean="0"/>
              <a:t>GÜNEY KORE 2013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2087724" y="184864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 NEDİR ?</a:t>
            </a:r>
            <a:endParaRPr lang="tr-T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3200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7258631" y="2996952"/>
            <a:ext cx="1649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/>
              <a:t>ŞANGAY ÇİN 2010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356129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280920" cy="5865832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tr-TR" dirty="0">
                <a:solidFill>
                  <a:srgbClr val="C00000"/>
                </a:solidFill>
              </a:rPr>
              <a:t>ÖDÜLLER </a:t>
            </a:r>
          </a:p>
          <a:p>
            <a:pPr marL="45720" indent="0">
              <a:buNone/>
            </a:pPr>
            <a:r>
              <a:rPr lang="tr-TR" sz="2400" dirty="0">
                <a:solidFill>
                  <a:schemeClr val="tx1"/>
                </a:solidFill>
              </a:rPr>
              <a:t>1-Yarışmada başarılı bulunan yedi coğrafik bölgenin 1.2.ve 3.leri </a:t>
            </a:r>
            <a:r>
              <a:rPr lang="tr-TR" sz="2400" dirty="0" smtClean="0">
                <a:solidFill>
                  <a:schemeClr val="tx1"/>
                </a:solidFill>
              </a:rPr>
              <a:t>ile danışmanlık </a:t>
            </a:r>
            <a:r>
              <a:rPr lang="tr-TR" sz="2400" dirty="0">
                <a:solidFill>
                  <a:schemeClr val="tx1"/>
                </a:solidFill>
              </a:rPr>
              <a:t>yapan </a:t>
            </a:r>
            <a:r>
              <a:rPr lang="tr-TR" sz="2400" dirty="0" smtClean="0">
                <a:solidFill>
                  <a:schemeClr val="tx1"/>
                </a:solidFill>
              </a:rPr>
              <a:t>öğretmenlere dizüstü </a:t>
            </a:r>
            <a:r>
              <a:rPr lang="tr-TR" sz="2400" dirty="0">
                <a:solidFill>
                  <a:schemeClr val="tx1"/>
                </a:solidFill>
              </a:rPr>
              <a:t>bilgisayar verilecek.</a:t>
            </a:r>
          </a:p>
          <a:p>
            <a:pPr marL="45720" indent="0">
              <a:buNone/>
            </a:pPr>
            <a:r>
              <a:rPr lang="tr-TR" sz="2400" dirty="0">
                <a:solidFill>
                  <a:schemeClr val="tx1"/>
                </a:solidFill>
              </a:rPr>
              <a:t>2-Başarılı </a:t>
            </a:r>
            <a:r>
              <a:rPr lang="tr-TR" sz="2400" dirty="0" smtClean="0">
                <a:solidFill>
                  <a:schemeClr val="tx1"/>
                </a:solidFill>
              </a:rPr>
              <a:t>öğrenciler </a:t>
            </a:r>
            <a:r>
              <a:rPr lang="tr-TR" sz="2400" dirty="0">
                <a:solidFill>
                  <a:schemeClr val="tx1"/>
                </a:solidFill>
              </a:rPr>
              <a:t>ve </a:t>
            </a:r>
            <a:r>
              <a:rPr lang="tr-TR" sz="2400" dirty="0" smtClean="0">
                <a:solidFill>
                  <a:schemeClr val="tx1"/>
                </a:solidFill>
              </a:rPr>
              <a:t>danışman öğretmenler 3 gün </a:t>
            </a:r>
            <a:r>
              <a:rPr lang="tr-TR" sz="2400" dirty="0" err="1" smtClean="0">
                <a:solidFill>
                  <a:schemeClr val="tx1"/>
                </a:solidFill>
              </a:rPr>
              <a:t>sü</a:t>
            </a:r>
            <a:r>
              <a:rPr lang="tr-TR" sz="2400" dirty="0" smtClean="0">
                <a:solidFill>
                  <a:schemeClr val="tx1"/>
                </a:solidFill>
              </a:rPr>
              <a:t>-</a:t>
            </a:r>
          </a:p>
          <a:p>
            <a:pPr marL="45720" indent="0">
              <a:buNone/>
            </a:pP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 reyle </a:t>
            </a:r>
            <a:r>
              <a:rPr lang="tr-TR" sz="2400" dirty="0" err="1" smtClean="0">
                <a:solidFill>
                  <a:schemeClr val="tx1"/>
                </a:solidFill>
              </a:rPr>
              <a:t>Antalyada</a:t>
            </a:r>
            <a:r>
              <a:rPr lang="tr-TR" sz="2400" dirty="0" smtClean="0">
                <a:solidFill>
                  <a:schemeClr val="tx1"/>
                </a:solidFill>
              </a:rPr>
              <a:t> misafir edilecek.</a:t>
            </a:r>
          </a:p>
          <a:p>
            <a:pPr marL="45720" indent="0"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3-Öğrencilerin yarışmada başarılı olup olmadığına bakıl-</a:t>
            </a:r>
          </a:p>
          <a:p>
            <a:pPr marL="45720" indent="0">
              <a:buNone/>
            </a:pP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maksızın</a:t>
            </a:r>
            <a:r>
              <a:rPr lang="tr-TR" sz="2400" dirty="0" smtClean="0">
                <a:solidFill>
                  <a:schemeClr val="tx1"/>
                </a:solidFill>
              </a:rPr>
              <a:t> gönderecekleri soğanlı bitkiler köklendirilecek,</a:t>
            </a:r>
          </a:p>
          <a:p>
            <a:pPr marL="45720" indent="0">
              <a:buNone/>
            </a:pP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iyi kurutulmuş bitki örnekleri ise öğrenci ve kaynak </a:t>
            </a:r>
            <a:r>
              <a:rPr lang="tr-TR" sz="2400" dirty="0" err="1" smtClean="0">
                <a:solidFill>
                  <a:schemeClr val="tx1"/>
                </a:solidFill>
              </a:rPr>
              <a:t>kişle</a:t>
            </a:r>
            <a:r>
              <a:rPr lang="tr-TR" sz="2400" dirty="0" smtClean="0">
                <a:solidFill>
                  <a:schemeClr val="tx1"/>
                </a:solidFill>
              </a:rPr>
              <a:t>-</a:t>
            </a:r>
          </a:p>
          <a:p>
            <a:pPr marL="45720" indent="0">
              <a:buNone/>
            </a:pP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rin</a:t>
            </a:r>
            <a:r>
              <a:rPr lang="tr-TR" sz="2400" dirty="0" smtClean="0">
                <a:solidFill>
                  <a:schemeClr val="tx1"/>
                </a:solidFill>
              </a:rPr>
              <a:t> isimleri EXPO 2016 Alanında sergilenecek.</a:t>
            </a:r>
          </a:p>
          <a:p>
            <a:pPr marL="45720" indent="0">
              <a:buNone/>
            </a:pP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Hazırlayan ve sunan Öğretmen:</a:t>
            </a:r>
          </a:p>
          <a:p>
            <a:pPr marL="45720" indent="0">
              <a:buNone/>
            </a:pP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                                  Halil ÖZEN</a:t>
            </a:r>
          </a:p>
          <a:p>
            <a:pPr marL="45720" indent="0">
              <a:buNone/>
            </a:pP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                    Mehmet Çelikel Anadolu Lisesi Biyoloji Öğretmeni</a:t>
            </a:r>
          </a:p>
          <a:p>
            <a:pPr marL="45720" indent="0">
              <a:buNone/>
            </a:pP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                  email:halilozen1967@mynet.com</a:t>
            </a:r>
          </a:p>
          <a:p>
            <a:pPr marL="45720" indent="0">
              <a:buNone/>
            </a:pP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                     Cep tel:05334270576</a:t>
            </a:r>
          </a:p>
          <a:p>
            <a:pPr marL="45720" indent="0">
              <a:buNone/>
            </a:pP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    </a:t>
            </a:r>
            <a:endParaRPr lang="tr-TR" sz="2400" dirty="0">
              <a:solidFill>
                <a:schemeClr val="tx1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4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2570"/>
            <a:ext cx="8496944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3"/>
          </p:nvPr>
        </p:nvSpPr>
        <p:spPr>
          <a:xfrm>
            <a:off x="1475656" y="3049835"/>
            <a:ext cx="6400800" cy="230425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tr-TR" sz="5200" dirty="0" smtClean="0"/>
              <a:t>Teşekkür ederim…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928498"/>
            <a:ext cx="108902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95833"/>
            <a:ext cx="1112726" cy="154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ikdörtgen 23"/>
          <p:cNvSpPr/>
          <p:nvPr/>
        </p:nvSpPr>
        <p:spPr>
          <a:xfrm>
            <a:off x="-37579" y="-27384"/>
            <a:ext cx="9144000" cy="79989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3" y="4350461"/>
            <a:ext cx="28829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Yuvarlatılmış Dikdörtgen 19"/>
          <p:cNvSpPr/>
          <p:nvPr/>
        </p:nvSpPr>
        <p:spPr>
          <a:xfrm>
            <a:off x="54985" y="4852806"/>
            <a:ext cx="9069800" cy="19442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5" descr="C:\Users\zehra\Desktop\Başlıksız-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" y="973480"/>
            <a:ext cx="2767459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zehra\Desktop\Başlıksız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96952"/>
            <a:ext cx="2767459" cy="156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zehra\Desktop\Başlıksız-6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4" y="4978087"/>
            <a:ext cx="2767459" cy="15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232867" y="1418985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DÜNYA EXPO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(WORLD EXPO)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6941074" y="3284982"/>
            <a:ext cx="1939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TEMATİK EXPO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(THEMATIC EXPO)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154030" y="5303906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BOTANİK EXPO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(HORTICULTURAL EXPO)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2893979" y="975800"/>
            <a:ext cx="60409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 smtClean="0"/>
              <a:t>6 hafta - 6 ay arasında sürer,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 smtClean="0"/>
              <a:t>5 yılda bir düzenlenir.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 smtClean="0"/>
              <a:t>Sorumlu Kuruluş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 smtClean="0"/>
              <a:t>Uluslararası Sergiler Bürosu (BIE)</a:t>
            </a:r>
            <a:endParaRPr lang="tr-TR" sz="2200" dirty="0"/>
          </a:p>
        </p:txBody>
      </p:sp>
      <p:sp>
        <p:nvSpPr>
          <p:cNvPr id="18" name="Dikdörtgen 17"/>
          <p:cNvSpPr/>
          <p:nvPr/>
        </p:nvSpPr>
        <p:spPr>
          <a:xfrm>
            <a:off x="1713777" y="2943741"/>
            <a:ext cx="453792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 smtClean="0"/>
              <a:t>3 ay sürer,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 smtClean="0"/>
              <a:t>İki EXPO arasında düzenlenir.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b="1" dirty="0" smtClean="0"/>
              <a:t>Sorumlu Kuruluş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 smtClean="0"/>
              <a:t>Uluslararası Sergiler Bürosu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 smtClean="0"/>
              <a:t>(BIE)</a:t>
            </a:r>
            <a:endParaRPr lang="tr-TR" sz="2200" dirty="0"/>
          </a:p>
        </p:txBody>
      </p:sp>
      <p:sp>
        <p:nvSpPr>
          <p:cNvPr id="19" name="Dikdörtgen 18"/>
          <p:cNvSpPr/>
          <p:nvPr/>
        </p:nvSpPr>
        <p:spPr>
          <a:xfrm>
            <a:off x="2871942" y="4962163"/>
            <a:ext cx="672390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chemeClr val="bg1"/>
                </a:solidFill>
              </a:rPr>
              <a:t>A1:Uluslararası uzun süreli sergiler (3-6 Ay)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chemeClr val="bg1"/>
                </a:solidFill>
              </a:rPr>
              <a:t>A2:Uluslararası kısa süreli sergiler (8-20 Gün)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chemeClr val="bg1"/>
                </a:solidFill>
              </a:rPr>
              <a:t>B1:Ulusal uzun süreli sergiler (3-6 Ay)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chemeClr val="bg1"/>
                </a:solidFill>
              </a:rPr>
              <a:t>B2:Ulusal kısa süreli sergiler (Serbest)</a:t>
            </a:r>
          </a:p>
          <a:p>
            <a:endParaRPr lang="tr-TR" sz="2200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0" y="-27384"/>
            <a:ext cx="731772" cy="72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Dikdörtgen 22"/>
          <p:cNvSpPr/>
          <p:nvPr/>
        </p:nvSpPr>
        <p:spPr>
          <a:xfrm>
            <a:off x="1713777" y="165525"/>
            <a:ext cx="5522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 </a:t>
            </a:r>
            <a:r>
              <a:rPr lang="tr-T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TÜRLERİ  </a:t>
            </a: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NEDİR?</a:t>
            </a:r>
            <a:endParaRPr lang="tr-T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637" y="-224"/>
            <a:ext cx="536662" cy="74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3" y="4350461"/>
            <a:ext cx="28829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0" y="0"/>
            <a:ext cx="9144000" cy="79989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72008" y="169113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</a:t>
            </a:r>
            <a:r>
              <a:rPr lang="tr-TR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ULUSLARARASI SERGİLER BÜROSU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77037" y="1988840"/>
            <a:ext cx="5400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Merkezi Paris’te olup Dünya’daki EXPO ile ilgili düzenlemeleri yapan kuruluştur.</a:t>
            </a:r>
          </a:p>
          <a:p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167  üyesi vardır.</a:t>
            </a:r>
          </a:p>
          <a:p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Türkiye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BIE’ye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2004’de üye olmuştur. 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04" y="38904"/>
            <a:ext cx="718088" cy="71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32" y="19341"/>
            <a:ext cx="536662" cy="745363"/>
          </a:xfrm>
          <a:prstGeom prst="rect">
            <a:avLst/>
          </a:prstGeom>
        </p:spPr>
      </p:pic>
      <p:pic>
        <p:nvPicPr>
          <p:cNvPr id="1027" name="Picture 3" descr="C:\Users\Tolga\Desktop\int-bie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0" t="12250" r="25928" b="12847"/>
          <a:stretch/>
        </p:blipFill>
        <p:spPr bwMode="auto">
          <a:xfrm>
            <a:off x="5821765" y="1556793"/>
            <a:ext cx="273651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0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0" y="-1"/>
            <a:ext cx="9144000" cy="7453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3" y="4350461"/>
            <a:ext cx="28829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-5563" y="42187"/>
            <a:ext cx="9144000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3459" y="141848"/>
            <a:ext cx="9137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TÜRKİYE’ NİN KATILDIĞI EXPO’LAR</a:t>
            </a:r>
            <a:endParaRPr lang="tr-T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259632" y="709826"/>
            <a:ext cx="3312368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  <a:buSzPct val="132000"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1851- Londra (İngiltere)</a:t>
            </a:r>
          </a:p>
          <a:p>
            <a:pPr>
              <a:buClr>
                <a:srgbClr val="7030A0"/>
              </a:buClr>
              <a:buSzPct val="132000"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1862- Londra (İngiltere)</a:t>
            </a:r>
          </a:p>
          <a:p>
            <a:pPr>
              <a:buClr>
                <a:srgbClr val="7030A0"/>
              </a:buClr>
              <a:buSzPct val="132000"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1867- Paris (Fransa)</a:t>
            </a:r>
          </a:p>
          <a:p>
            <a:pPr>
              <a:buClr>
                <a:srgbClr val="7030A0"/>
              </a:buClr>
              <a:buSzPct val="132000"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1873- Viyana (Avusturya)</a:t>
            </a:r>
          </a:p>
          <a:p>
            <a:pPr>
              <a:buClr>
                <a:srgbClr val="7030A0"/>
              </a:buClr>
              <a:buSzPct val="132000"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1876- </a:t>
            </a:r>
            <a:r>
              <a:rPr lang="tr-TR" sz="1900" dirty="0" err="1">
                <a:latin typeface="Arial" panose="020B0604020202020204" pitchFamily="34" charset="0"/>
                <a:cs typeface="Arial" panose="020B0604020202020204" pitchFamily="34" charset="0"/>
              </a:rPr>
              <a:t>Philadelphia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 (ABD)</a:t>
            </a:r>
          </a:p>
          <a:p>
            <a:pPr>
              <a:buClr>
                <a:srgbClr val="7030A0"/>
              </a:buClr>
              <a:buSzPct val="132000"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1878- Paris (Fransa)</a:t>
            </a:r>
          </a:p>
          <a:p>
            <a:pPr>
              <a:buClr>
                <a:srgbClr val="7030A0"/>
              </a:buClr>
              <a:buSzPct val="132000"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1880- </a:t>
            </a:r>
            <a:r>
              <a:rPr lang="tr-TR" sz="1900" dirty="0" err="1">
                <a:latin typeface="Arial" panose="020B0604020202020204" pitchFamily="34" charset="0"/>
                <a:cs typeface="Arial" panose="020B0604020202020204" pitchFamily="34" charset="0"/>
              </a:rPr>
              <a:t>Melburn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 (Avustralya)</a:t>
            </a:r>
          </a:p>
          <a:p>
            <a:pPr>
              <a:buClr>
                <a:srgbClr val="7030A0"/>
              </a:buClr>
              <a:buSzPct val="132000"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1888- Barselona (İspanya)</a:t>
            </a:r>
          </a:p>
          <a:p>
            <a:pPr>
              <a:buClr>
                <a:srgbClr val="7030A0"/>
              </a:buClr>
              <a:buSzPct val="132000"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1889- Paris (Fransa)</a:t>
            </a:r>
          </a:p>
          <a:p>
            <a:pPr>
              <a:buClr>
                <a:srgbClr val="7030A0"/>
              </a:buClr>
              <a:buSzPct val="132000"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1893- Chicago (ABD)</a:t>
            </a:r>
          </a:p>
          <a:p>
            <a:pPr>
              <a:buClr>
                <a:srgbClr val="7030A0"/>
              </a:buClr>
              <a:buSzPct val="132000"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1897- Brüksel (Belçika)</a:t>
            </a:r>
          </a:p>
          <a:p>
            <a:pPr>
              <a:buClr>
                <a:srgbClr val="7030A0"/>
              </a:buClr>
              <a:buSzPct val="132000"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1900- Paris (Fransa)</a:t>
            </a:r>
          </a:p>
          <a:p>
            <a:pPr>
              <a:buClr>
                <a:srgbClr val="7030A0"/>
              </a:buClr>
              <a:buSzPct val="132000"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1904- Saint Louis (ABD)</a:t>
            </a:r>
          </a:p>
          <a:p>
            <a:pPr>
              <a:buClr>
                <a:srgbClr val="7030A0"/>
              </a:buClr>
              <a:buSzPct val="132000"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1905- </a:t>
            </a:r>
            <a:r>
              <a:rPr lang="tr-TR" sz="1900" dirty="0" err="1">
                <a:latin typeface="Arial" panose="020B0604020202020204" pitchFamily="34" charset="0"/>
                <a:cs typeface="Arial" panose="020B0604020202020204" pitchFamily="34" charset="0"/>
              </a:rPr>
              <a:t>Liege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 (Belçika)</a:t>
            </a:r>
          </a:p>
          <a:p>
            <a:pPr>
              <a:buClr>
                <a:srgbClr val="7030A0"/>
              </a:buClr>
              <a:buSzPct val="132000"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1906- Milano (İtalya)</a:t>
            </a:r>
          </a:p>
          <a:p>
            <a:pPr>
              <a:buClr>
                <a:srgbClr val="7030A0"/>
              </a:buClr>
              <a:buSzPct val="132000"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1910- Brüksel (Belçika)</a:t>
            </a:r>
          </a:p>
          <a:p>
            <a:pPr>
              <a:buClr>
                <a:srgbClr val="7030A0"/>
              </a:buClr>
              <a:buSzPct val="132000"/>
            </a:pP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1911- Torino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(İtalya)</a:t>
            </a:r>
          </a:p>
          <a:p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1915- San Francisco (ABD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 1931- Peşte (Macaristan)</a:t>
            </a:r>
          </a:p>
          <a:p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1935- Brüksel (Belçika)</a:t>
            </a:r>
          </a:p>
          <a:p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1937- Paris (Fransa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 bwMode="auto">
          <a:xfrm>
            <a:off x="4788024" y="908720"/>
            <a:ext cx="3276364" cy="56323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tr-TR"/>
            </a:defPPr>
            <a:lvl1pPr>
              <a:buClr>
                <a:srgbClr val="7030A0"/>
              </a:buClr>
              <a:buSzPct val="132000"/>
              <a:defRPr sz="1600" b="1">
                <a:solidFill>
                  <a:srgbClr val="F28729"/>
                </a:solidFill>
              </a:defRPr>
            </a:lvl1pPr>
          </a:lstStyle>
          <a:p>
            <a:r>
              <a:rPr lang="tr-T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1939- New York (ABD)</a:t>
            </a:r>
          </a:p>
          <a:p>
            <a:r>
              <a:rPr lang="tr-T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1949- Stockholm (İsveç)</a:t>
            </a:r>
          </a:p>
          <a:p>
            <a:r>
              <a:rPr lang="tr-TR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1953- </a:t>
            </a:r>
            <a:r>
              <a:rPr lang="tr-T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Kudüs </a:t>
            </a:r>
          </a:p>
          <a:p>
            <a:r>
              <a:rPr lang="tr-T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1953- Roma (İtalya)</a:t>
            </a:r>
          </a:p>
          <a:p>
            <a:r>
              <a:rPr lang="tr-TR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1958- Brüksel </a:t>
            </a:r>
            <a:r>
              <a:rPr lang="tr-T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(Belçika)</a:t>
            </a:r>
          </a:p>
          <a:p>
            <a:r>
              <a:rPr lang="tr-T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1962- Seattle  (ABD)</a:t>
            </a:r>
          </a:p>
          <a:p>
            <a:r>
              <a:rPr lang="tr-TR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1964- </a:t>
            </a:r>
            <a:r>
              <a:rPr lang="tr-TR" sz="1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Newyork</a:t>
            </a:r>
            <a:r>
              <a:rPr lang="tr-TR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(ABD)</a:t>
            </a:r>
          </a:p>
          <a:p>
            <a:r>
              <a:rPr lang="tr-T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1970- Osaka (Japonya)</a:t>
            </a:r>
          </a:p>
          <a:p>
            <a:r>
              <a:rPr lang="tr-T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1984- New Orleans (ABD)</a:t>
            </a:r>
          </a:p>
          <a:p>
            <a:r>
              <a:rPr lang="tr-T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1985- </a:t>
            </a:r>
            <a:r>
              <a:rPr lang="tr-TR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Tsukuba</a:t>
            </a:r>
            <a:r>
              <a:rPr lang="tr-T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(Japonya)</a:t>
            </a:r>
          </a:p>
          <a:p>
            <a:r>
              <a:rPr lang="tr-T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1992- </a:t>
            </a:r>
            <a:r>
              <a:rPr lang="tr-TR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Seville</a:t>
            </a:r>
            <a:r>
              <a:rPr lang="tr-T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(İspanya)</a:t>
            </a:r>
          </a:p>
          <a:p>
            <a:r>
              <a:rPr lang="tr-T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1993- </a:t>
            </a:r>
            <a:r>
              <a:rPr lang="tr-TR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Taejon</a:t>
            </a:r>
            <a:r>
              <a:rPr lang="tr-T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(Kore)</a:t>
            </a:r>
          </a:p>
          <a:p>
            <a:r>
              <a:rPr lang="tr-T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1998- Lizbon  (Portekiz</a:t>
            </a:r>
            <a:r>
              <a:rPr lang="tr-TR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tr-T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2000- Hannover (Almanya)</a:t>
            </a:r>
          </a:p>
          <a:p>
            <a:r>
              <a:rPr lang="tr-T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2005- </a:t>
            </a:r>
            <a:r>
              <a:rPr lang="tr-TR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Aichi</a:t>
            </a:r>
            <a:r>
              <a:rPr lang="tr-T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(Japonya)</a:t>
            </a:r>
          </a:p>
          <a:p>
            <a:r>
              <a:rPr lang="tr-TR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2006- </a:t>
            </a:r>
            <a:r>
              <a:rPr lang="tr-TR" sz="1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Chiang</a:t>
            </a:r>
            <a:r>
              <a:rPr lang="tr-TR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(Tayland)</a:t>
            </a:r>
          </a:p>
          <a:p>
            <a:r>
              <a:rPr lang="tr-T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2008- </a:t>
            </a:r>
            <a:r>
              <a:rPr lang="tr-TR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Zaragoza</a:t>
            </a:r>
            <a:r>
              <a:rPr lang="tr-T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(İspanya) </a:t>
            </a:r>
          </a:p>
          <a:p>
            <a:r>
              <a:rPr lang="tr-T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2010- Şanghay (ÇHC)</a:t>
            </a:r>
          </a:p>
          <a:p>
            <a:r>
              <a:rPr lang="tr-T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2012- </a:t>
            </a:r>
            <a:r>
              <a:rPr lang="tr-TR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Venlo</a:t>
            </a:r>
            <a:r>
              <a:rPr lang="tr-T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(Hollanda)</a:t>
            </a:r>
          </a:p>
          <a:p>
            <a:r>
              <a:rPr lang="tr-T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2012- </a:t>
            </a:r>
            <a:r>
              <a:rPr lang="tr-TR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Yeosu</a:t>
            </a:r>
            <a:r>
              <a:rPr lang="tr-TR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(G. Kore</a:t>
            </a:r>
            <a:r>
              <a:rPr lang="tr-TR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7" y="-14140"/>
            <a:ext cx="734507" cy="72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833" y="0"/>
            <a:ext cx="536662" cy="74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0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-7904" y="0"/>
            <a:ext cx="9144000" cy="76470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3" y="4350461"/>
            <a:ext cx="28829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48688" y="151519"/>
            <a:ext cx="9138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DÜNYADA DÜZENLENEN BOTANİK EXPO’LAR</a:t>
            </a:r>
            <a:endParaRPr lang="tr-T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8688" y="1556125"/>
            <a:ext cx="4379296" cy="3490867"/>
          </a:xfrm>
          <a:prstGeom prst="rect">
            <a:avLst/>
          </a:prstGeom>
        </p:spPr>
        <p:txBody>
          <a:bodyPr wrap="square" lIns="104306" tIns="52153" rIns="104306" bIns="52153" anchor="ctr">
            <a:spAutoFit/>
          </a:bodyPr>
          <a:lstStyle/>
          <a:p>
            <a:pPr marL="457200" indent="-45720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1960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- Rotterdam, Hollanda</a:t>
            </a:r>
          </a:p>
          <a:p>
            <a:pPr marL="457200" indent="-45720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1963 - Hamburg, Almanya</a:t>
            </a:r>
          </a:p>
          <a:p>
            <a:pPr marL="457200" indent="-45720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1964 - Viyana, Avusturya</a:t>
            </a:r>
          </a:p>
          <a:p>
            <a:pPr marL="457200" indent="-45720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1969 - Paris, Fransa</a:t>
            </a:r>
          </a:p>
          <a:p>
            <a:pPr marL="457200" indent="-45720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1972 - Amsterdam, Hollanda</a:t>
            </a:r>
          </a:p>
          <a:p>
            <a:pPr marL="457200" indent="-45720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1973 - Hamburg, Almanya</a:t>
            </a:r>
          </a:p>
          <a:p>
            <a:pPr marL="457200" indent="-45720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1974 - Viyana, Avusturya</a:t>
            </a:r>
          </a:p>
          <a:p>
            <a:pPr marL="457200" indent="-45720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1980 - Montreal, Kanada</a:t>
            </a:r>
          </a:p>
          <a:p>
            <a:pPr marL="457200" indent="-45720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1982 - Amsterdam, Hollanda</a:t>
            </a:r>
          </a:p>
          <a:p>
            <a:pPr marL="457200" indent="-45720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1983 - Münih,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Almanya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283968" y="1567895"/>
            <a:ext cx="5040560" cy="3490867"/>
          </a:xfrm>
          <a:prstGeom prst="rect">
            <a:avLst/>
          </a:prstGeom>
        </p:spPr>
        <p:txBody>
          <a:bodyPr wrap="square" lIns="104306" tIns="52153" rIns="104306" bIns="52153" anchor="ctr">
            <a:spAutoFit/>
          </a:bodyPr>
          <a:lstStyle/>
          <a:p>
            <a:pPr marL="457200" indent="-457200">
              <a:buClr>
                <a:schemeClr val="tx1"/>
              </a:buClr>
              <a:buSzPct val="80000"/>
              <a:buFont typeface="+mj-lt"/>
              <a:buAutoNum type="arabicPeriod" startAt="11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1984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- Liverpool, İngiltere</a:t>
            </a:r>
          </a:p>
          <a:p>
            <a:pPr marL="457200" indent="-457200">
              <a:buClr>
                <a:schemeClr val="tx1"/>
              </a:buClr>
              <a:buSzPct val="80000"/>
              <a:buFont typeface="+mj-lt"/>
              <a:buAutoNum type="arabicPeriod" startAt="11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1990 - Osaka, Japonya</a:t>
            </a:r>
          </a:p>
          <a:p>
            <a:pPr marL="457200" indent="-457200">
              <a:buClr>
                <a:schemeClr val="tx1"/>
              </a:buClr>
              <a:buSzPct val="80000"/>
              <a:buFont typeface="+mj-lt"/>
              <a:buAutoNum type="arabicPeriod" startAt="11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1992 - La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Haye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Hollanda</a:t>
            </a:r>
          </a:p>
          <a:p>
            <a:pPr marL="457200" indent="-457200">
              <a:buClr>
                <a:schemeClr val="tx1"/>
              </a:buClr>
              <a:buSzPct val="80000"/>
              <a:buFont typeface="+mj-lt"/>
              <a:buAutoNum type="arabicPeriod" startAt="11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1993 - Stuttgart, Almanya</a:t>
            </a:r>
          </a:p>
          <a:p>
            <a:pPr marL="457200" indent="-457200">
              <a:buClr>
                <a:schemeClr val="tx1"/>
              </a:buClr>
              <a:buSzPct val="80000"/>
              <a:buFont typeface="+mj-lt"/>
              <a:buAutoNum type="arabicPeriod" startAt="11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1999 -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Kunming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Çin</a:t>
            </a:r>
          </a:p>
          <a:p>
            <a:pPr marL="457200" indent="-457200">
              <a:buClr>
                <a:schemeClr val="tx1"/>
              </a:buClr>
              <a:buSzPct val="80000"/>
              <a:buFont typeface="+mj-lt"/>
              <a:buAutoNum type="arabicPeriod" startAt="11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2002 -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Haarlemmermeer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Hollanda</a:t>
            </a:r>
          </a:p>
          <a:p>
            <a:pPr marL="457200" indent="-457200">
              <a:buClr>
                <a:schemeClr val="tx1"/>
              </a:buClr>
              <a:buSzPct val="80000"/>
              <a:buFont typeface="+mj-lt"/>
              <a:buAutoNum type="arabicPeriod" startAt="11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2003 -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Rostock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Almanya</a:t>
            </a:r>
          </a:p>
          <a:p>
            <a:pPr marL="457200" indent="-457200">
              <a:buClr>
                <a:schemeClr val="tx1"/>
              </a:buClr>
              <a:buSzPct val="80000"/>
              <a:buFont typeface="+mj-lt"/>
              <a:buAutoNum type="arabicPeriod" startAt="11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2006 -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Chiang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Mai, Tayland</a:t>
            </a:r>
          </a:p>
          <a:p>
            <a:pPr marL="457200" indent="-457200">
              <a:buClr>
                <a:schemeClr val="tx1"/>
              </a:buClr>
              <a:buSzPct val="80000"/>
              <a:buFont typeface="+mj-lt"/>
              <a:buAutoNum type="arabicPeriod" startAt="11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2012 -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Venlo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Hollanda</a:t>
            </a:r>
          </a:p>
          <a:p>
            <a:pPr marL="457200" indent="-457200">
              <a:buClr>
                <a:schemeClr val="tx1"/>
              </a:buClr>
              <a:buSzPct val="80000"/>
              <a:buFont typeface="+mj-lt"/>
              <a:buAutoNum type="arabicPeriod" startAt="11"/>
            </a:pPr>
            <a:r>
              <a:rPr lang="tr-T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2016 - Antalya, Türkiye</a:t>
            </a:r>
            <a:endParaRPr lang="tr-TR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C:\Users\Tolga\Desktop\expan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3586" y1="27451" x2="13586" y2="27451"/>
                        <a14:foregroundMark x1="15422" y1="21814" x2="15422" y2="21814"/>
                        <a14:foregroundMark x1="17870" y1="20098" x2="17870" y2="20098"/>
                        <a14:foregroundMark x1="21665" y1="17402" x2="21665" y2="17402"/>
                        <a14:foregroundMark x1="22889" y1="17157" x2="22889" y2="17157"/>
                        <a14:foregroundMark x1="23745" y1="24265" x2="23745" y2="24265"/>
                        <a14:foregroundMark x1="26316" y1="20098" x2="26316" y2="20098"/>
                        <a14:foregroundMark x1="29131" y1="25490" x2="29131" y2="25490"/>
                        <a14:foregroundMark x1="30845" y1="31127" x2="30845" y2="31127"/>
                        <a14:foregroundMark x1="33293" y1="33578" x2="33293" y2="33578"/>
                        <a14:foregroundMark x1="27785" y1="29902" x2="27785" y2="29902"/>
                        <a14:foregroundMark x1="26683" y1="25000" x2="26683" y2="25000"/>
                        <a14:foregroundMark x1="24969" y1="29412" x2="24969" y2="29412"/>
                        <a14:foregroundMark x1="21420" y1="33088" x2="21420" y2="33088"/>
                        <a14:foregroundMark x1="19094" y1="26716" x2="19094" y2="26716"/>
                        <a14:foregroundMark x1="16769" y1="25980" x2="16769" y2="25980"/>
                        <a14:foregroundMark x1="17381" y1="33578" x2="17381" y2="33578"/>
                        <a14:foregroundMark x1="11995" y1="34069" x2="11995" y2="34069"/>
                        <a14:foregroundMark x1="10771" y1="40196" x2="10771" y2="40196"/>
                        <a14:foregroundMark x1="11261" y1="45833" x2="11261" y2="45833"/>
                        <a14:foregroundMark x1="15055" y1="50000" x2="15055" y2="50000"/>
                        <a14:foregroundMark x1="15300" y1="41912" x2="15300" y2="41912"/>
                        <a14:foregroundMark x1="18605" y1="40931" x2="18605" y2="40931"/>
                        <a14:foregroundMark x1="21542" y1="40686" x2="21542" y2="40686"/>
                        <a14:foregroundMark x1="27785" y1="37010" x2="27785" y2="37010"/>
                        <a14:foregroundMark x1="32191" y1="38725" x2="32191" y2="38725"/>
                        <a14:foregroundMark x1="34149" y1="44608" x2="34149" y2="44608"/>
                        <a14:foregroundMark x1="31334" y1="43873" x2="31334" y2="43873"/>
                        <a14:foregroundMark x1="27295" y1="44363" x2="27295" y2="44363"/>
                        <a14:foregroundMark x1="24480" y1="44363" x2="24480" y2="44363"/>
                        <a14:foregroundMark x1="31089" y1="51225" x2="31089" y2="51225"/>
                        <a14:foregroundMark x1="23256" y1="52206" x2="23256" y2="52206"/>
                        <a14:foregroundMark x1="23745" y1="63480" x2="23745" y2="63480"/>
                        <a14:foregroundMark x1="12607" y1="81618" x2="12607" y2="81618"/>
                        <a14:foregroundMark x1="12729" y1="77941" x2="12729" y2="77941"/>
                        <a14:foregroundMark x1="15300" y1="78676" x2="15300" y2="78676"/>
                        <a14:foregroundMark x1="18727" y1="77696" x2="18727" y2="77696"/>
                        <a14:foregroundMark x1="22154" y1="76716" x2="22154" y2="76716"/>
                        <a14:foregroundMark x1="24969" y1="77696" x2="24969" y2="77696"/>
                        <a14:foregroundMark x1="27173" y1="79167" x2="27173" y2="79167"/>
                        <a14:foregroundMark x1="29865" y1="78431" x2="29865" y2="78431"/>
                        <a14:foregroundMark x1="32313" y1="79167" x2="32313" y2="79167"/>
                        <a14:foregroundMark x1="13586" y1="91422" x2="13586" y2="91422"/>
                        <a14:foregroundMark x1="15545" y1="89951" x2="15545" y2="89951"/>
                        <a14:foregroundMark x1="19706" y1="88971" x2="19706" y2="88971"/>
                        <a14:foregroundMark x1="22032" y1="90441" x2="22032" y2="90441"/>
                        <a14:foregroundMark x1="25581" y1="89706" x2="25581" y2="89706"/>
                        <a14:foregroundMark x1="29009" y1="90686" x2="29009" y2="90686"/>
                        <a14:foregroundMark x1="31946" y1="89951" x2="31946" y2="89951"/>
                        <a14:foregroundMark x1="35741" y1="60049" x2="35741" y2="60049"/>
                        <a14:foregroundMark x1="35741" y1="58578" x2="35741" y2="58578"/>
                        <a14:foregroundMark x1="37087" y1="51471" x2="37087" y2="51471"/>
                        <a14:foregroundMark x1="38066" y1="50980" x2="38066" y2="50980"/>
                        <a14:foregroundMark x1="9302" y1="59559" x2="9302" y2="59559"/>
                        <a14:foregroundMark x1="8813" y1="56618" x2="8813" y2="56618"/>
                        <a14:foregroundMark x1="8323" y1="54167" x2="8323" y2="54167"/>
                        <a14:foregroundMark x1="8201" y1="52206" x2="8201" y2="52206"/>
                        <a14:foregroundMark x1="7344" y1="49020" x2="7344" y2="49020"/>
                        <a14:foregroundMark x1="6854" y1="44363" x2="6854" y2="44363"/>
                        <a14:foregroundMark x1="6854" y1="39216" x2="6854" y2="39216"/>
                        <a14:foregroundMark x1="6610" y1="33578" x2="6610" y2="33578"/>
                        <a14:foregroundMark x1="7099" y1="32108" x2="7099" y2="32108"/>
                        <a14:foregroundMark x1="6120" y1="37990" x2="6120" y2="37990"/>
                        <a14:foregroundMark x1="6610" y1="36520" x2="6610" y2="36520"/>
                        <a14:foregroundMark x1="6120" y1="45833" x2="6120" y2="45833"/>
                        <a14:foregroundMark x1="8446" y1="25735" x2="8446" y2="25735"/>
                        <a14:foregroundMark x1="6610" y1="30637" x2="6610" y2="30637"/>
                        <a14:foregroundMark x1="10404" y1="21324" x2="10404" y2="21324"/>
                        <a14:foregroundMark x1="11138" y1="18627" x2="11138" y2="18627"/>
                        <a14:foregroundMark x1="12240" y1="17402" x2="12240" y2="17402"/>
                        <a14:foregroundMark x1="13831" y1="15686" x2="13831" y2="15686"/>
                        <a14:foregroundMark x1="15545" y1="13725" x2="15545" y2="13725"/>
                        <a14:foregroundMark x1="17748" y1="11765" x2="17748" y2="11765"/>
                        <a14:foregroundMark x1="19951" y1="10784" x2="19951" y2="10784"/>
                        <a14:foregroundMark x1="16769" y1="10539" x2="16769" y2="10539"/>
                        <a14:foregroundMark x1="13586" y1="13235" x2="13586" y2="13235"/>
                        <a14:foregroundMark x1="10771" y1="17647" x2="10771" y2="17647"/>
                        <a14:foregroundMark x1="9302" y1="21078" x2="9302" y2="21078"/>
                        <a14:foregroundMark x1="20685" y1="9069" x2="20685" y2="9069"/>
                        <a14:foregroundMark x1="18605" y1="9559" x2="18605" y2="9559"/>
                        <a14:foregroundMark x1="19951" y1="8578" x2="19951" y2="8578"/>
                        <a14:foregroundMark x1="22521" y1="9069" x2="22521" y2="9069"/>
                        <a14:foregroundMark x1="23990" y1="9069" x2="23990" y2="9069"/>
                        <a14:foregroundMark x1="26316" y1="9559" x2="26316" y2="9559"/>
                        <a14:foregroundMark x1="27540" y1="11765" x2="27540" y2="11765"/>
                        <a14:foregroundMark x1="30110" y1="12745" x2="30110" y2="12745"/>
                        <a14:foregroundMark x1="28886" y1="11520" x2="28886" y2="11520"/>
                        <a14:foregroundMark x1="31946" y1="16667" x2="31946" y2="16667"/>
                        <a14:foregroundMark x1="31824" y1="15196" x2="31824" y2="15196"/>
                        <a14:foregroundMark x1="32803" y1="14461" x2="32803" y2="14461"/>
                        <a14:foregroundMark x1="33905" y1="17402" x2="33905" y2="17402"/>
                        <a14:foregroundMark x1="35251" y1="21814" x2="35251" y2="21814"/>
                        <a14:foregroundMark x1="35006" y1="19853" x2="35006" y2="19853"/>
                        <a14:foregroundMark x1="36230" y1="27451" x2="36230" y2="27451"/>
                        <a14:foregroundMark x1="37454" y1="29902" x2="37454" y2="29902"/>
                        <a14:foregroundMark x1="38066" y1="32108" x2="38066" y2="32108"/>
                        <a14:foregroundMark x1="38311" y1="35049" x2="38311" y2="35049"/>
                        <a14:foregroundMark x1="38923" y1="38725" x2="38923" y2="38725"/>
                        <a14:foregroundMark x1="38556" y1="42647" x2="38556" y2="42647"/>
                        <a14:foregroundMark x1="38433" y1="45833" x2="38433" y2="45833"/>
                        <a14:foregroundMark x1="37576" y1="48284" x2="37576" y2="48284"/>
                        <a14:foregroundMark x1="36965" y1="53922" x2="36965" y2="53922"/>
                        <a14:foregroundMark x1="29965" y1="84669" x2="29965" y2="84669"/>
                        <a14:foregroundMark x1="22300" y1="82230" x2="22300" y2="82230"/>
                        <a14:foregroundMark x1="26481" y1="86063" x2="26481" y2="86063"/>
                        <a14:foregroundMark x1="25436" y1="84669" x2="25436" y2="84669"/>
                        <a14:foregroundMark x1="27003" y1="77700" x2="27003" y2="77700"/>
                        <a14:foregroundMark x1="20383" y1="82230" x2="20383" y2="82230"/>
                        <a14:foregroundMark x1="18467" y1="86760" x2="18467" y2="86760"/>
                        <a14:foregroundMark x1="17596" y1="84669" x2="17596" y2="84669"/>
                        <a14:foregroundMark x1="15331" y1="84669" x2="15331" y2="84669"/>
                        <a14:foregroundMark x1="22997" y1="87805" x2="22997" y2="87805"/>
                        <a14:foregroundMark x1="19512" y1="84669" x2="19512" y2="84669"/>
                        <a14:foregroundMark x1="21951" y1="84669" x2="21951" y2="84669"/>
                        <a14:foregroundMark x1="33101" y1="86063" x2="33101" y2="86063"/>
                        <a14:foregroundMark x1="26132" y1="85366" x2="26132" y2="85366"/>
                        <a14:foregroundMark x1="28920" y1="81533" x2="28920" y2="81533"/>
                        <a14:foregroundMark x1="28920" y1="93728" x2="28920" y2="93728"/>
                        <a14:foregroundMark x1="25087" y1="89895" x2="25087" y2="89895"/>
                        <a14:foregroundMark x1="24564" y1="88502" x2="24564" y2="88502"/>
                        <a14:foregroundMark x1="24216" y1="82927" x2="24216" y2="82927"/>
                        <a14:foregroundMark x1="24216" y1="81533" x2="24216" y2="81533"/>
                        <a14:foregroundMark x1="24216" y1="77700" x2="24216" y2="77700"/>
                        <a14:foregroundMark x1="27003" y1="77700" x2="27003" y2="77700"/>
                        <a14:foregroundMark x1="21951" y1="81533" x2="21951" y2="81533"/>
                        <a14:foregroundMark x1="19512" y1="81533" x2="19512" y2="81533"/>
                        <a14:foregroundMark x1="19512" y1="87805" x2="19512" y2="87805"/>
                        <a14:foregroundMark x1="21951" y1="89199" x2="21951" y2="89199"/>
                        <a14:foregroundMark x1="28571" y1="87805" x2="28571" y2="87805"/>
                        <a14:foregroundMark x1="29617" y1="86063" x2="29617" y2="86063"/>
                        <a14:foregroundMark x1="32404" y1="93031" x2="32404" y2="93031"/>
                        <a14:foregroundMark x1="33972" y1="91638" x2="33972" y2="91638"/>
                        <a14:foregroundMark x1="33449" y1="87805" x2="33449" y2="87805"/>
                        <a14:foregroundMark x1="33449" y1="83624" x2="33449" y2="83624"/>
                        <a14:foregroundMark x1="32753" y1="80836" x2="32753" y2="80836"/>
                        <a14:foregroundMark x1="24216" y1="93031" x2="24216" y2="93031"/>
                        <a14:foregroundMark x1="27003" y1="93031" x2="27003" y2="93031"/>
                        <a14:foregroundMark x1="27003" y1="93031" x2="27003" y2="93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" r="54124"/>
          <a:stretch/>
        </p:blipFill>
        <p:spPr bwMode="auto">
          <a:xfrm>
            <a:off x="3774826" y="5143100"/>
            <a:ext cx="1393000" cy="161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" y="13285"/>
            <a:ext cx="685013" cy="67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833" y="0"/>
            <a:ext cx="536662" cy="74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6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-7904" y="117721"/>
            <a:ext cx="9144000" cy="79099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3" y="4350461"/>
            <a:ext cx="28829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5703" y="0"/>
            <a:ext cx="9144000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763687" y="186472"/>
            <a:ext cx="5904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 2016 ANTALYA KANUNU</a:t>
            </a:r>
            <a:endParaRPr lang="tr-T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24563" y="1772816"/>
            <a:ext cx="8908183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31/10/2012 tarih, 6358 sayılı  EXPO 2016 Antalya Kanunu;</a:t>
            </a:r>
          </a:p>
          <a:p>
            <a:endParaRPr lang="tr-T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2016 yılında Antalya’da yapılacak olan ‘Çiçek ve Çocuk’ temalı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escilli Evrensel Botanik Sergisinin etkinliklerinin planlanması, düzenlenmesi ile ilgili usul ve esasları belirlemektedir. 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2" y="-1"/>
            <a:ext cx="812410" cy="80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833" y="44624"/>
            <a:ext cx="536662" cy="745363"/>
          </a:xfrm>
          <a:prstGeom prst="rect">
            <a:avLst/>
          </a:prstGeom>
        </p:spPr>
      </p:pic>
      <p:pic>
        <p:nvPicPr>
          <p:cNvPr id="11" name="Picture 4" descr="C:\Users\Tolga\Desktop\expan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3586" y1="27451" x2="13586" y2="27451"/>
                        <a14:foregroundMark x1="15422" y1="21814" x2="15422" y2="21814"/>
                        <a14:foregroundMark x1="17870" y1="20098" x2="17870" y2="20098"/>
                        <a14:foregroundMark x1="21665" y1="17402" x2="21665" y2="17402"/>
                        <a14:foregroundMark x1="22889" y1="17157" x2="22889" y2="17157"/>
                        <a14:foregroundMark x1="23745" y1="24265" x2="23745" y2="24265"/>
                        <a14:foregroundMark x1="26316" y1="20098" x2="26316" y2="20098"/>
                        <a14:foregroundMark x1="29131" y1="25490" x2="29131" y2="25490"/>
                        <a14:foregroundMark x1="30845" y1="31127" x2="30845" y2="31127"/>
                        <a14:foregroundMark x1="33293" y1="33578" x2="33293" y2="33578"/>
                        <a14:foregroundMark x1="27785" y1="29902" x2="27785" y2="29902"/>
                        <a14:foregroundMark x1="26683" y1="25000" x2="26683" y2="25000"/>
                        <a14:foregroundMark x1="24969" y1="29412" x2="24969" y2="29412"/>
                        <a14:foregroundMark x1="21420" y1="33088" x2="21420" y2="33088"/>
                        <a14:foregroundMark x1="19094" y1="26716" x2="19094" y2="26716"/>
                        <a14:foregroundMark x1="16769" y1="25980" x2="16769" y2="25980"/>
                        <a14:foregroundMark x1="17381" y1="33578" x2="17381" y2="33578"/>
                        <a14:foregroundMark x1="11995" y1="34069" x2="11995" y2="34069"/>
                        <a14:foregroundMark x1="10771" y1="40196" x2="10771" y2="40196"/>
                        <a14:foregroundMark x1="11261" y1="45833" x2="11261" y2="45833"/>
                        <a14:foregroundMark x1="15055" y1="50000" x2="15055" y2="50000"/>
                        <a14:foregroundMark x1="15300" y1="41912" x2="15300" y2="41912"/>
                        <a14:foregroundMark x1="18605" y1="40931" x2="18605" y2="40931"/>
                        <a14:foregroundMark x1="21542" y1="40686" x2="21542" y2="40686"/>
                        <a14:foregroundMark x1="27785" y1="37010" x2="27785" y2="37010"/>
                        <a14:foregroundMark x1="32191" y1="38725" x2="32191" y2="38725"/>
                        <a14:foregroundMark x1="34149" y1="44608" x2="34149" y2="44608"/>
                        <a14:foregroundMark x1="31334" y1="43873" x2="31334" y2="43873"/>
                        <a14:foregroundMark x1="27295" y1="44363" x2="27295" y2="44363"/>
                        <a14:foregroundMark x1="24480" y1="44363" x2="24480" y2="44363"/>
                        <a14:foregroundMark x1="31089" y1="51225" x2="31089" y2="51225"/>
                        <a14:foregroundMark x1="23256" y1="52206" x2="23256" y2="52206"/>
                        <a14:foregroundMark x1="23745" y1="63480" x2="23745" y2="63480"/>
                        <a14:foregroundMark x1="12607" y1="81618" x2="12607" y2="81618"/>
                        <a14:foregroundMark x1="12729" y1="77941" x2="12729" y2="77941"/>
                        <a14:foregroundMark x1="15300" y1="78676" x2="15300" y2="78676"/>
                        <a14:foregroundMark x1="18727" y1="77696" x2="18727" y2="77696"/>
                        <a14:foregroundMark x1="22154" y1="76716" x2="22154" y2="76716"/>
                        <a14:foregroundMark x1="24969" y1="77696" x2="24969" y2="77696"/>
                        <a14:foregroundMark x1="27173" y1="79167" x2="27173" y2="79167"/>
                        <a14:foregroundMark x1="29865" y1="78431" x2="29865" y2="78431"/>
                        <a14:foregroundMark x1="32313" y1="79167" x2="32313" y2="79167"/>
                        <a14:foregroundMark x1="13586" y1="91422" x2="13586" y2="91422"/>
                        <a14:foregroundMark x1="15545" y1="89951" x2="15545" y2="89951"/>
                        <a14:foregroundMark x1="19706" y1="88971" x2="19706" y2="88971"/>
                        <a14:foregroundMark x1="22032" y1="90441" x2="22032" y2="90441"/>
                        <a14:foregroundMark x1="25581" y1="89706" x2="25581" y2="89706"/>
                        <a14:foregroundMark x1="29009" y1="90686" x2="29009" y2="90686"/>
                        <a14:foregroundMark x1="31946" y1="89951" x2="31946" y2="89951"/>
                        <a14:foregroundMark x1="35741" y1="60049" x2="35741" y2="60049"/>
                        <a14:foregroundMark x1="35741" y1="58578" x2="35741" y2="58578"/>
                        <a14:foregroundMark x1="37087" y1="51471" x2="37087" y2="51471"/>
                        <a14:foregroundMark x1="38066" y1="50980" x2="38066" y2="50980"/>
                        <a14:foregroundMark x1="9302" y1="59559" x2="9302" y2="59559"/>
                        <a14:foregroundMark x1="8813" y1="56618" x2="8813" y2="56618"/>
                        <a14:foregroundMark x1="8323" y1="54167" x2="8323" y2="54167"/>
                        <a14:foregroundMark x1="8201" y1="52206" x2="8201" y2="52206"/>
                        <a14:foregroundMark x1="7344" y1="49020" x2="7344" y2="49020"/>
                        <a14:foregroundMark x1="6854" y1="44363" x2="6854" y2="44363"/>
                        <a14:foregroundMark x1="6854" y1="39216" x2="6854" y2="39216"/>
                        <a14:foregroundMark x1="6610" y1="33578" x2="6610" y2="33578"/>
                        <a14:foregroundMark x1="7099" y1="32108" x2="7099" y2="32108"/>
                        <a14:foregroundMark x1="6120" y1="37990" x2="6120" y2="37990"/>
                        <a14:foregroundMark x1="6610" y1="36520" x2="6610" y2="36520"/>
                        <a14:foregroundMark x1="6120" y1="45833" x2="6120" y2="45833"/>
                        <a14:foregroundMark x1="8446" y1="25735" x2="8446" y2="25735"/>
                        <a14:foregroundMark x1="6610" y1="30637" x2="6610" y2="30637"/>
                        <a14:foregroundMark x1="10404" y1="21324" x2="10404" y2="21324"/>
                        <a14:foregroundMark x1="11138" y1="18627" x2="11138" y2="18627"/>
                        <a14:foregroundMark x1="12240" y1="17402" x2="12240" y2="17402"/>
                        <a14:foregroundMark x1="13831" y1="15686" x2="13831" y2="15686"/>
                        <a14:foregroundMark x1="15545" y1="13725" x2="15545" y2="13725"/>
                        <a14:foregroundMark x1="17748" y1="11765" x2="17748" y2="11765"/>
                        <a14:foregroundMark x1="19951" y1="10784" x2="19951" y2="10784"/>
                        <a14:foregroundMark x1="16769" y1="10539" x2="16769" y2="10539"/>
                        <a14:foregroundMark x1="13586" y1="13235" x2="13586" y2="13235"/>
                        <a14:foregroundMark x1="10771" y1="17647" x2="10771" y2="17647"/>
                        <a14:foregroundMark x1="9302" y1="21078" x2="9302" y2="21078"/>
                        <a14:foregroundMark x1="20685" y1="9069" x2="20685" y2="9069"/>
                        <a14:foregroundMark x1="18605" y1="9559" x2="18605" y2="9559"/>
                        <a14:foregroundMark x1="19951" y1="8578" x2="19951" y2="8578"/>
                        <a14:foregroundMark x1="22521" y1="9069" x2="22521" y2="9069"/>
                        <a14:foregroundMark x1="23990" y1="9069" x2="23990" y2="9069"/>
                        <a14:foregroundMark x1="26316" y1="9559" x2="26316" y2="9559"/>
                        <a14:foregroundMark x1="27540" y1="11765" x2="27540" y2="11765"/>
                        <a14:foregroundMark x1="30110" y1="12745" x2="30110" y2="12745"/>
                        <a14:foregroundMark x1="28886" y1="11520" x2="28886" y2="11520"/>
                        <a14:foregroundMark x1="31946" y1="16667" x2="31946" y2="16667"/>
                        <a14:foregroundMark x1="31824" y1="15196" x2="31824" y2="15196"/>
                        <a14:foregroundMark x1="32803" y1="14461" x2="32803" y2="14461"/>
                        <a14:foregroundMark x1="33905" y1="17402" x2="33905" y2="17402"/>
                        <a14:foregroundMark x1="35251" y1="21814" x2="35251" y2="21814"/>
                        <a14:foregroundMark x1="35006" y1="19853" x2="35006" y2="19853"/>
                        <a14:foregroundMark x1="36230" y1="27451" x2="36230" y2="27451"/>
                        <a14:foregroundMark x1="37454" y1="29902" x2="37454" y2="29902"/>
                        <a14:foregroundMark x1="38066" y1="32108" x2="38066" y2="32108"/>
                        <a14:foregroundMark x1="38311" y1="35049" x2="38311" y2="35049"/>
                        <a14:foregroundMark x1="38923" y1="38725" x2="38923" y2="38725"/>
                        <a14:foregroundMark x1="38556" y1="42647" x2="38556" y2="42647"/>
                        <a14:foregroundMark x1="38433" y1="45833" x2="38433" y2="45833"/>
                        <a14:foregroundMark x1="37576" y1="48284" x2="37576" y2="48284"/>
                        <a14:foregroundMark x1="36965" y1="53922" x2="36965" y2="53922"/>
                        <a14:foregroundMark x1="29965" y1="84669" x2="29965" y2="84669"/>
                        <a14:foregroundMark x1="22300" y1="82230" x2="22300" y2="82230"/>
                        <a14:foregroundMark x1="26481" y1="86063" x2="26481" y2="86063"/>
                        <a14:foregroundMark x1="25436" y1="84669" x2="25436" y2="84669"/>
                        <a14:foregroundMark x1="27003" y1="77700" x2="27003" y2="77700"/>
                        <a14:foregroundMark x1="20383" y1="82230" x2="20383" y2="82230"/>
                        <a14:foregroundMark x1="18467" y1="86760" x2="18467" y2="86760"/>
                        <a14:foregroundMark x1="17596" y1="84669" x2="17596" y2="84669"/>
                        <a14:foregroundMark x1="15331" y1="84669" x2="15331" y2="84669"/>
                        <a14:foregroundMark x1="22997" y1="87805" x2="22997" y2="87805"/>
                        <a14:foregroundMark x1="19512" y1="84669" x2="19512" y2="84669"/>
                        <a14:foregroundMark x1="21951" y1="84669" x2="21951" y2="84669"/>
                        <a14:foregroundMark x1="33101" y1="86063" x2="33101" y2="86063"/>
                        <a14:foregroundMark x1="26132" y1="85366" x2="26132" y2="85366"/>
                        <a14:foregroundMark x1="28920" y1="81533" x2="28920" y2="81533"/>
                        <a14:foregroundMark x1="28920" y1="93728" x2="28920" y2="93728"/>
                        <a14:foregroundMark x1="25087" y1="89895" x2="25087" y2="89895"/>
                        <a14:foregroundMark x1="24564" y1="88502" x2="24564" y2="88502"/>
                        <a14:foregroundMark x1="24216" y1="82927" x2="24216" y2="82927"/>
                        <a14:foregroundMark x1="24216" y1="81533" x2="24216" y2="81533"/>
                        <a14:foregroundMark x1="24216" y1="77700" x2="24216" y2="77700"/>
                        <a14:foregroundMark x1="27003" y1="77700" x2="27003" y2="77700"/>
                        <a14:foregroundMark x1="21951" y1="81533" x2="21951" y2="81533"/>
                        <a14:foregroundMark x1="19512" y1="81533" x2="19512" y2="81533"/>
                        <a14:foregroundMark x1="19512" y1="87805" x2="19512" y2="87805"/>
                        <a14:foregroundMark x1="21951" y1="89199" x2="21951" y2="89199"/>
                        <a14:foregroundMark x1="28571" y1="87805" x2="28571" y2="87805"/>
                        <a14:foregroundMark x1="29617" y1="86063" x2="29617" y2="86063"/>
                        <a14:foregroundMark x1="32404" y1="93031" x2="32404" y2="93031"/>
                        <a14:foregroundMark x1="33972" y1="91638" x2="33972" y2="91638"/>
                        <a14:foregroundMark x1="33449" y1="87805" x2="33449" y2="87805"/>
                        <a14:foregroundMark x1="33449" y1="83624" x2="33449" y2="83624"/>
                        <a14:foregroundMark x1="32753" y1="80836" x2="32753" y2="80836"/>
                        <a14:foregroundMark x1="24216" y1="93031" x2="24216" y2="93031"/>
                        <a14:foregroundMark x1="27003" y1="93031" x2="27003" y2="93031"/>
                        <a14:foregroundMark x1="27003" y1="93031" x2="27003" y2="93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" r="54124"/>
          <a:stretch/>
        </p:blipFill>
        <p:spPr bwMode="auto">
          <a:xfrm>
            <a:off x="4019516" y="4737853"/>
            <a:ext cx="1393000" cy="161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28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-7904" y="117721"/>
            <a:ext cx="9144000" cy="79099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3" y="4350461"/>
            <a:ext cx="28829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5703" y="0"/>
            <a:ext cx="9144000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15617" y="186472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 2016 ANTALYA YÖNETİM ŞEMASI</a:t>
            </a:r>
            <a:endParaRPr lang="tr-T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63776" y="1126253"/>
            <a:ext cx="89081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EXPO 2016 Antalya Yönetim Kurulu: Gıda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Tarım ve Hayvancılık Bakanlığı çatısı altında,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Sayın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akanın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başkanlığında, Antalya Valisi ve Antalya Büyükşehir Belediye Başkanının da içinde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bulunduğu 9 üyeden oluşmaktadır.</a:t>
            </a:r>
          </a:p>
          <a:p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EXPO 2016 Antalya Konseyi:</a:t>
            </a:r>
          </a:p>
          <a:p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Antalya Valisi başkanlığında,</a:t>
            </a:r>
          </a:p>
          <a:p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53 üyeden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luşmaktadır.</a:t>
            </a:r>
          </a:p>
          <a:p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Konsey, Yönetim Kurulu ile EXPO 2016 Antalya Ajansı Genel Sekreterliğine tavsiyelerde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ulunur.</a:t>
            </a:r>
          </a:p>
          <a:p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Genel Sekreterlik:</a:t>
            </a:r>
          </a:p>
          <a:p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Ajansın iş ve işlemlerinin yürütülmesinden ve uygulamasından sorumludur.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2" y="-1"/>
            <a:ext cx="812410" cy="80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833" y="44624"/>
            <a:ext cx="536662" cy="74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quarter" idx="13"/>
          </p:nvPr>
        </p:nvSpPr>
        <p:spPr>
          <a:xfrm>
            <a:off x="0" y="0"/>
            <a:ext cx="925252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45720" indent="0" algn="ctr">
              <a:buNone/>
            </a:pPr>
            <a:endParaRPr lang="tr-TR" sz="3600" b="1" dirty="0" smtClean="0"/>
          </a:p>
          <a:p>
            <a:pPr marL="45720" indent="0" algn="ctr">
              <a:buNone/>
            </a:pPr>
            <a:endParaRPr lang="tr-TR" sz="3600" b="1" dirty="0"/>
          </a:p>
        </p:txBody>
      </p:sp>
      <p:sp>
        <p:nvSpPr>
          <p:cNvPr id="7" name="Dikdörtgen 6"/>
          <p:cNvSpPr/>
          <p:nvPr/>
        </p:nvSpPr>
        <p:spPr>
          <a:xfrm>
            <a:off x="0" y="4923627"/>
            <a:ext cx="91440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endParaRPr lang="tr-TR" sz="6000" b="1" dirty="0">
              <a:solidFill>
                <a:srgbClr val="FF0000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9</a:t>
            </a:fld>
            <a:endParaRPr 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67178"/>
            <a:ext cx="775327" cy="76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010328"/>
            <a:ext cx="635537" cy="882688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2585077" y="1916832"/>
            <a:ext cx="39738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" indent="0" algn="ctr">
              <a:buNone/>
            </a:pPr>
            <a:r>
              <a:rPr lang="tr-T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EXPO 2016 </a:t>
            </a:r>
          </a:p>
          <a:p>
            <a:pPr marL="45720" indent="0" algn="ctr">
              <a:buNone/>
            </a:pPr>
            <a:r>
              <a:rPr lang="tr-T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ANTALYA</a:t>
            </a:r>
            <a:endParaRPr lang="tr-TR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726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6541</TotalTime>
  <Words>1159</Words>
  <Application>Microsoft Office PowerPoint</Application>
  <PresentationFormat>Ekran Gösterisi (4:3)</PresentationFormat>
  <Paragraphs>240</Paragraphs>
  <Slides>21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Hava Akımı</vt:lpstr>
      <vt:lpstr>  EXPO 2016 ANTALYA   TANITIM VE  BİLGİLENDİRME ETKİNLİKLERİ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ANTALYA  İL MİLLİ EĞİTİM MÜDÜRLÜĞÜ   EXPO 2016 ANTALYA  TANITIM VE BİLGİLENDİRME TOPLANTISI</dc:title>
  <dc:creator>Tolga</dc:creator>
  <cp:lastModifiedBy>TOSHIBA</cp:lastModifiedBy>
  <cp:revision>144</cp:revision>
  <dcterms:created xsi:type="dcterms:W3CDTF">2014-04-29T07:45:32Z</dcterms:created>
  <dcterms:modified xsi:type="dcterms:W3CDTF">2015-02-11T13:04:34Z</dcterms:modified>
</cp:coreProperties>
</file>