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341" r:id="rId3"/>
    <p:sldId id="299" r:id="rId4"/>
    <p:sldId id="309" r:id="rId5"/>
    <p:sldId id="257" r:id="rId6"/>
    <p:sldId id="260" r:id="rId7"/>
    <p:sldId id="259" r:id="rId8"/>
    <p:sldId id="258" r:id="rId9"/>
    <p:sldId id="303" r:id="rId10"/>
    <p:sldId id="310" r:id="rId11"/>
    <p:sldId id="344" r:id="rId12"/>
    <p:sldId id="345" r:id="rId13"/>
    <p:sldId id="346" r:id="rId14"/>
    <p:sldId id="313" r:id="rId15"/>
    <p:sldId id="314" r:id="rId16"/>
    <p:sldId id="368" r:id="rId17"/>
    <p:sldId id="369" r:id="rId18"/>
    <p:sldId id="370" r:id="rId19"/>
    <p:sldId id="371" r:id="rId20"/>
    <p:sldId id="316" r:id="rId21"/>
    <p:sldId id="348" r:id="rId22"/>
    <p:sldId id="377" r:id="rId23"/>
    <p:sldId id="378" r:id="rId24"/>
    <p:sldId id="372" r:id="rId25"/>
    <p:sldId id="290" r:id="rId26"/>
    <p:sldId id="261" r:id="rId27"/>
    <p:sldId id="262" r:id="rId28"/>
    <p:sldId id="268" r:id="rId29"/>
    <p:sldId id="280" r:id="rId30"/>
    <p:sldId id="265" r:id="rId31"/>
    <p:sldId id="267" r:id="rId32"/>
    <p:sldId id="281" r:id="rId33"/>
    <p:sldId id="379" r:id="rId34"/>
    <p:sldId id="353" r:id="rId35"/>
    <p:sldId id="355" r:id="rId36"/>
    <p:sldId id="354" r:id="rId37"/>
    <p:sldId id="289" r:id="rId38"/>
    <p:sldId id="334" r:id="rId39"/>
    <p:sldId id="335" r:id="rId40"/>
    <p:sldId id="283" r:id="rId41"/>
    <p:sldId id="358" r:id="rId42"/>
    <p:sldId id="336" r:id="rId43"/>
    <p:sldId id="337" r:id="rId44"/>
    <p:sldId id="266" r:id="rId45"/>
    <p:sldId id="271" r:id="rId46"/>
    <p:sldId id="272" r:id="rId47"/>
    <p:sldId id="273" r:id="rId48"/>
    <p:sldId id="274" r:id="rId49"/>
    <p:sldId id="275" r:id="rId50"/>
    <p:sldId id="276" r:id="rId51"/>
    <p:sldId id="359" r:id="rId52"/>
    <p:sldId id="360" r:id="rId53"/>
    <p:sldId id="361" r:id="rId54"/>
    <p:sldId id="284" r:id="rId55"/>
    <p:sldId id="286" r:id="rId56"/>
    <p:sldId id="285" r:id="rId57"/>
    <p:sldId id="263" r:id="rId58"/>
    <p:sldId id="374"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C0C"/>
    <a:srgbClr val="8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18" autoAdjust="0"/>
    <p:restoredTop sz="96410" autoAdjust="0"/>
  </p:normalViewPr>
  <p:slideViewPr>
    <p:cSldViewPr>
      <p:cViewPr>
        <p:scale>
          <a:sx n="100" d="100"/>
          <a:sy n="100" d="100"/>
        </p:scale>
        <p:origin x="-630" y="2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D536A-CDFC-4D82-B54D-55DCE377DD92}" type="datetimeFigureOut">
              <a:rPr lang="tr-TR" smtClean="0"/>
              <a:pPr/>
              <a:t>14.11.2017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1B7C5-5A4C-4566-ABDC-83C7E7B991DF}" type="slidenum">
              <a:rPr lang="tr-TR" smtClean="0"/>
              <a:pPr/>
              <a:t>‹#›</a:t>
            </a:fld>
            <a:endParaRPr lang="tr-TR"/>
          </a:p>
        </p:txBody>
      </p:sp>
    </p:spTree>
    <p:extLst>
      <p:ext uri="{BB962C8B-B14F-4D97-AF65-F5344CB8AC3E}">
        <p14:creationId xmlns:p14="http://schemas.microsoft.com/office/powerpoint/2010/main" xmlns="" val="242442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1B7C5-5A4C-4566-ABDC-83C7E7B991DF}" type="slidenum">
              <a:rPr lang="tr-TR" smtClean="0"/>
              <a:pPr/>
              <a:t>1</a:t>
            </a:fld>
            <a:endParaRPr lang="tr-TR"/>
          </a:p>
        </p:txBody>
      </p:sp>
    </p:spTree>
    <p:extLst>
      <p:ext uri="{BB962C8B-B14F-4D97-AF65-F5344CB8AC3E}">
        <p14:creationId xmlns:p14="http://schemas.microsoft.com/office/powerpoint/2010/main" xmlns="" val="256490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D01B7C5-5A4C-4566-ABDC-83C7E7B991DF}" type="slidenum">
              <a:rPr lang="tr-TR" smtClean="0"/>
              <a:pPr/>
              <a:t>58</a:t>
            </a:fld>
            <a:endParaRPr lang="tr-TR"/>
          </a:p>
        </p:txBody>
      </p:sp>
    </p:spTree>
    <p:extLst>
      <p:ext uri="{BB962C8B-B14F-4D97-AF65-F5344CB8AC3E}">
        <p14:creationId xmlns:p14="http://schemas.microsoft.com/office/powerpoint/2010/main" xmlns="" val="145446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FCA1E41-A2FC-4E11-B25D-18737BB04D0C}" type="datetime1">
              <a:rPr lang="tr-TR" smtClean="0"/>
              <a:pPr/>
              <a:t>14.11.2017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80B5832-0321-4FDE-BA38-43E38090A6FB}" type="datetime1">
              <a:rPr lang="tr-TR" smtClean="0"/>
              <a:pPr/>
              <a:t>14.11.2017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A8E474-73E7-49F2-8777-CA0BBE9BDA6E}" type="datetime1">
              <a:rPr lang="tr-TR" smtClean="0"/>
              <a:pPr/>
              <a:t>14.11.2017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2FFB19D-6109-4142-906E-32A8D38B983A}" type="datetime1">
              <a:rPr lang="tr-TR" smtClean="0"/>
              <a:pPr/>
              <a:t>14.11.2017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1570599-A6B4-48D3-954D-03B7E6DD295D}" type="datetime1">
              <a:rPr lang="tr-TR" smtClean="0"/>
              <a:pPr/>
              <a:t>14.11.2017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3EBAE52-431B-4D92-8AE9-7BA8DF2DB99D}" type="datetime1">
              <a:rPr lang="tr-TR" smtClean="0"/>
              <a:pPr/>
              <a:t>14.11.2017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BA55CBD-F5FF-49AF-91D1-179BD15239A4}" type="datetime1">
              <a:rPr lang="tr-TR" smtClean="0"/>
              <a:pPr/>
              <a:t>14.11.2017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9BE91DC-3E18-4724-A650-C8089375E1A5}" type="datetime1">
              <a:rPr lang="tr-TR" smtClean="0"/>
              <a:pPr/>
              <a:t>14.11.2017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C19A7-4806-4740-B191-994D7B3E736D}" type="datetime1">
              <a:rPr lang="tr-TR" smtClean="0"/>
              <a:pPr/>
              <a:t>14.11.2017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DC2BDA-7CBE-4616-B7D8-D8BA5E0B74E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0A7AA13-4C9F-4CA3-8D70-11FDB0B790CB}" type="datetime1">
              <a:rPr lang="tr-TR" smtClean="0"/>
              <a:pPr/>
              <a:t>14.11.2017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DC2BDA-7CBE-4616-B7D8-D8BA5E0B74EE}"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EFB66CA7-6AA5-45B7-A028-E7CD57010AFD}" type="datetime1">
              <a:rPr lang="tr-TR" smtClean="0"/>
              <a:pPr/>
              <a:t>14.11.2017</a:t>
            </a:fld>
            <a:endParaRPr lang="tr-TR"/>
          </a:p>
        </p:txBody>
      </p:sp>
      <p:sp>
        <p:nvSpPr>
          <p:cNvPr id="9" name="Slide Number Placeholder 8"/>
          <p:cNvSpPr>
            <a:spLocks noGrp="1"/>
          </p:cNvSpPr>
          <p:nvPr>
            <p:ph type="sldNum" sz="quarter" idx="11"/>
          </p:nvPr>
        </p:nvSpPr>
        <p:spPr/>
        <p:txBody>
          <a:bodyPr/>
          <a:lstStyle/>
          <a:p>
            <a:fld id="{59DC2BDA-7CBE-4616-B7D8-D8BA5E0B74EE}"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9DC2BDA-7CBE-4616-B7D8-D8BA5E0B74EE}"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49B9D49-804E-4C8E-B711-BECCE1AE1C5E}" type="datetime1">
              <a:rPr lang="tr-TR" smtClean="0"/>
              <a:pPr/>
              <a:t>14.11.2017</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eniusolympiad.org/" TargetMode="External"/><Relationship Id="rId7" Type="http://schemas.openxmlformats.org/officeDocument/2006/relationships/hyperlink" Target="http://www.inespo.org/" TargetMode="External"/><Relationship Id="rId2" Type="http://schemas.openxmlformats.org/officeDocument/2006/relationships/hyperlink" Target="https://student.societyforscience.org/intel-isef" TargetMode="External"/><Relationship Id="rId1" Type="http://schemas.openxmlformats.org/officeDocument/2006/relationships/slideLayout" Target="../slideLayouts/slideLayout2.xml"/><Relationship Id="rId6" Type="http://schemas.openxmlformats.org/officeDocument/2006/relationships/hyperlink" Target="http://www.milset.org/en/regions/asia.html" TargetMode="External"/><Relationship Id="rId5" Type="http://schemas.openxmlformats.org/officeDocument/2006/relationships/hyperlink" Target="http://metal.elte.hu/~icys/" TargetMode="External"/><Relationship Id="rId4" Type="http://schemas.openxmlformats.org/officeDocument/2006/relationships/hyperlink" Target="http://www.mostratec.com.br/mostratec/?lang=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expocytar.com/" TargetMode="External"/><Relationship Id="rId2" Type="http://schemas.openxmlformats.org/officeDocument/2006/relationships/hyperlink" Target="http://esi-amlat2014.milset.org/" TargetMode="External"/><Relationship Id="rId1" Type="http://schemas.openxmlformats.org/officeDocument/2006/relationships/slideLayout" Target="../slideLayouts/slideLayout2.xml"/><Relationship Id="rId6" Type="http://schemas.openxmlformats.org/officeDocument/2006/relationships/hyperlink" Target="http://twsf.ntsec.gov.tw/index.aspx?lang=2&amp;a=153" TargetMode="External"/><Relationship Id="rId5" Type="http://schemas.openxmlformats.org/officeDocument/2006/relationships/hyperlink" Target="http://www.mctea.com.br/" TargetMode="External"/><Relationship Id="rId4" Type="http://schemas.openxmlformats.org/officeDocument/2006/relationships/hyperlink" Target="http://www.colegiogirasoles.edu.p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international.atast-planet.org/front/" TargetMode="External"/><Relationship Id="rId2" Type="http://schemas.openxmlformats.org/officeDocument/2006/relationships/hyperlink" Target="http://www.goldenclimate.com/" TargetMode="External"/><Relationship Id="rId1" Type="http://schemas.openxmlformats.org/officeDocument/2006/relationships/slideLayout" Target="../slideLayouts/slideLayout2.xml"/><Relationship Id="rId5" Type="http://schemas.openxmlformats.org/officeDocument/2006/relationships/hyperlink" Target="http://magmarecerca.org/" TargetMode="External"/><Relationship Id="rId4" Type="http://schemas.openxmlformats.org/officeDocument/2006/relationships/hyperlink" Target="http://solacyt.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mefproje.com/" TargetMode="External"/><Relationship Id="rId2" Type="http://schemas.openxmlformats.org/officeDocument/2006/relationships/hyperlink" Target="http://www.doesef.org/" TargetMode="External"/><Relationship Id="rId1" Type="http://schemas.openxmlformats.org/officeDocument/2006/relationships/slideLayout" Target="../slideLayouts/slideLayout2.xml"/><Relationship Id="rId6" Type="http://schemas.openxmlformats.org/officeDocument/2006/relationships/hyperlink" Target="http://yarismalar.gau.edu.tr/yaraticifikirler-sartname.html" TargetMode="External"/><Relationship Id="rId5" Type="http://schemas.openxmlformats.org/officeDocument/2006/relationships/hyperlink" Target="https://www.bayer.com.tr/tr/surdurulebilirlik/projeler/bayer-liseler-arasi-bilim-yarismasi/" TargetMode="External"/><Relationship Id="rId4" Type="http://schemas.openxmlformats.org/officeDocument/2006/relationships/hyperlink" Target="http://www.egelisesi.k12.tr/dallar/yarismalarimiz-2-0.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mailto:bideb2204@tubitak.gov.t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4.jpeg"/><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turkpatent.gov.tr/"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besteducationgamesforkids.com/wp-content/uploads/2011/01/Science-Games-For-Kids.gi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amsung\Desktop\tubita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5786" y="714356"/>
            <a:ext cx="1656184" cy="1656184"/>
          </a:xfrm>
          <a:prstGeom prst="rect">
            <a:avLst/>
          </a:prstGeom>
          <a:noFill/>
          <a:ln w="19050" cmpd="dbl">
            <a:solidFill>
              <a:srgbClr val="C00000"/>
            </a:solidFill>
            <a:prstDash val="sysDot"/>
          </a:ln>
          <a:effectLst>
            <a:softEdge rad="127000"/>
          </a:effectLst>
          <a:extLst>
            <a:ext uri="{909E8E84-426E-40DD-AFC4-6F175D3DCCD1}">
              <a14:hiddenFill xmlns:a14="http://schemas.microsoft.com/office/drawing/2010/main" xmlns="">
                <a:solidFill>
                  <a:srgbClr val="FFFFFF"/>
                </a:solidFill>
              </a14:hiddenFill>
            </a:ext>
          </a:extLst>
        </p:spPr>
      </p:pic>
      <p:pic>
        <p:nvPicPr>
          <p:cNvPr id="1030" name="Picture 6" descr="C:\Users\samsung\Desktop\TH_BYO~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4941168"/>
            <a:ext cx="1765384" cy="1765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Metin kutusu 1"/>
          <p:cNvSpPr txBox="1"/>
          <p:nvPr/>
        </p:nvSpPr>
        <p:spPr>
          <a:xfrm>
            <a:off x="1524000" y="2514600"/>
            <a:ext cx="5599995" cy="2646878"/>
          </a:xfrm>
          <a:prstGeom prst="rect">
            <a:avLst/>
          </a:prstGeom>
          <a:noFill/>
        </p:spPr>
        <p:txBody>
          <a:bodyPr wrap="none" rtlCol="0">
            <a:spAutoFit/>
          </a:bodyPr>
          <a:lstStyle/>
          <a:p>
            <a:pPr algn="ctr"/>
            <a:r>
              <a:rPr lang="tr-TR" sz="2800" b="1" dirty="0" smtClean="0">
                <a:solidFill>
                  <a:srgbClr val="FF0000"/>
                </a:solidFill>
              </a:rPr>
              <a:t>PROJE YARIŞMALARININ</a:t>
            </a:r>
          </a:p>
          <a:p>
            <a:pPr algn="ctr"/>
            <a:r>
              <a:rPr lang="tr-TR" sz="2800" b="1" dirty="0" smtClean="0">
                <a:solidFill>
                  <a:srgbClr val="FF0000"/>
                </a:solidFill>
              </a:rPr>
              <a:t> SÜREÇLERİNİN DEĞERLENDİRİLMESİ</a:t>
            </a:r>
          </a:p>
          <a:p>
            <a:pPr algn="ctr"/>
            <a:r>
              <a:rPr lang="tr-TR" sz="2800" b="1" dirty="0" smtClean="0"/>
              <a:t>Fahri ÖZKARA</a:t>
            </a:r>
          </a:p>
          <a:p>
            <a:pPr algn="ctr"/>
            <a:r>
              <a:rPr lang="tr-TR" b="1" dirty="0" smtClean="0"/>
              <a:t>M.E.B. </a:t>
            </a:r>
          </a:p>
          <a:p>
            <a:pPr algn="ctr"/>
            <a:r>
              <a:rPr lang="tr-TR" b="1" dirty="0" smtClean="0"/>
              <a:t>Din Öğretimi Genel Müdürlüğü</a:t>
            </a:r>
          </a:p>
          <a:p>
            <a:pPr algn="ctr"/>
            <a:r>
              <a:rPr lang="tr-TR" b="1" dirty="0" smtClean="0"/>
              <a:t>Projeler Koordinatörü</a:t>
            </a:r>
          </a:p>
          <a:p>
            <a:pPr algn="ctr"/>
            <a:endParaRPr lang="tr-TR" sz="2800" b="1" dirty="0"/>
          </a:p>
        </p:txBody>
      </p:sp>
      <p:pic>
        <p:nvPicPr>
          <p:cNvPr id="2054" name="Picture 6" descr="http://picture-book.com/files/userimages/2665u/pbtweensciencelab.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71800" y="4941168"/>
            <a:ext cx="2880320" cy="176889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C:\Users\samsung\Desktop\TH_BYO~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86936" y="4941168"/>
            <a:ext cx="1765384" cy="176538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C:\Users\Coincidental Magic\Desktop\Meb.gif"/>
          <p:cNvPicPr>
            <a:picLocks noChangeAspect="1" noChangeArrowheads="1"/>
          </p:cNvPicPr>
          <p:nvPr/>
        </p:nvPicPr>
        <p:blipFill>
          <a:blip r:embed="rId6" cstate="print"/>
          <a:srcRect/>
          <a:stretch>
            <a:fillRect/>
          </a:stretch>
        </p:blipFill>
        <p:spPr bwMode="auto">
          <a:xfrm>
            <a:off x="6300192" y="692696"/>
            <a:ext cx="1656184" cy="1645143"/>
          </a:xfrm>
          <a:prstGeom prst="rect">
            <a:avLst/>
          </a:prstGeom>
          <a:noFill/>
        </p:spPr>
      </p:pic>
      <p:sp>
        <p:nvSpPr>
          <p:cNvPr id="9" name="8 Metin kutusu"/>
          <p:cNvSpPr txBox="1"/>
          <p:nvPr/>
        </p:nvSpPr>
        <p:spPr>
          <a:xfrm>
            <a:off x="8568952" y="6309320"/>
            <a:ext cx="611560" cy="646331"/>
          </a:xfrm>
          <a:prstGeom prst="rect">
            <a:avLst/>
          </a:prstGeom>
          <a:noFill/>
        </p:spPr>
        <p:txBody>
          <a:bodyPr wrap="square" rtlCol="0">
            <a:spAutoFit/>
          </a:bodyPr>
          <a:lstStyle/>
          <a:p>
            <a:endParaRPr lang="tr-TR" dirty="0" smtClean="0">
              <a:solidFill>
                <a:schemeClr val="bg1"/>
              </a:solidFill>
              <a:latin typeface="AR BLANCA" pitchFamily="2" charset="0"/>
              <a:cs typeface="MV Boli" pitchFamily="2" charset="0"/>
            </a:endParaRPr>
          </a:p>
          <a:p>
            <a:endParaRPr lang="tr-TR" dirty="0">
              <a:solidFill>
                <a:schemeClr val="bg1"/>
              </a:solidFill>
              <a:latin typeface="AR BLANCA" pitchFamily="2" charset="0"/>
              <a:cs typeface="MV Boli" pitchFamily="2" charset="0"/>
            </a:endParaRPr>
          </a:p>
        </p:txBody>
      </p:sp>
    </p:spTree>
    <p:extLst>
      <p:ext uri="{BB962C8B-B14F-4D97-AF65-F5344CB8AC3E}">
        <p14:creationId xmlns:p14="http://schemas.microsoft.com/office/powerpoint/2010/main" xmlns="" val="2429976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268760"/>
            <a:ext cx="7620000" cy="5208240"/>
          </a:xfrm>
        </p:spPr>
        <p:txBody>
          <a:bodyPr>
            <a:normAutofit/>
          </a:bodyPr>
          <a:lstStyle/>
          <a:p>
            <a:pPr marL="114300" indent="0" algn="just">
              <a:buNone/>
            </a:pPr>
            <a:endParaRPr/>
          </a:p>
          <a:p>
            <a:pPr marL="114300" indent="0" algn="just">
              <a:buNone/>
            </a:pPr>
            <a:r>
              <a:rPr lang="tr-TR" sz="1800" dirty="0" smtClean="0"/>
              <a:t>		Proje fikriniz orijinal mi? </a:t>
            </a:r>
          </a:p>
          <a:p>
            <a:pPr marL="114300" indent="0" algn="just">
              <a:buNone/>
            </a:pPr>
            <a:r>
              <a:rPr lang="tr-TR" sz="1800" dirty="0" smtClean="0"/>
              <a:t>		Özgünlük</a:t>
            </a:r>
          </a:p>
          <a:p>
            <a:pPr marL="114300" indent="0" algn="just">
              <a:buNone/>
            </a:pPr>
            <a:r>
              <a:rPr lang="tr-TR" sz="1800" dirty="0" smtClean="0"/>
              <a:t>		İnovasyon, katkı, sorun ve çözüm önerisi</a:t>
            </a:r>
          </a:p>
          <a:p>
            <a:pPr marL="114300" indent="0" algn="just">
              <a:buNone/>
            </a:pPr>
            <a:endParaRPr lang="tr-TR" sz="1800" dirty="0" smtClean="0"/>
          </a:p>
          <a:p>
            <a:pPr marL="114300" indent="0" algn="just"/>
            <a:r>
              <a:rPr lang="tr-TR" sz="1800" dirty="0" smtClean="0"/>
              <a:t>	Kaynak (Literatür) araştırması – Önemli!!!</a:t>
            </a:r>
          </a:p>
          <a:p>
            <a:pPr marL="114300" indent="0" algn="just"/>
            <a:r>
              <a:rPr lang="tr-TR" sz="1800" dirty="0" smtClean="0"/>
              <a:t>	Literatür araştırmasın kim yapacak?</a:t>
            </a:r>
          </a:p>
          <a:p>
            <a:pPr marL="114300" indent="0" algn="just"/>
            <a:r>
              <a:rPr lang="tr-TR" sz="1800" dirty="0" smtClean="0"/>
              <a:t>	Hangi kaynaklar, ne ölçüde araştırılaca? derinlik</a:t>
            </a:r>
          </a:p>
          <a:p>
            <a:pPr marL="114300" indent="0" algn="just"/>
            <a:r>
              <a:rPr lang="tr-TR" sz="1800" dirty="0" smtClean="0"/>
              <a:t>	Kaynak araştırmasının ayrıntıları</a:t>
            </a:r>
          </a:p>
          <a:p>
            <a:pPr marL="114300" indent="0" algn="just"/>
            <a:r>
              <a:rPr lang="tr-TR" sz="1800" dirty="0" smtClean="0"/>
              <a:t>	Kaynak araştırmasını nerede ve nasıl yapacağız?</a:t>
            </a:r>
          </a:p>
          <a:p>
            <a:pPr marL="114300" indent="0" algn="just">
              <a:buNone/>
            </a:pPr>
            <a:r>
              <a:rPr lang="tr-TR" sz="1800" dirty="0" smtClean="0"/>
              <a:t>	(Prof. Dr. Fatma Sevin Düz – Sunum)</a:t>
            </a:r>
          </a:p>
          <a:p>
            <a:pPr marL="898525" indent="-784225" algn="just"/>
            <a:r>
              <a:rPr lang="tr-TR" sz="1800" dirty="0" smtClean="0">
                <a:solidFill>
                  <a:srgbClr val="FF0000"/>
                </a:solidFill>
              </a:rPr>
              <a:t>Projenin amaç, kapsam ve uygulanacak yöntemlerin kaynak araştırması ile belirlenmesi</a:t>
            </a:r>
          </a:p>
          <a:p>
            <a:pPr marL="114300" indent="0" algn="just"/>
            <a:r>
              <a:rPr lang="tr-TR" sz="1800" dirty="0" smtClean="0"/>
              <a:t>	Kaynak araştırması sonuçlarının değerlendirilmesi </a:t>
            </a:r>
          </a:p>
          <a:p>
            <a:pPr marL="114300" indent="0" algn="just">
              <a:buNone/>
            </a:pPr>
            <a:r>
              <a:rPr lang="tr-TR" sz="1800" dirty="0" smtClean="0"/>
              <a:t>    	ve proje fikrinizin konumlandırılması</a:t>
            </a:r>
          </a:p>
          <a:p>
            <a:pPr marL="114300" indent="0" algn="just"/>
            <a:endParaRPr lang="tr-TR" sz="1800" dirty="0" smtClean="0"/>
          </a:p>
        </p:txBody>
      </p:sp>
      <p:sp>
        <p:nvSpPr>
          <p:cNvPr id="4" name="Slayt Numarası Yer Tutucusu 3"/>
          <p:cNvSpPr>
            <a:spLocks noGrp="1"/>
          </p:cNvSpPr>
          <p:nvPr>
            <p:ph type="sldNum" sz="quarter" idx="12"/>
          </p:nvPr>
        </p:nvSpPr>
        <p:spPr/>
        <p:txBody>
          <a:bodyPr/>
          <a:lstStyle/>
          <a:p>
            <a:fld id="{59DC2BDA-7CBE-4616-B7D8-D8BA5E0B74EE}" type="slidenum">
              <a:rPr lang="tr-TR" smtClean="0"/>
              <a:pPr/>
              <a:t>10</a:t>
            </a:fld>
            <a:endParaRPr lang="tr-TR"/>
          </a:p>
        </p:txBody>
      </p:sp>
      <p:sp>
        <p:nvSpPr>
          <p:cNvPr id="9" name="Başlık 1"/>
          <p:cNvSpPr>
            <a:spLocks noGrp="1"/>
          </p:cNvSpPr>
          <p:nvPr>
            <p:ph type="title"/>
          </p:nvPr>
        </p:nvSpPr>
        <p:spPr>
          <a:xfrm>
            <a:off x="457200" y="274638"/>
            <a:ext cx="7620000" cy="1143000"/>
          </a:xfrm>
        </p:spPr>
        <p:txBody>
          <a:bodyPr/>
          <a:lstStyle/>
          <a:p>
            <a:r>
              <a:rPr lang="tr-TR" sz="4000" dirty="0" smtClean="0">
                <a:solidFill>
                  <a:schemeClr val="accent5">
                    <a:lumMod val="75000"/>
                  </a:schemeClr>
                </a:solidFill>
              </a:rPr>
              <a:t>Proje Konusunda Bilgi Toplamak</a:t>
            </a:r>
            <a:endParaRPr lang="tr-TR" sz="4000" dirty="0">
              <a:solidFill>
                <a:schemeClr val="accent5">
                  <a:lumMod val="75000"/>
                </a:schemeClr>
              </a:solidFill>
            </a:endParaRPr>
          </a:p>
        </p:txBody>
      </p:sp>
      <p:pic>
        <p:nvPicPr>
          <p:cNvPr id="6149" name="Picture 5" descr="http://t0.gstatic.com/images?q=tbn:ANd9GcQvaUppTRbVMPSKE3CjlKm7O094qy4sLGnFHAZtzqU_h8Sl8HNW&amp;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828800"/>
            <a:ext cx="711523" cy="711523"/>
          </a:xfrm>
          <a:prstGeom prst="rect">
            <a:avLst/>
          </a:prstGeom>
          <a:noFill/>
          <a:effectLst>
            <a:softEdge rad="127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000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268760"/>
            <a:ext cx="7620000" cy="5208240"/>
          </a:xfrm>
        </p:spPr>
        <p:txBody>
          <a:bodyPr>
            <a:normAutofit/>
          </a:bodyPr>
          <a:lstStyle/>
          <a:p>
            <a:pPr marL="457200" indent="-342900" algn="just"/>
            <a:r>
              <a:rPr lang="tr-TR" sz="1800" dirty="0" smtClean="0"/>
              <a:t>Hipotezinizi sınamak, kanıtlamak, veri oluşturmak, gözlem yapmak için belirli bilimsel yöntem ve teknikleri kullanmak gereklidir.</a:t>
            </a:r>
          </a:p>
          <a:p>
            <a:pPr marL="114300" indent="0" algn="just">
              <a:buNone/>
            </a:pPr>
            <a:endParaRPr lang="tr-TR" sz="1800" dirty="0" smtClean="0"/>
          </a:p>
          <a:p>
            <a:pPr marL="457200" indent="-342900" algn="just"/>
            <a:r>
              <a:rPr lang="tr-TR" sz="1800" dirty="0" smtClean="0"/>
              <a:t>Bilimsel yönteminizi literatür verileriyle desteklemelisiniz. Eldeki bilimsel verilere, doğa kurallarına, ölçme-değerlendirme yöntemlerine uygun olmalıdır.</a:t>
            </a:r>
          </a:p>
          <a:p>
            <a:pPr marL="114300" indent="0" algn="just">
              <a:buNone/>
            </a:pPr>
            <a:endParaRPr lang="tr-TR" sz="1800" dirty="0" smtClean="0"/>
          </a:p>
          <a:p>
            <a:pPr marL="457200" indent="-342900" algn="just"/>
            <a:r>
              <a:rPr lang="tr-TR" sz="1800" dirty="0" smtClean="0"/>
              <a:t>Gözlem, deneysel çalışma, anket gibi veri toplama aşamaları doğru ve anlamlı kurgulanmalı</a:t>
            </a:r>
          </a:p>
          <a:p>
            <a:pPr marL="114300" indent="0" algn="just">
              <a:buNone/>
            </a:pPr>
            <a:endParaRPr lang="tr-TR" sz="1800" dirty="0" smtClean="0"/>
          </a:p>
          <a:p>
            <a:pPr marL="457200" indent="-342900" algn="just"/>
            <a:r>
              <a:rPr lang="tr-TR" sz="1800" dirty="0" smtClean="0"/>
              <a:t>Mümkünse deneysel çalışmalar ve saha çalışmaları için kullanılan yöntemler literatür verileriyle desteklenmeli.</a:t>
            </a:r>
          </a:p>
          <a:p>
            <a:pPr marL="114300" indent="0" algn="just">
              <a:buNone/>
            </a:pPr>
            <a:endParaRPr lang="tr-TR" sz="1800" dirty="0" smtClean="0"/>
          </a:p>
          <a:p>
            <a:pPr marL="457200" indent="-342900" algn="just"/>
            <a:r>
              <a:rPr lang="tr-TR" sz="1800" dirty="0" smtClean="0"/>
              <a:t>Araştırma planı; literatür araştırmasıyla desteklenen yöntem belirlendikten sonra başlamalıdır. Gerek duyulduğunda yöntemin bilimsel kabul edilebilirliği uygun yollarla test edilebilimelidir. </a:t>
            </a:r>
          </a:p>
        </p:txBody>
      </p:sp>
      <p:sp>
        <p:nvSpPr>
          <p:cNvPr id="4" name="Slayt Numarası Yer Tutucusu 3"/>
          <p:cNvSpPr>
            <a:spLocks noGrp="1"/>
          </p:cNvSpPr>
          <p:nvPr>
            <p:ph type="sldNum" sz="quarter" idx="12"/>
          </p:nvPr>
        </p:nvSpPr>
        <p:spPr/>
        <p:txBody>
          <a:bodyPr/>
          <a:lstStyle/>
          <a:p>
            <a:fld id="{59DC2BDA-7CBE-4616-B7D8-D8BA5E0B74EE}" type="slidenum">
              <a:rPr lang="tr-TR" smtClean="0"/>
              <a:pPr/>
              <a:t>11</a:t>
            </a:fld>
            <a:endParaRPr lang="tr-TR"/>
          </a:p>
        </p:txBody>
      </p:sp>
      <p:sp>
        <p:nvSpPr>
          <p:cNvPr id="9" name="Başlık 1"/>
          <p:cNvSpPr>
            <a:spLocks noGrp="1"/>
          </p:cNvSpPr>
          <p:nvPr>
            <p:ph type="title"/>
          </p:nvPr>
        </p:nvSpPr>
        <p:spPr>
          <a:xfrm>
            <a:off x="457200" y="274638"/>
            <a:ext cx="7620000" cy="1143000"/>
          </a:xfrm>
        </p:spPr>
        <p:txBody>
          <a:bodyPr/>
          <a:lstStyle/>
          <a:p>
            <a:r>
              <a:rPr lang="tr-TR" sz="4000" dirty="0" smtClean="0">
                <a:solidFill>
                  <a:schemeClr val="accent5">
                    <a:lumMod val="75000"/>
                  </a:schemeClr>
                </a:solidFill>
              </a:rPr>
              <a:t>Proje Yöntemi- Bilimsel Yöntemler</a:t>
            </a:r>
            <a:endParaRPr lang="tr-TR" sz="4000" dirty="0">
              <a:solidFill>
                <a:schemeClr val="accent5">
                  <a:lumMod val="75000"/>
                </a:schemeClr>
              </a:solidFill>
            </a:endParaRPr>
          </a:p>
        </p:txBody>
      </p:sp>
    </p:spTree>
    <p:extLst>
      <p:ext uri="{BB962C8B-B14F-4D97-AF65-F5344CB8AC3E}">
        <p14:creationId xmlns:p14="http://schemas.microsoft.com/office/powerpoint/2010/main" xmlns="" val="37200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268760"/>
            <a:ext cx="7620000" cy="5208240"/>
          </a:xfrm>
        </p:spPr>
        <p:txBody>
          <a:bodyPr>
            <a:normAutofit/>
          </a:bodyPr>
          <a:lstStyle/>
          <a:p>
            <a:pPr marL="114300" indent="0" algn="just">
              <a:buNone/>
            </a:pPr>
            <a:endParaRPr lang="tr-TR" sz="1800" dirty="0" smtClean="0"/>
          </a:p>
          <a:p>
            <a:pPr marL="114300" indent="0" algn="just">
              <a:buNone/>
            </a:pPr>
            <a:r>
              <a:rPr lang="tr-TR" sz="1800" dirty="0" smtClean="0"/>
              <a:t>Veri oluşturma aşaması, işçilik kısmı? </a:t>
            </a:r>
          </a:p>
          <a:p>
            <a:pPr marL="114300" indent="0" algn="just">
              <a:buNone/>
            </a:pPr>
            <a:endParaRPr lang="tr-TR" sz="1800" dirty="0" smtClean="0"/>
          </a:p>
          <a:p>
            <a:pPr marL="114300" indent="0" algn="just">
              <a:buNone/>
            </a:pPr>
            <a:r>
              <a:rPr lang="tr-TR" sz="1800" dirty="0" smtClean="0"/>
              <a:t>Deney yapmak, gözlem yapmak, anket yapmak vb.</a:t>
            </a:r>
          </a:p>
          <a:p>
            <a:pPr marL="114300" indent="0" algn="just">
              <a:buNone/>
            </a:pPr>
            <a:endParaRPr lang="tr-TR" sz="1800" dirty="0" smtClean="0"/>
          </a:p>
          <a:p>
            <a:pPr marL="114300" indent="0" algn="just">
              <a:buNone/>
            </a:pPr>
            <a:r>
              <a:rPr lang="tr-TR" sz="1800" dirty="0" smtClean="0"/>
              <a:t>Ölçme, bilimsel nicelikler, birim sistemleri, ölçek</a:t>
            </a:r>
          </a:p>
          <a:p>
            <a:pPr marL="114300" indent="0" algn="just">
              <a:buNone/>
            </a:pPr>
            <a:endParaRPr lang="tr-TR" sz="1800" dirty="0" smtClean="0"/>
          </a:p>
          <a:p>
            <a:pPr marL="114300" indent="0" algn="just">
              <a:buNone/>
            </a:pPr>
            <a:r>
              <a:rPr lang="tr-TR" sz="1800" dirty="0" smtClean="0"/>
              <a:t>Eldeki imkanlara göre mi deney yapacağız, çevreden destek alacak mıyız? Ne ölçüde destek almak gerekir?</a:t>
            </a:r>
          </a:p>
          <a:p>
            <a:pPr marL="114300" indent="0" algn="just">
              <a:buNone/>
            </a:pPr>
            <a:endParaRPr lang="tr-TR" sz="1800" dirty="0" smtClean="0"/>
          </a:p>
          <a:p>
            <a:pPr marL="114300" indent="0" algn="just">
              <a:buNone/>
            </a:pPr>
            <a:r>
              <a:rPr lang="tr-TR" sz="1800" dirty="0" smtClean="0">
                <a:solidFill>
                  <a:srgbClr val="FF0000"/>
                </a:solidFill>
              </a:rPr>
              <a:t>*PROJE YARIŞMALARINDA JÜRİLERİN EN FAZLA DİKKAT ETTİĞİ BÖLÜM*</a:t>
            </a:r>
          </a:p>
          <a:p>
            <a:pPr marL="114300" indent="0" algn="just">
              <a:buNone/>
            </a:pPr>
            <a:endParaRPr lang="tr-TR" sz="1800" dirty="0" smtClean="0">
              <a:solidFill>
                <a:srgbClr val="FF0000"/>
              </a:solidFill>
            </a:endParaRPr>
          </a:p>
          <a:p>
            <a:pPr marL="114300" indent="0" algn="just">
              <a:buNone/>
            </a:pPr>
            <a:r>
              <a:rPr lang="tr-TR" sz="1800" dirty="0" smtClean="0"/>
              <a:t>Neden???</a:t>
            </a:r>
          </a:p>
        </p:txBody>
      </p:sp>
      <p:sp>
        <p:nvSpPr>
          <p:cNvPr id="4" name="Slayt Numarası Yer Tutucusu 3"/>
          <p:cNvSpPr>
            <a:spLocks noGrp="1"/>
          </p:cNvSpPr>
          <p:nvPr>
            <p:ph type="sldNum" sz="quarter" idx="12"/>
          </p:nvPr>
        </p:nvSpPr>
        <p:spPr/>
        <p:txBody>
          <a:bodyPr/>
          <a:lstStyle/>
          <a:p>
            <a:fld id="{59DC2BDA-7CBE-4616-B7D8-D8BA5E0B74EE}" type="slidenum">
              <a:rPr lang="tr-TR" smtClean="0"/>
              <a:pPr/>
              <a:t>12</a:t>
            </a:fld>
            <a:endParaRPr lang="tr-TR"/>
          </a:p>
        </p:txBody>
      </p:sp>
      <p:sp>
        <p:nvSpPr>
          <p:cNvPr id="9" name="Başlık 1"/>
          <p:cNvSpPr>
            <a:spLocks noGrp="1"/>
          </p:cNvSpPr>
          <p:nvPr>
            <p:ph type="title"/>
          </p:nvPr>
        </p:nvSpPr>
        <p:spPr>
          <a:xfrm>
            <a:off x="457200" y="274638"/>
            <a:ext cx="7620000" cy="1143000"/>
          </a:xfrm>
        </p:spPr>
        <p:txBody>
          <a:bodyPr/>
          <a:lstStyle/>
          <a:p>
            <a:r>
              <a:rPr lang="tr-TR" sz="4000" dirty="0" smtClean="0">
                <a:solidFill>
                  <a:schemeClr val="accent5">
                    <a:lumMod val="75000"/>
                  </a:schemeClr>
                </a:solidFill>
              </a:rPr>
              <a:t>Proje Çalışması</a:t>
            </a:r>
            <a:endParaRPr lang="tr-TR" sz="4000" dirty="0">
              <a:solidFill>
                <a:schemeClr val="accent5">
                  <a:lumMod val="75000"/>
                </a:schemeClr>
              </a:solidFill>
            </a:endParaRPr>
          </a:p>
        </p:txBody>
      </p:sp>
    </p:spTree>
    <p:extLst>
      <p:ext uri="{BB962C8B-B14F-4D97-AF65-F5344CB8AC3E}">
        <p14:creationId xmlns:p14="http://schemas.microsoft.com/office/powerpoint/2010/main" xmlns="" val="37200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057400"/>
            <a:ext cx="7620000" cy="4419600"/>
          </a:xfrm>
        </p:spPr>
        <p:txBody>
          <a:bodyPr>
            <a:normAutofit/>
          </a:bodyPr>
          <a:lstStyle/>
          <a:p>
            <a:pPr marL="114300" indent="0" algn="just">
              <a:buNone/>
            </a:pPr>
            <a:r>
              <a:rPr lang="tr-TR" sz="1800" dirty="0" smtClean="0"/>
              <a:t>Deney sonuçları, gözlem sonuçları, anketler anlamlı bir şekilde yorumlanmalı,</a:t>
            </a:r>
          </a:p>
          <a:p>
            <a:pPr marL="114300" indent="0" algn="just">
              <a:buNone/>
            </a:pPr>
            <a:endParaRPr lang="tr-TR" sz="1800" dirty="0" smtClean="0"/>
          </a:p>
          <a:p>
            <a:pPr marL="114300" indent="0" algn="just">
              <a:buNone/>
            </a:pPr>
            <a:r>
              <a:rPr lang="tr-TR" sz="1800" dirty="0" smtClean="0"/>
              <a:t>Bilimsel bilgiler, kurallar, bilimsel kanunlar (doğa kanunları) göz önünde bulundurulmalı</a:t>
            </a:r>
          </a:p>
          <a:p>
            <a:pPr marL="114300" indent="0" algn="just">
              <a:buNone/>
            </a:pPr>
            <a:endParaRPr lang="tr-TR" sz="1800" dirty="0" smtClean="0"/>
          </a:p>
          <a:p>
            <a:pPr marL="114300" indent="0" algn="just">
              <a:buNone/>
            </a:pPr>
            <a:r>
              <a:rPr lang="tr-TR" sz="1800" dirty="0" smtClean="0"/>
              <a:t>Etik, ahlak ve vicdan??</a:t>
            </a:r>
          </a:p>
          <a:p>
            <a:pPr marL="114300" indent="0" algn="just">
              <a:buNone/>
            </a:pPr>
            <a:endParaRPr lang="tr-TR" sz="1800" dirty="0" smtClean="0"/>
          </a:p>
          <a:p>
            <a:pPr marL="114300" indent="0" algn="just">
              <a:buNone/>
            </a:pPr>
            <a:r>
              <a:rPr lang="tr-TR" sz="1800" dirty="0" smtClean="0"/>
              <a:t>Bilimsel yanıltma, verilerle oynama!!! Kimi kandırırız?</a:t>
            </a:r>
          </a:p>
          <a:p>
            <a:pPr marL="114300" indent="0" algn="just">
              <a:buNone/>
            </a:pPr>
            <a:endParaRPr lang="tr-TR" sz="1800" dirty="0" smtClean="0"/>
          </a:p>
          <a:p>
            <a:pPr marL="114300" indent="0" algn="just">
              <a:buNone/>
            </a:pPr>
            <a:r>
              <a:rPr lang="tr-TR" sz="1800" dirty="0" smtClean="0"/>
              <a:t>Sonuçların mevcuda katkısı, iyileştirme, geliştirme ve uygulanabilirlik yanlarının doğru değerlendirilmesi  </a:t>
            </a:r>
          </a:p>
        </p:txBody>
      </p:sp>
      <p:sp>
        <p:nvSpPr>
          <p:cNvPr id="4" name="Slayt Numarası Yer Tutucusu 3"/>
          <p:cNvSpPr>
            <a:spLocks noGrp="1"/>
          </p:cNvSpPr>
          <p:nvPr>
            <p:ph type="sldNum" sz="quarter" idx="12"/>
          </p:nvPr>
        </p:nvSpPr>
        <p:spPr/>
        <p:txBody>
          <a:bodyPr/>
          <a:lstStyle/>
          <a:p>
            <a:fld id="{59DC2BDA-7CBE-4616-B7D8-D8BA5E0B74EE}" type="slidenum">
              <a:rPr lang="tr-TR" smtClean="0"/>
              <a:pPr/>
              <a:t>13</a:t>
            </a:fld>
            <a:endParaRPr lang="tr-TR"/>
          </a:p>
        </p:txBody>
      </p:sp>
      <p:sp>
        <p:nvSpPr>
          <p:cNvPr id="9" name="Başlık 1"/>
          <p:cNvSpPr>
            <a:spLocks noGrp="1"/>
          </p:cNvSpPr>
          <p:nvPr>
            <p:ph type="title"/>
          </p:nvPr>
        </p:nvSpPr>
        <p:spPr>
          <a:xfrm>
            <a:off x="304800" y="457200"/>
            <a:ext cx="7848600" cy="1143000"/>
          </a:xfrm>
        </p:spPr>
        <p:txBody>
          <a:bodyPr/>
          <a:lstStyle/>
          <a:p>
            <a:r>
              <a:rPr lang="tr-TR" sz="4000" dirty="0" smtClean="0">
                <a:solidFill>
                  <a:schemeClr val="accent5">
                    <a:lumMod val="75000"/>
                  </a:schemeClr>
                </a:solidFill>
              </a:rPr>
              <a:t>Proje Verilerinin Değerlendirilmesi,</a:t>
            </a:r>
            <a:br>
              <a:rPr lang="tr-TR" sz="4000" dirty="0" smtClean="0">
                <a:solidFill>
                  <a:schemeClr val="accent5">
                    <a:lumMod val="75000"/>
                  </a:schemeClr>
                </a:solidFill>
              </a:rPr>
            </a:br>
            <a:r>
              <a:rPr lang="tr-TR" sz="4000" dirty="0" smtClean="0">
                <a:solidFill>
                  <a:schemeClr val="accent5">
                    <a:lumMod val="75000"/>
                  </a:schemeClr>
                </a:solidFill>
              </a:rPr>
              <a:t>Yorumlanması</a:t>
            </a:r>
            <a:endParaRPr lang="tr-TR" sz="4000" dirty="0">
              <a:solidFill>
                <a:schemeClr val="accent5">
                  <a:lumMod val="75000"/>
                </a:schemeClr>
              </a:solidFill>
            </a:endParaRPr>
          </a:p>
        </p:txBody>
      </p:sp>
    </p:spTree>
    <p:extLst>
      <p:ext uri="{BB962C8B-B14F-4D97-AF65-F5344CB8AC3E}">
        <p14:creationId xmlns:p14="http://schemas.microsoft.com/office/powerpoint/2010/main" xmlns="" val="372000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980728"/>
            <a:ext cx="8064896" cy="5589240"/>
          </a:xfrm>
        </p:spPr>
        <p:txBody>
          <a:bodyPr>
            <a:normAutofit/>
          </a:bodyPr>
          <a:lstStyle/>
          <a:p>
            <a:pPr algn="just">
              <a:buFont typeface="Wingdings" pitchFamily="2" charset="2"/>
              <a:buChar char="ü"/>
            </a:pPr>
            <a:r>
              <a:rPr lang="tr-TR" sz="1600" b="1" dirty="0" smtClean="0"/>
              <a:t>Gözlemlerin ve ölçüm sonuçlarının yazılarak kaydedilmesi ve bunların korunması, bilimsel çalışmaların en önemli kısmını oluşturur. </a:t>
            </a:r>
          </a:p>
          <a:p>
            <a:pPr algn="just">
              <a:buFont typeface="Wingdings" pitchFamily="2" charset="2"/>
              <a:buChar char="ü"/>
            </a:pPr>
            <a:r>
              <a:rPr lang="tr-TR" sz="1600" b="1" dirty="0" smtClean="0"/>
              <a:t>Bilgilerin değerlendirilmesini ve sürekliliğini sağlayabilmek için yapılan çalışmaların ve elde edilen sonuçların yayınlanması gerekmektedir. </a:t>
            </a:r>
          </a:p>
          <a:p>
            <a:pPr algn="just">
              <a:buFont typeface="Wingdings" pitchFamily="2" charset="2"/>
              <a:buChar char="v"/>
            </a:pPr>
            <a:endParaRPr lang="tr-TR" sz="1600" dirty="0"/>
          </a:p>
          <a:p>
            <a:pPr algn="just">
              <a:buFont typeface="Wingdings" pitchFamily="2" charset="2"/>
              <a:buChar char="v"/>
            </a:pPr>
            <a:r>
              <a:rPr lang="tr-TR" sz="1600" dirty="0" smtClean="0"/>
              <a:t>Proje raporunda gereksiz uzatmalar ve tekrarlar olmamalıdır. Raporun olabildiğince kısa ve öz olması gereklidir. </a:t>
            </a:r>
          </a:p>
          <a:p>
            <a:pPr algn="just">
              <a:buFont typeface="Wingdings" pitchFamily="2" charset="2"/>
              <a:buChar char="v"/>
            </a:pPr>
            <a:r>
              <a:rPr lang="tr-TR" sz="1600" dirty="0" smtClean="0"/>
              <a:t>Yapılan çalışmalarla ilgili ne fazla ne de eksik bir şey yazmamaya gayret edilmelidir. </a:t>
            </a:r>
            <a:endParaRPr lang="tr-TR" sz="1600" dirty="0"/>
          </a:p>
          <a:p>
            <a:pPr algn="just">
              <a:buFont typeface="Wingdings" pitchFamily="2" charset="2"/>
              <a:buChar char="v"/>
            </a:pPr>
            <a:r>
              <a:rPr lang="tr-TR" sz="1600" dirty="0" smtClean="0"/>
              <a:t>Yazım kurallarına ve belirtilen içerik çerçevesine titizlikle uyulması gerekmektedir. </a:t>
            </a:r>
          </a:p>
          <a:p>
            <a:pPr marL="114300" indent="0" algn="just">
              <a:buNone/>
            </a:pPr>
            <a:endParaRPr lang="tr-TR" sz="1600" b="1" u="sng" dirty="0" smtClean="0"/>
          </a:p>
          <a:p>
            <a:pPr marL="114300" indent="0" algn="just">
              <a:buNone/>
            </a:pPr>
            <a:r>
              <a:rPr lang="tr-TR" sz="1600" b="1" u="sng" dirty="0" smtClean="0">
                <a:solidFill>
                  <a:srgbClr val="860000"/>
                </a:solidFill>
              </a:rPr>
              <a:t>Proje raporu bilimsel bir çalışmanın ürünüdür. </a:t>
            </a:r>
          </a:p>
          <a:p>
            <a:pPr lvl="1" algn="just">
              <a:buFont typeface="Wingdings" pitchFamily="2" charset="2"/>
              <a:buChar char="q"/>
            </a:pPr>
            <a:r>
              <a:rPr lang="tr-TR" sz="1600" i="1" dirty="0" smtClean="0"/>
              <a:t>Bu rapor, bir problemi ortaya koyarak, problemin çözümü için gerekli ve geçerli verilerin neler olduğunu ileri sürüp tartışabilir.</a:t>
            </a:r>
          </a:p>
          <a:p>
            <a:pPr lvl="1" algn="just">
              <a:buFont typeface="Wingdings" pitchFamily="2" charset="2"/>
              <a:buChar char="q"/>
            </a:pPr>
            <a:r>
              <a:rPr lang="tr-TR" sz="1600" i="1" dirty="0" smtClean="0"/>
              <a:t>	Problemi ortaya koyduktan sonra, onun çözümü için izlenen yolu ve elde edilen verilerin değerlendirilmesi ile ulaşılan sonuçları ortaya çıkartabilir. </a:t>
            </a:r>
          </a:p>
          <a:p>
            <a:pPr lvl="1" algn="just">
              <a:buFont typeface="Wingdings" pitchFamily="2" charset="2"/>
              <a:buChar char="q"/>
            </a:pPr>
            <a:r>
              <a:rPr lang="tr-TR" sz="1600" i="1" dirty="0" smtClean="0"/>
              <a:t>Başka araştırmacıların ulaştıkları sonuçlarla ilgili fikirleri içerebilir. </a:t>
            </a:r>
          </a:p>
          <a:p>
            <a:pPr lvl="1" algn="just">
              <a:buFont typeface="Wingdings" pitchFamily="2" charset="2"/>
              <a:buChar char="q"/>
            </a:pPr>
            <a:r>
              <a:rPr lang="tr-TR" sz="1600" i="1" dirty="0" smtClean="0"/>
              <a:t>Başkaları tarafından ulaşılan sonuçların geçerliliğini, çelişkilerini ve başarısızlıklarını ortaya koyup, yapılması gereken yeni çalışmaları önerebilir. </a:t>
            </a:r>
          </a:p>
          <a:p>
            <a:pPr marL="114300" indent="0" algn="just">
              <a:buNone/>
            </a:pPr>
            <a:endParaRPr lang="tr-TR" sz="1600" dirty="0" smtClean="0"/>
          </a:p>
        </p:txBody>
      </p:sp>
      <p:sp>
        <p:nvSpPr>
          <p:cNvPr id="4" name="Slayt Numarası Yer Tutucusu 3"/>
          <p:cNvSpPr>
            <a:spLocks noGrp="1"/>
          </p:cNvSpPr>
          <p:nvPr>
            <p:ph type="sldNum" sz="quarter" idx="12"/>
          </p:nvPr>
        </p:nvSpPr>
        <p:spPr/>
        <p:txBody>
          <a:bodyPr/>
          <a:lstStyle/>
          <a:p>
            <a:fld id="{59DC2BDA-7CBE-4616-B7D8-D8BA5E0B74EE}" type="slidenum">
              <a:rPr lang="tr-TR" smtClean="0"/>
              <a:pPr/>
              <a:t>14</a:t>
            </a:fld>
            <a:endParaRPr lang="tr-TR"/>
          </a:p>
        </p:txBody>
      </p:sp>
      <p:sp>
        <p:nvSpPr>
          <p:cNvPr id="8" name="Başlık 1"/>
          <p:cNvSpPr txBox="1">
            <a:spLocks/>
          </p:cNvSpPr>
          <p:nvPr/>
        </p:nvSpPr>
        <p:spPr>
          <a:xfrm>
            <a:off x="457200" y="-1714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tr-TR" sz="3600" smtClean="0">
                <a:solidFill>
                  <a:schemeClr val="accent5">
                    <a:lumMod val="75000"/>
                  </a:schemeClr>
                </a:solidFill>
              </a:rPr>
              <a:t>Proje Raporu Nasıl Yazılmalıdır?</a:t>
            </a:r>
            <a:endParaRPr lang="tr-TR" sz="3600" dirty="0">
              <a:solidFill>
                <a:schemeClr val="accent5">
                  <a:lumMod val="75000"/>
                </a:schemeClr>
              </a:solidFill>
            </a:endParaRPr>
          </a:p>
        </p:txBody>
      </p:sp>
    </p:spTree>
    <p:extLst>
      <p:ext uri="{BB962C8B-B14F-4D97-AF65-F5344CB8AC3E}">
        <p14:creationId xmlns:p14="http://schemas.microsoft.com/office/powerpoint/2010/main" xmlns="" val="415525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64704"/>
            <a:ext cx="8064896" cy="5913948"/>
          </a:xfrm>
        </p:spPr>
        <p:txBody>
          <a:bodyPr>
            <a:normAutofit fontScale="92500" lnSpcReduction="10000"/>
          </a:bodyPr>
          <a:lstStyle/>
          <a:p>
            <a:pPr algn="just">
              <a:buFont typeface="Wingdings" pitchFamily="2" charset="2"/>
              <a:buChar char="ü"/>
            </a:pPr>
            <a:r>
              <a:rPr lang="tr-TR" sz="1600" b="1" u="sng" dirty="0" smtClean="0"/>
              <a:t>Önerilen Proje Raporu Akış Şeması:</a:t>
            </a:r>
          </a:p>
          <a:p>
            <a:pPr marL="114300" indent="0" algn="just">
              <a:buNone/>
            </a:pPr>
            <a:endParaRPr lang="tr-TR" sz="1600" b="1" i="1" u="sng" dirty="0"/>
          </a:p>
          <a:p>
            <a:pPr marL="114300" indent="0" algn="just">
              <a:buNone/>
            </a:pPr>
            <a:r>
              <a:rPr lang="tr-TR" sz="1600" b="1" i="1" u="sng" dirty="0" smtClean="0">
                <a:solidFill>
                  <a:srgbClr val="860000"/>
                </a:solidFill>
              </a:rPr>
              <a:t>Proje Adı:</a:t>
            </a:r>
            <a:r>
              <a:rPr lang="tr-TR" sz="1600" dirty="0" smtClean="0"/>
              <a:t>Projenizde tek bir cümle şeklinde, kısa ve öz olarak, okuyana proje çalışması hakkında bilgi verecek bir ad verilmelidir.</a:t>
            </a:r>
          </a:p>
          <a:p>
            <a:pPr marL="114300" indent="0" algn="just">
              <a:buNone/>
            </a:pPr>
            <a:r>
              <a:rPr lang="tr-TR" sz="1600" b="1" i="1" u="sng" dirty="0" smtClean="0"/>
              <a:t>Projenin Amacı:</a:t>
            </a:r>
            <a:r>
              <a:rPr lang="tr-TR" sz="1600" dirty="0" smtClean="0"/>
              <a:t>Proje çalışması ile neyin amaçlandığını bir veya birkaç cümle ile açıklanmalıdır. Uygun ise amaçlar maddeler halinde sıralanmalıdır.</a:t>
            </a:r>
          </a:p>
          <a:p>
            <a:pPr marL="114300" indent="0" algn="just">
              <a:buNone/>
            </a:pPr>
            <a:r>
              <a:rPr lang="tr-TR" sz="1600" b="1" i="1" u="sng" dirty="0" smtClean="0">
                <a:solidFill>
                  <a:srgbClr val="860000"/>
                </a:solidFill>
              </a:rPr>
              <a:t>Giriş:</a:t>
            </a:r>
            <a:r>
              <a:rPr lang="tr-TR" sz="1600" dirty="0" smtClean="0"/>
              <a:t>Proje çalışmasının konusu ile ilgili başkalarının yaptığı çalışmalardan söz edilerek, yapılan çalışmayı benzer çalışmalardan ayrılan yönleri belirtilmelidir. Benzer çalışmalardan nasıl yararlanıldığını ve yapılan çalışmada neyin hedeflendiği belirtilmelidir.</a:t>
            </a:r>
          </a:p>
          <a:p>
            <a:pPr marL="114300" indent="0" algn="just">
              <a:buNone/>
            </a:pPr>
            <a:r>
              <a:rPr lang="tr-TR" sz="1600" b="1" i="1" u="sng" dirty="0" smtClean="0"/>
              <a:t>Yöntem:</a:t>
            </a:r>
            <a:r>
              <a:rPr lang="tr-TR" sz="1600" dirty="0" smtClean="0"/>
              <a:t>Çalışmada izlenen yolu, gözlemleri ve çalışmanın kapsamı yazılmalıdır. Deneysel çalışmalarda deney düzeneği, verilerin nasıl toplandığı açıkça anlatılmalıdır. Deneylerin nerede, kimler tarafından yapıldığı, ne kadar sürdüğü ve kaç defa aynı koşullar altında tekrarlandığı gibi bilgilerin açık ve öz olarak verilmesi gereklidir. Veri çizelgeleri, grafikler, yapılan analiz ve hesaplamalar bu bölümde verilmelidir. </a:t>
            </a:r>
          </a:p>
          <a:p>
            <a:pPr marL="114300" indent="0" algn="just">
              <a:buNone/>
            </a:pPr>
            <a:r>
              <a:rPr lang="tr-TR" sz="1600" b="1" i="1" u="sng" dirty="0" smtClean="0">
                <a:solidFill>
                  <a:srgbClr val="860000"/>
                </a:solidFill>
              </a:rPr>
              <a:t>Sonuçlar ve Tartışma:</a:t>
            </a:r>
            <a:r>
              <a:rPr lang="tr-TR" sz="1600" dirty="0" smtClean="0"/>
              <a:t> Proje raporunun en önemli kısmı bu bölümdür. Proje çalışmanız ile elde ettiğiniz sonuçlar bu kısımda yazılmalıdır. (Sayısal değerler, bazı matematiksel eşitlikler veya sözlü ifadeler vb.) Sayısal sonuçlar çizelge ya da grafik şeklinde verilebilir. Geçerlilik sınırları belirterek sonuçlar tartışılmalıdır. Sonuçları olumsuz olarak etkileyen nedenler varsa açıklanmalıdır. </a:t>
            </a:r>
          </a:p>
          <a:p>
            <a:pPr marL="114300" indent="0" algn="just">
              <a:buNone/>
            </a:pPr>
            <a:r>
              <a:rPr lang="tr-TR" sz="1600" b="1" i="1" u="sng" dirty="0" smtClean="0"/>
              <a:t>Kaynaklar:</a:t>
            </a:r>
            <a:r>
              <a:rPr lang="tr-TR" sz="1600" dirty="0" smtClean="0"/>
              <a:t> Proje çalışması ile ilgili başvurulan kaynakları harf sırasına uygun olarak, yazar adına göre dizerek verilmelidir: </a:t>
            </a:r>
          </a:p>
          <a:p>
            <a:pPr marL="114300" indent="0" algn="just">
              <a:buNone/>
            </a:pPr>
            <a:endParaRPr lang="tr-TR" sz="1600" dirty="0" smtClean="0"/>
          </a:p>
          <a:p>
            <a:pPr marL="114300" indent="0" algn="just">
              <a:buNone/>
            </a:pPr>
            <a:r>
              <a:rPr lang="tr-TR" sz="1600" b="1" i="1" u="sng" dirty="0" smtClean="0"/>
              <a:t>«</a:t>
            </a:r>
            <a:r>
              <a:rPr lang="tr-TR" sz="1600" dirty="0" smtClean="0"/>
              <a:t> Böke, H., (1987), Ankara’daki Hava Kirliliğinin Travertenleri Üzerine Etkileri, Yüksek Lisans Tezi, ODTÜ, Ankara.</a:t>
            </a:r>
          </a:p>
          <a:p>
            <a:pPr marL="114300" indent="0" algn="just">
              <a:buNone/>
            </a:pPr>
            <a:r>
              <a:rPr lang="tr-TR" sz="1600" b="1" i="1" u="sng" dirty="0" smtClean="0"/>
              <a:t>« </a:t>
            </a:r>
            <a:r>
              <a:rPr lang="tr-TR" sz="1600" dirty="0" err="1" smtClean="0"/>
              <a:t>Stuiver</a:t>
            </a:r>
            <a:r>
              <a:rPr lang="tr-TR" sz="1600" dirty="0" smtClean="0"/>
              <a:t>, M., (1982), A </a:t>
            </a:r>
            <a:r>
              <a:rPr lang="tr-TR" sz="1600" dirty="0" err="1" smtClean="0"/>
              <a:t>high-precisioncalibration</a:t>
            </a:r>
            <a:r>
              <a:rPr lang="tr-TR" sz="1600" dirty="0" smtClean="0"/>
              <a:t> of </a:t>
            </a:r>
            <a:r>
              <a:rPr lang="tr-TR" sz="1600" dirty="0" err="1" smtClean="0"/>
              <a:t>the</a:t>
            </a:r>
            <a:r>
              <a:rPr lang="tr-TR" sz="1600" dirty="0" smtClean="0"/>
              <a:t> AD </a:t>
            </a:r>
            <a:r>
              <a:rPr lang="tr-TR" sz="1600" dirty="0" err="1" smtClean="0"/>
              <a:t>radiocarbontimescale</a:t>
            </a:r>
            <a:r>
              <a:rPr lang="tr-TR" sz="1600" dirty="0" smtClean="0"/>
              <a:t>, </a:t>
            </a:r>
            <a:r>
              <a:rPr lang="tr-TR" sz="1600" dirty="0" err="1" smtClean="0"/>
              <a:t>Radiocarbon</a:t>
            </a:r>
            <a:r>
              <a:rPr lang="tr-TR" sz="1600" dirty="0" smtClean="0"/>
              <a:t>, 24, sayfa 1-26.</a:t>
            </a:r>
            <a:endParaRPr lang="tr-TR" sz="1600" b="1" i="1" u="sng" dirty="0" smtClean="0"/>
          </a:p>
          <a:p>
            <a:pPr marL="114300" indent="0" algn="just">
              <a:buNone/>
            </a:pPr>
            <a:endParaRPr lang="tr-TR" sz="1600" dirty="0" smtClean="0"/>
          </a:p>
        </p:txBody>
      </p:sp>
      <p:sp>
        <p:nvSpPr>
          <p:cNvPr id="4" name="Slayt Numarası Yer Tutucusu 3"/>
          <p:cNvSpPr>
            <a:spLocks noGrp="1"/>
          </p:cNvSpPr>
          <p:nvPr>
            <p:ph type="sldNum" sz="quarter" idx="12"/>
          </p:nvPr>
        </p:nvSpPr>
        <p:spPr/>
        <p:txBody>
          <a:bodyPr/>
          <a:lstStyle/>
          <a:p>
            <a:fld id="{59DC2BDA-7CBE-4616-B7D8-D8BA5E0B74EE}" type="slidenum">
              <a:rPr lang="tr-TR" smtClean="0"/>
              <a:pPr/>
              <a:t>15</a:t>
            </a:fld>
            <a:endParaRPr lang="tr-TR"/>
          </a:p>
        </p:txBody>
      </p:sp>
      <p:sp>
        <p:nvSpPr>
          <p:cNvPr id="9" name="Başlık 1"/>
          <p:cNvSpPr>
            <a:spLocks noGrp="1"/>
          </p:cNvSpPr>
          <p:nvPr>
            <p:ph type="title"/>
          </p:nvPr>
        </p:nvSpPr>
        <p:spPr>
          <a:xfrm>
            <a:off x="457200" y="-171400"/>
            <a:ext cx="7620000" cy="1143000"/>
          </a:xfrm>
        </p:spPr>
        <p:txBody>
          <a:bodyPr/>
          <a:lstStyle/>
          <a:p>
            <a:r>
              <a:rPr lang="tr-TR" sz="3600" dirty="0" smtClean="0">
                <a:solidFill>
                  <a:schemeClr val="accent5">
                    <a:lumMod val="75000"/>
                  </a:schemeClr>
                </a:solidFill>
              </a:rPr>
              <a:t>Proje Raporu Nasıl Yazılmalıdır?</a:t>
            </a:r>
            <a:endParaRPr lang="tr-TR" sz="3600" dirty="0">
              <a:solidFill>
                <a:schemeClr val="accent5">
                  <a:lumMod val="75000"/>
                </a:schemeClr>
              </a:solidFill>
            </a:endParaRPr>
          </a:p>
        </p:txBody>
      </p:sp>
    </p:spTree>
    <p:extLst>
      <p:ext uri="{BB962C8B-B14F-4D97-AF65-F5344CB8AC3E}">
        <p14:creationId xmlns:p14="http://schemas.microsoft.com/office/powerpoint/2010/main" xmlns="" val="1898128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019800" y="3657600"/>
            <a:ext cx="2311400" cy="3035300"/>
          </a:xfrm>
          <a:prstGeom prst="rect">
            <a:avLst/>
          </a:prstGeom>
        </p:spPr>
      </p:pic>
      <p:sp>
        <p:nvSpPr>
          <p:cNvPr id="4" name="Slayt Numarası Yer Tutucusu 3"/>
          <p:cNvSpPr>
            <a:spLocks noGrp="1"/>
          </p:cNvSpPr>
          <p:nvPr>
            <p:ph type="sldNum" sz="quarter" idx="12"/>
          </p:nvPr>
        </p:nvSpPr>
        <p:spPr/>
        <p:txBody>
          <a:bodyPr/>
          <a:lstStyle/>
          <a:p>
            <a:fld id="{59DC2BDA-7CBE-4616-B7D8-D8BA5E0B74EE}" type="slidenum">
              <a:rPr lang="tr-TR" smtClean="0"/>
              <a:pPr/>
              <a:t>16</a:t>
            </a:fld>
            <a:endParaRPr lang="tr-TR"/>
          </a:p>
        </p:txBody>
      </p:sp>
      <p:sp>
        <p:nvSpPr>
          <p:cNvPr id="9" name="Başlık 1"/>
          <p:cNvSpPr>
            <a:spLocks noGrp="1"/>
          </p:cNvSpPr>
          <p:nvPr>
            <p:ph type="title"/>
          </p:nvPr>
        </p:nvSpPr>
        <p:spPr>
          <a:xfrm>
            <a:off x="304800" y="188640"/>
            <a:ext cx="8142784" cy="1143000"/>
          </a:xfrm>
        </p:spPr>
        <p:txBody>
          <a:bodyPr/>
          <a:lstStyle/>
          <a:p>
            <a:pPr algn="ctr"/>
            <a:r>
              <a:rPr lang="tr-TR" sz="3600" b="1" dirty="0" smtClean="0">
                <a:solidFill>
                  <a:schemeClr val="tx1"/>
                </a:solidFill>
              </a:rPr>
              <a:t>Projelerde Güvenlik Kuralları</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79512" y="1371600"/>
            <a:ext cx="8136904" cy="4955203"/>
          </a:xfrm>
          <a:prstGeom prst="rect">
            <a:avLst/>
          </a:prstGeom>
          <a:noFill/>
        </p:spPr>
        <p:txBody>
          <a:bodyPr wrap="square" rtlCol="0">
            <a:spAutoFit/>
          </a:bodyPr>
          <a:lstStyle/>
          <a:p>
            <a:pPr marL="285750" indent="-285750" algn="just">
              <a:buFont typeface="Arial" pitchFamily="34" charset="0"/>
              <a:buChar char="•"/>
            </a:pPr>
            <a:r>
              <a:rPr lang="tr-TR" sz="2000" b="1" dirty="0" smtClean="0">
                <a:solidFill>
                  <a:srgbClr val="0070C0"/>
                </a:solidFill>
              </a:rPr>
              <a:t>Halk sağlığı  ve güvenliği için risk teşkil ettiği veya edeceği düşünülen projeler değerlendirme dışında tutulmaktadır. </a:t>
            </a:r>
          </a:p>
          <a:p>
            <a:pPr marL="285750" indent="-285750" algn="just">
              <a:buFont typeface="Arial" pitchFamily="34" charset="0"/>
              <a:buChar char="•"/>
            </a:pPr>
            <a:r>
              <a:rPr lang="tr-TR" sz="2000" b="1" dirty="0" smtClean="0">
                <a:solidFill>
                  <a:srgbClr val="0070C0"/>
                </a:solidFill>
              </a:rPr>
              <a:t>Radyoaktif maddeler, tehlikeli deney setleri, </a:t>
            </a:r>
            <a:r>
              <a:rPr lang="tr-TR" sz="2000" b="1" dirty="0" err="1" smtClean="0">
                <a:solidFill>
                  <a:srgbClr val="0070C0"/>
                </a:solidFill>
              </a:rPr>
              <a:t>toksik</a:t>
            </a:r>
            <a:r>
              <a:rPr lang="tr-TR" sz="2000" b="1" dirty="0" smtClean="0">
                <a:solidFill>
                  <a:srgbClr val="0070C0"/>
                </a:solidFill>
              </a:rPr>
              <a:t> ve kanserojen vb. maddeler ihtiva eden projeler değerlendirme dışında tutulmaktadır.</a:t>
            </a:r>
          </a:p>
          <a:p>
            <a:pPr lvl="1" algn="just"/>
            <a:endParaRPr lang="tr-TR" sz="2000" b="1" dirty="0" smtClean="0">
              <a:solidFill>
                <a:srgbClr val="0070C0"/>
              </a:solidFill>
            </a:endParaRPr>
          </a:p>
          <a:p>
            <a:pPr lvl="1" algn="just"/>
            <a:r>
              <a:rPr lang="tr-TR" sz="2000" b="1" u="sng" dirty="0" smtClean="0"/>
              <a:t>Hayvan Deneyi İçeren Projeler:</a:t>
            </a:r>
          </a:p>
          <a:p>
            <a:pPr marL="0" lvl="1" algn="just"/>
            <a:r>
              <a:rPr lang="tr-TR" sz="2000" dirty="0" smtClean="0"/>
              <a:t>Öğrencilerin öncelikle omurgalı hayvanlar kullanmak yerine, olası tüm diğer alternatifleri gözden geçirmeleri gerekmektedir. 	</a:t>
            </a:r>
          </a:p>
          <a:p>
            <a:pPr marL="0" lvl="1" algn="just"/>
            <a:endParaRPr lang="tr-TR" sz="2000" dirty="0" smtClean="0"/>
          </a:p>
          <a:p>
            <a:pPr marL="0" lvl="1" algn="just"/>
            <a:r>
              <a:rPr lang="tr-TR" sz="2000" dirty="0" smtClean="0"/>
              <a:t>	a) Omurgasız hayvanlar (ör. Protozoa, planaria, böcekler, vs.)</a:t>
            </a:r>
          </a:p>
          <a:p>
            <a:pPr marL="0" lvl="1" algn="just"/>
            <a:r>
              <a:rPr lang="tr-TR" sz="2000" dirty="0" smtClean="0"/>
              <a:t>	b) Bitkiler, mantarlar ve mayalar</a:t>
            </a:r>
          </a:p>
          <a:p>
            <a:pPr marL="0" lvl="1" algn="just"/>
            <a:r>
              <a:rPr lang="tr-TR" sz="2000" dirty="0" smtClean="0"/>
              <a:t>	c) Hücre ve doku kültürleri</a:t>
            </a:r>
          </a:p>
          <a:p>
            <a:pPr marL="0" lvl="1" algn="just"/>
            <a:r>
              <a:rPr lang="tr-TR" sz="2000" dirty="0" smtClean="0"/>
              <a:t>	d) Mikroorganizmalar</a:t>
            </a:r>
          </a:p>
          <a:p>
            <a:pPr marL="0" lvl="1" algn="just"/>
            <a:r>
              <a:rPr lang="tr-TR" sz="2000" dirty="0" smtClean="0"/>
              <a:t>	e) Matematik ya da bilgisayar modelleri </a:t>
            </a:r>
          </a:p>
          <a:p>
            <a:pPr algn="just"/>
            <a:endParaRPr lang="tr-TR" dirty="0" smtClean="0"/>
          </a:p>
          <a:p>
            <a:pPr algn="just"/>
            <a:endParaRPr/>
          </a:p>
        </p:txBody>
      </p:sp>
    </p:spTree>
    <p:extLst>
      <p:ext uri="{BB962C8B-B14F-4D97-AF65-F5344CB8AC3E}">
        <p14:creationId xmlns:p14="http://schemas.microsoft.com/office/powerpoint/2010/main" xmlns="" val="1054319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9DC2BDA-7CBE-4616-B7D8-D8BA5E0B74EE}" type="slidenum">
              <a:rPr lang="tr-TR" smtClean="0"/>
              <a:pPr/>
              <a:t>17</a:t>
            </a:fld>
            <a:endParaRPr lang="tr-TR"/>
          </a:p>
        </p:txBody>
      </p:sp>
      <p:sp>
        <p:nvSpPr>
          <p:cNvPr id="11" name="10 Metin kutusu"/>
          <p:cNvSpPr txBox="1"/>
          <p:nvPr/>
        </p:nvSpPr>
        <p:spPr>
          <a:xfrm>
            <a:off x="179512" y="1062017"/>
            <a:ext cx="8136904" cy="5632312"/>
          </a:xfrm>
          <a:prstGeom prst="rect">
            <a:avLst/>
          </a:prstGeom>
          <a:noFill/>
        </p:spPr>
        <p:txBody>
          <a:bodyPr wrap="square" rtlCol="0">
            <a:spAutoFit/>
          </a:bodyPr>
          <a:lstStyle/>
          <a:p>
            <a:pPr algn="just"/>
            <a:endParaRPr lang="tr-TR" dirty="0" smtClean="0"/>
          </a:p>
          <a:p>
            <a:pPr algn="just"/>
            <a:r>
              <a:rPr lang="tr-TR" dirty="0" smtClean="0"/>
              <a:t>Omurgalı hayvanlarla deney yapılacaksa, bazı kısıtlamalar bulunmaktadır:</a:t>
            </a:r>
          </a:p>
          <a:p>
            <a:pPr lvl="1" algn="just">
              <a:buFont typeface="Wingdings" pitchFamily="2" charset="2"/>
              <a:buChar char="ü"/>
            </a:pPr>
            <a:r>
              <a:rPr lang="tr-TR" dirty="0" smtClean="0"/>
              <a:t>Hayvanların öldürülmesini, vücudunda herhangi bir kesi yapılmasını, herhangi bir uzvunun  ya da dokusunun  vücuttan ayrılmasını (kan alma dahil) gerektiren deneyler yapılamaz.</a:t>
            </a:r>
          </a:p>
          <a:p>
            <a:pPr lvl="1" algn="just">
              <a:buFont typeface="Wingdings" pitchFamily="2" charset="2"/>
              <a:buChar char="ü"/>
            </a:pPr>
            <a:r>
              <a:rPr lang="tr-TR" dirty="0" smtClean="0"/>
              <a:t>Hayvanlara ağız  ya da enjeksiyon yoluyla herhangi bir radyoaktif, </a:t>
            </a:r>
            <a:r>
              <a:rPr lang="tr-TR" dirty="0" err="1" smtClean="0"/>
              <a:t>toksik</a:t>
            </a:r>
            <a:r>
              <a:rPr lang="tr-TR" dirty="0" smtClean="0"/>
              <a:t> ya da etkisi kesin olarak bilinmeyen (ör. Çeşitli bitki özütleri) tehlikeli ve yabancı maddeler verilemez.</a:t>
            </a:r>
          </a:p>
          <a:p>
            <a:pPr lvl="1" algn="just">
              <a:buFont typeface="Wingdings" pitchFamily="2" charset="2"/>
              <a:buChar char="ü"/>
            </a:pPr>
            <a:r>
              <a:rPr lang="tr-TR" dirty="0" smtClean="0"/>
              <a:t>Projeler, hayvanların aç veya susuz bırakıldığı, acı ve eziyet çekmelerine neden olan, onlara rahatsızlık veren ve sağlığını tehdit eden deneyleri içeremez. </a:t>
            </a:r>
          </a:p>
          <a:p>
            <a:pPr lvl="1" algn="just">
              <a:buFont typeface="Wingdings" pitchFamily="2" charset="2"/>
              <a:buChar char="ü"/>
            </a:pPr>
            <a:endParaRPr lang="tr-TR" dirty="0">
              <a:solidFill>
                <a:srgbClr val="0070C0"/>
              </a:solidFill>
            </a:endParaRPr>
          </a:p>
          <a:p>
            <a:pPr marL="742950" lvl="1" indent="-285750" algn="just">
              <a:buFont typeface="Wingdings" pitchFamily="2" charset="2"/>
              <a:buChar char="q"/>
            </a:pPr>
            <a:r>
              <a:rPr lang="tr-TR" dirty="0" smtClean="0">
                <a:solidFill>
                  <a:srgbClr val="0070C0"/>
                </a:solidFill>
              </a:rPr>
              <a:t>Gözleme bağlı (doğal yaşam ortamında ve hayvanlara müdahale etmeden gerçekleşen) ya da hayvanın çeşitli fiziksel özelliklerinin (yaş, boy, kilo, ağırlık, renk, </a:t>
            </a:r>
            <a:r>
              <a:rPr lang="tr-TR" dirty="0" err="1" smtClean="0">
                <a:solidFill>
                  <a:srgbClr val="0070C0"/>
                </a:solidFill>
              </a:rPr>
              <a:t>metabolik</a:t>
            </a:r>
            <a:r>
              <a:rPr lang="tr-TR" dirty="0" smtClean="0">
                <a:solidFill>
                  <a:srgbClr val="0070C0"/>
                </a:solidFill>
              </a:rPr>
              <a:t> hız, vb.) ölçülmesini veya atıklarının analizini içeren deneyler kabul edilebilir. </a:t>
            </a:r>
            <a:endParaRPr lang="tr-TR" dirty="0">
              <a:solidFill>
                <a:srgbClr val="0070C0"/>
              </a:solidFill>
            </a:endParaRPr>
          </a:p>
          <a:p>
            <a:pPr marL="742950" lvl="1" indent="-285750" algn="just">
              <a:buFont typeface="Wingdings" pitchFamily="2" charset="2"/>
              <a:buChar char="q"/>
            </a:pPr>
            <a:r>
              <a:rPr lang="tr-TR" dirty="0" smtClean="0">
                <a:solidFill>
                  <a:srgbClr val="0070C0"/>
                </a:solidFill>
              </a:rPr>
              <a:t>Bu tür çalışmalarda kullanılacak hayvanlar, düzenli sağlık ve hijyen koşullarına uygun bakım – üretim yapan merkez ve laboratuvarlardan temin edilmelidir ve bu durum mutlaka belgelendirilmelidir.  </a:t>
            </a:r>
          </a:p>
          <a:p>
            <a:pPr marL="742950" lvl="1" indent="-285750" algn="just">
              <a:buFont typeface="Wingdings" pitchFamily="2" charset="2"/>
              <a:buChar char="q"/>
            </a:pPr>
            <a:r>
              <a:rPr lang="tr-TR" dirty="0" smtClean="0">
                <a:solidFill>
                  <a:srgbClr val="0070C0"/>
                </a:solidFill>
              </a:rPr>
              <a:t>Hastalık taşıdığı bilinen veya bu durumdan şüphelenilen hayvanlar kesinlikle kullanılmamalıdır.</a:t>
            </a:r>
          </a:p>
        </p:txBody>
      </p:sp>
      <p:sp>
        <p:nvSpPr>
          <p:cNvPr id="12" name="Başlık 1"/>
          <p:cNvSpPr>
            <a:spLocks noGrp="1"/>
          </p:cNvSpPr>
          <p:nvPr>
            <p:ph type="title"/>
          </p:nvPr>
        </p:nvSpPr>
        <p:spPr>
          <a:xfrm>
            <a:off x="304800" y="188640"/>
            <a:ext cx="8142784" cy="1143000"/>
          </a:xfrm>
        </p:spPr>
        <p:txBody>
          <a:bodyPr/>
          <a:lstStyle/>
          <a:p>
            <a:pPr algn="ctr"/>
            <a:r>
              <a:rPr lang="tr-TR" sz="3600" b="1" dirty="0" smtClean="0">
                <a:solidFill>
                  <a:schemeClr val="tx1"/>
                </a:solidFill>
              </a:rPr>
              <a:t>Projelerde Güvenlik Kuralları</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Tree>
    <p:extLst>
      <p:ext uri="{BB962C8B-B14F-4D97-AF65-F5344CB8AC3E}">
        <p14:creationId xmlns:p14="http://schemas.microsoft.com/office/powerpoint/2010/main" xmlns="" val="4218333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9DC2BDA-7CBE-4616-B7D8-D8BA5E0B74EE}" type="slidenum">
              <a:rPr lang="tr-TR" smtClean="0"/>
              <a:pPr/>
              <a:t>18</a:t>
            </a:fld>
            <a:endParaRPr lang="tr-TR"/>
          </a:p>
        </p:txBody>
      </p:sp>
      <p:sp>
        <p:nvSpPr>
          <p:cNvPr id="11" name="10 Metin kutusu"/>
          <p:cNvSpPr txBox="1"/>
          <p:nvPr/>
        </p:nvSpPr>
        <p:spPr>
          <a:xfrm>
            <a:off x="179512" y="1062017"/>
            <a:ext cx="8136904" cy="5909310"/>
          </a:xfrm>
          <a:prstGeom prst="rect">
            <a:avLst/>
          </a:prstGeom>
          <a:noFill/>
        </p:spPr>
        <p:txBody>
          <a:bodyPr wrap="square" rtlCol="0">
            <a:spAutoFit/>
          </a:bodyPr>
          <a:lstStyle/>
          <a:p>
            <a:endParaRPr lang="tr-TR" sz="2000" b="1" u="sng" dirty="0" smtClean="0"/>
          </a:p>
          <a:p>
            <a:pPr marL="342900" indent="-342900"/>
            <a:r>
              <a:rPr lang="tr-TR" sz="2000" u="sng" dirty="0" smtClean="0">
                <a:solidFill>
                  <a:srgbClr val="FF0000"/>
                </a:solidFill>
              </a:rPr>
              <a:t>İnsan deneylerini içeren projeler:</a:t>
            </a:r>
          </a:p>
          <a:p>
            <a:pPr marL="342900" indent="-342900"/>
            <a:endParaRPr lang="tr-TR" sz="2000" u="sng" dirty="0" smtClean="0">
              <a:solidFill>
                <a:srgbClr val="FF0000"/>
              </a:solidFill>
            </a:endParaRPr>
          </a:p>
          <a:p>
            <a:pPr marL="342900" indent="-342900">
              <a:buAutoNum type="arabicPeriod"/>
            </a:pPr>
            <a:r>
              <a:rPr lang="tr-TR" sz="2000" dirty="0" smtClean="0"/>
              <a:t>İnsanlardan kan almayı ya da herhangi bir madde vermeyi gerektiren deneyler ile önceden alınmış ve depolanmış insan kanıyla yapılan deneyler içeren projeler kabul edilmemektedir.</a:t>
            </a:r>
          </a:p>
          <a:p>
            <a:pPr marL="342900" indent="-342900">
              <a:buAutoNum type="arabicPeriod"/>
            </a:pPr>
            <a:endParaRPr lang="tr-TR" sz="2000" dirty="0" smtClean="0"/>
          </a:p>
          <a:p>
            <a:pPr marL="342900" indent="-342900">
              <a:buAutoNum type="arabicPeriod"/>
            </a:pPr>
            <a:r>
              <a:rPr lang="tr-TR" sz="2000" dirty="0" smtClean="0"/>
              <a:t>İnsan içeren deneyler aşağıdakilerle sınırlıdır;</a:t>
            </a:r>
          </a:p>
          <a:p>
            <a:r>
              <a:rPr lang="tr-TR" sz="2000" dirty="0" smtClean="0"/>
              <a:t>     a) Birey ya da grup davranışlarını ölçmeye yönelik deneyler  (denekleri    </a:t>
            </a:r>
          </a:p>
          <a:p>
            <a:r>
              <a:rPr lang="tr-TR" sz="2000" dirty="0" smtClean="0"/>
              <a:t>         rahatsız edici ya da onlara zarar verici koşullar altında olmayan)</a:t>
            </a:r>
          </a:p>
          <a:p>
            <a:r>
              <a:rPr lang="tr-TR" sz="2000" dirty="0" smtClean="0"/>
              <a:t>      b) Doğal duyusal uyarılara (ışık ya da ses gibi) verilen tepkilerin ölçülmesi</a:t>
            </a:r>
          </a:p>
          <a:p>
            <a:r>
              <a:rPr lang="tr-TR" sz="2000" dirty="0" smtClean="0"/>
              <a:t>      c) Saç teli ya da damak / yanak içi epitel döküntüsü  örnekleriyle yapılan   </a:t>
            </a:r>
          </a:p>
          <a:p>
            <a:r>
              <a:rPr lang="tr-TR" sz="2000" dirty="0" smtClean="0"/>
              <a:t>          DNA analizini içeren deneyler</a:t>
            </a:r>
          </a:p>
          <a:p>
            <a:endParaRPr lang="tr-TR" sz="2000" dirty="0" smtClean="0"/>
          </a:p>
          <a:p>
            <a:pPr marL="342900" indent="-342900">
              <a:buAutoNum type="arabicPeriod" startAt="3"/>
            </a:pPr>
            <a:r>
              <a:rPr lang="tr-TR" sz="2000" dirty="0" smtClean="0"/>
              <a:t>Denek olarak kullanılacak kişilerin deney hakkında önceden anlaşılabilir biçimde bilgilendirilmesi, denek  olmayı kabul ettiğine dair yazılı onay (çocuk denekler için ebeveyn onayı) ile çalışma için destek alınan kurumun etik  kurulunun yazılı izni gereklidir. </a:t>
            </a:r>
          </a:p>
          <a:p>
            <a:pPr algn="just"/>
            <a:endParaRPr lang="tr-TR" dirty="0" smtClean="0"/>
          </a:p>
        </p:txBody>
      </p:sp>
      <p:sp>
        <p:nvSpPr>
          <p:cNvPr id="12" name="Başlık 1"/>
          <p:cNvSpPr>
            <a:spLocks noGrp="1"/>
          </p:cNvSpPr>
          <p:nvPr>
            <p:ph type="title"/>
          </p:nvPr>
        </p:nvSpPr>
        <p:spPr>
          <a:xfrm>
            <a:off x="0" y="188640"/>
            <a:ext cx="8447584" cy="1143000"/>
          </a:xfrm>
        </p:spPr>
        <p:txBody>
          <a:bodyPr/>
          <a:lstStyle/>
          <a:p>
            <a:pPr algn="ctr"/>
            <a:r>
              <a:rPr lang="tr-TR" sz="3600" b="1" dirty="0" smtClean="0">
                <a:solidFill>
                  <a:schemeClr val="tx1"/>
                </a:solidFill>
              </a:rPr>
              <a:t>Projelerde Güvenlik Kuralları</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Tree>
    <p:extLst>
      <p:ext uri="{BB962C8B-B14F-4D97-AF65-F5344CB8AC3E}">
        <p14:creationId xmlns:p14="http://schemas.microsoft.com/office/powerpoint/2010/main" xmlns="" val="106130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9DC2BDA-7CBE-4616-B7D8-D8BA5E0B74EE}" type="slidenum">
              <a:rPr lang="tr-TR" smtClean="0"/>
              <a:pPr/>
              <a:t>19</a:t>
            </a:fld>
            <a:endParaRPr lang="tr-TR"/>
          </a:p>
        </p:txBody>
      </p:sp>
      <p:sp>
        <p:nvSpPr>
          <p:cNvPr id="11" name="10 Metin kutusu"/>
          <p:cNvSpPr txBox="1"/>
          <p:nvPr/>
        </p:nvSpPr>
        <p:spPr>
          <a:xfrm>
            <a:off x="179512" y="1062017"/>
            <a:ext cx="8136904" cy="5909310"/>
          </a:xfrm>
          <a:prstGeom prst="rect">
            <a:avLst/>
          </a:prstGeom>
          <a:noFill/>
        </p:spPr>
        <p:txBody>
          <a:bodyPr wrap="square" rtlCol="0">
            <a:spAutoFit/>
          </a:bodyPr>
          <a:lstStyle/>
          <a:p>
            <a:pPr algn="just"/>
            <a:endParaRPr lang="tr-TR" sz="2000" b="1" u="sng" dirty="0" smtClean="0"/>
          </a:p>
          <a:p>
            <a:pPr marL="342900" indent="-342900" algn="just"/>
            <a:r>
              <a:rPr lang="tr-TR" sz="2000" u="sng" dirty="0" smtClean="0">
                <a:solidFill>
                  <a:srgbClr val="FF0000"/>
                </a:solidFill>
              </a:rPr>
              <a:t>İnsan deneylerini içeren projeler -devam:</a:t>
            </a:r>
          </a:p>
          <a:p>
            <a:pPr marL="342900" indent="-342900" algn="just"/>
            <a:endParaRPr lang="tr-TR" sz="2000" u="sng" dirty="0" smtClean="0">
              <a:solidFill>
                <a:srgbClr val="FF0000"/>
              </a:solidFill>
            </a:endParaRPr>
          </a:p>
          <a:p>
            <a:pPr marL="342900" indent="-342900" algn="just">
              <a:buAutoNum type="arabicPeriod" startAt="4"/>
            </a:pPr>
            <a:r>
              <a:rPr lang="tr-TR" sz="2000" dirty="0" smtClean="0"/>
              <a:t>İnsanları içeren çalışmalar,  bireylerin özel hayatlarına müdahale edemez. Herhangi bir şekilde fiziksel veya ruhsal zarar  görmemelerine ve kişilik haklarına dikkat edilmelidir. </a:t>
            </a:r>
          </a:p>
          <a:p>
            <a:pPr marL="342900" indent="-342900" algn="just">
              <a:buAutoNum type="arabicPeriod" startAt="4"/>
            </a:pPr>
            <a:endParaRPr lang="tr-TR" sz="2000" dirty="0" smtClean="0"/>
          </a:p>
          <a:p>
            <a:pPr marL="342900" indent="-342900" algn="just">
              <a:buAutoNum type="arabicPeriod" startAt="4"/>
            </a:pPr>
            <a:r>
              <a:rPr lang="tr-TR" sz="2000" dirty="0" smtClean="0"/>
              <a:t>Bilgi talep edilen bireylerin bu bilgileri verip vermemeleri tamamen  kendi kararları olmalıdır. Bireyler bunun için zorlanamazlar.</a:t>
            </a:r>
          </a:p>
          <a:p>
            <a:pPr marL="342900" indent="-342900" algn="just">
              <a:buAutoNum type="arabicPeriod" startAt="4"/>
            </a:pPr>
            <a:endParaRPr lang="tr-TR" sz="2000" dirty="0" smtClean="0"/>
          </a:p>
          <a:p>
            <a:pPr marL="342900" indent="-342900" algn="just">
              <a:buAutoNum type="arabicPeriod" startAt="4"/>
            </a:pPr>
            <a:r>
              <a:rPr lang="tr-TR" sz="2000" dirty="0" smtClean="0"/>
              <a:t>Araştırma amacıyla toplanan  özel nitelikteki bilgilerin  sadece araştırma için kullanılması ve hiçbir şekilde başkalarıyla paylaşılmaması gerekmektedir.</a:t>
            </a:r>
            <a:endParaRPr lang="tr-TR" sz="2000" dirty="0"/>
          </a:p>
          <a:p>
            <a:pPr marL="342900" indent="-342900" algn="just">
              <a:buAutoNum type="arabicPeriod" startAt="4"/>
            </a:pPr>
            <a:endParaRPr lang="tr-TR" sz="2000" dirty="0" smtClean="0"/>
          </a:p>
          <a:p>
            <a:pPr marL="342900" indent="-342900" algn="just">
              <a:buAutoNum type="arabicPeriod" startAt="4"/>
            </a:pPr>
            <a:r>
              <a:rPr lang="tr-TR" sz="2000" dirty="0" smtClean="0"/>
              <a:t>Kurumlarda yapılacak çalışmalarda, kurum yetkililerinden izin alınması gerekmektedir. </a:t>
            </a:r>
            <a:endParaRPr lang="tr-TR" sz="2000" dirty="0"/>
          </a:p>
          <a:p>
            <a:pPr marL="342900" indent="-342900" algn="just">
              <a:buAutoNum type="arabicPeriod" startAt="4"/>
            </a:pPr>
            <a:endParaRPr lang="tr-TR" sz="2000" b="1" dirty="0" smtClean="0">
              <a:solidFill>
                <a:schemeClr val="accent3">
                  <a:lumMod val="75000"/>
                </a:schemeClr>
              </a:solidFill>
            </a:endParaRPr>
          </a:p>
          <a:p>
            <a:pPr marL="342900" indent="-342900" algn="just">
              <a:buAutoNum type="arabicPeriod" startAt="4"/>
            </a:pPr>
            <a:r>
              <a:rPr lang="tr-TR" sz="2000" b="1" dirty="0" smtClean="0">
                <a:solidFill>
                  <a:schemeClr val="accent3">
                    <a:lumMod val="75000"/>
                  </a:schemeClr>
                </a:solidFill>
              </a:rPr>
              <a:t>Resmi izin gerektiren projeler yarışma dışı bırakılacaktır. </a:t>
            </a:r>
          </a:p>
          <a:p>
            <a:pPr algn="just"/>
            <a:endParaRPr/>
          </a:p>
        </p:txBody>
      </p:sp>
      <p:sp>
        <p:nvSpPr>
          <p:cNvPr id="12" name="Başlık 1"/>
          <p:cNvSpPr>
            <a:spLocks noGrp="1"/>
          </p:cNvSpPr>
          <p:nvPr>
            <p:ph type="title"/>
          </p:nvPr>
        </p:nvSpPr>
        <p:spPr>
          <a:xfrm>
            <a:off x="0" y="188640"/>
            <a:ext cx="8447584" cy="1143000"/>
          </a:xfrm>
        </p:spPr>
        <p:txBody>
          <a:bodyPr/>
          <a:lstStyle/>
          <a:p>
            <a:pPr algn="ctr"/>
            <a:r>
              <a:rPr lang="tr-TR" sz="3600" b="1" dirty="0" smtClean="0">
                <a:solidFill>
                  <a:schemeClr val="tx1"/>
                </a:solidFill>
              </a:rPr>
              <a:t>Projelerde Güvenlik Kuralları</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Tree>
    <p:extLst>
      <p:ext uri="{BB962C8B-B14F-4D97-AF65-F5344CB8AC3E}">
        <p14:creationId xmlns:p14="http://schemas.microsoft.com/office/powerpoint/2010/main" xmlns="" val="639849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620000" cy="6172200"/>
          </a:xfrm>
        </p:spPr>
        <p:txBody>
          <a:bodyPr/>
          <a:lstStyle/>
          <a:p>
            <a:pPr>
              <a:buNone/>
            </a:pPr>
            <a:r>
              <a:rPr lang="en-US" b="1" dirty="0" smtClean="0"/>
              <a:t>KONULAR</a:t>
            </a:r>
          </a:p>
          <a:p>
            <a:r>
              <a:rPr lang="en-US" dirty="0" err="1" smtClean="0"/>
              <a:t>Genel</a:t>
            </a:r>
            <a:r>
              <a:rPr lang="tr-TR" dirty="0" smtClean="0"/>
              <a:t> </a:t>
            </a:r>
            <a:r>
              <a:rPr lang="en-US" dirty="0" err="1" smtClean="0"/>
              <a:t>Bilgi</a:t>
            </a:r>
            <a:endParaRPr lang="en-US" dirty="0" smtClean="0"/>
          </a:p>
          <a:p>
            <a:r>
              <a:rPr lang="en-US" dirty="0" err="1" smtClean="0"/>
              <a:t>Proje</a:t>
            </a:r>
            <a:r>
              <a:rPr lang="tr-TR" dirty="0" smtClean="0"/>
              <a:t> </a:t>
            </a:r>
            <a:r>
              <a:rPr lang="en-US" dirty="0" err="1" smtClean="0"/>
              <a:t>Kavramları</a:t>
            </a:r>
            <a:r>
              <a:rPr lang="tr-TR" dirty="0" smtClean="0"/>
              <a:t> </a:t>
            </a:r>
            <a:r>
              <a:rPr lang="en-US" dirty="0" err="1" smtClean="0"/>
              <a:t>Üzerine</a:t>
            </a:r>
            <a:r>
              <a:rPr lang="tr-TR" dirty="0" smtClean="0"/>
              <a:t> </a:t>
            </a:r>
            <a:r>
              <a:rPr lang="en-US" dirty="0" err="1" smtClean="0"/>
              <a:t>Değerlendirme</a:t>
            </a:r>
            <a:endParaRPr lang="en-US" dirty="0" smtClean="0"/>
          </a:p>
          <a:p>
            <a:r>
              <a:rPr lang="en-US" dirty="0" err="1" smtClean="0"/>
              <a:t>Proje</a:t>
            </a:r>
            <a:r>
              <a:rPr lang="tr-TR" dirty="0" smtClean="0"/>
              <a:t> </a:t>
            </a:r>
            <a:r>
              <a:rPr lang="en-US" dirty="0" err="1" smtClean="0"/>
              <a:t>Yarışmaları</a:t>
            </a:r>
            <a:endParaRPr lang="en-US" dirty="0" smtClean="0"/>
          </a:p>
          <a:p>
            <a:r>
              <a:rPr lang="en-US" dirty="0" smtClean="0"/>
              <a:t>TÜBİTAK </a:t>
            </a:r>
            <a:r>
              <a:rPr lang="en-US" dirty="0" err="1" smtClean="0"/>
              <a:t>Ortaöğretim</a:t>
            </a:r>
            <a:r>
              <a:rPr lang="tr-TR" dirty="0" smtClean="0"/>
              <a:t> </a:t>
            </a:r>
            <a:r>
              <a:rPr lang="en-US" dirty="0" err="1" smtClean="0"/>
              <a:t>Proje</a:t>
            </a:r>
            <a:r>
              <a:rPr lang="tr-TR" dirty="0" smtClean="0"/>
              <a:t> </a:t>
            </a:r>
            <a:r>
              <a:rPr lang="en-US" dirty="0" err="1" smtClean="0"/>
              <a:t>Yarışması</a:t>
            </a:r>
            <a:endParaRPr lang="en-US" dirty="0" smtClean="0"/>
          </a:p>
          <a:p>
            <a:pPr lvl="1"/>
            <a:r>
              <a:rPr lang="en-US" dirty="0" err="1" smtClean="0"/>
              <a:t>Proje</a:t>
            </a:r>
            <a:r>
              <a:rPr lang="tr-TR" dirty="0" smtClean="0"/>
              <a:t> </a:t>
            </a:r>
            <a:r>
              <a:rPr lang="en-US" dirty="0" err="1" smtClean="0"/>
              <a:t>Oluşturma</a:t>
            </a:r>
            <a:r>
              <a:rPr lang="en-US" dirty="0" smtClean="0"/>
              <a:t>, </a:t>
            </a:r>
            <a:r>
              <a:rPr lang="en-US" dirty="0" err="1" smtClean="0"/>
              <a:t>Hazırlama</a:t>
            </a:r>
            <a:r>
              <a:rPr lang="tr-TR" dirty="0" smtClean="0"/>
              <a:t> </a:t>
            </a:r>
            <a:r>
              <a:rPr lang="en-US" dirty="0" err="1" smtClean="0"/>
              <a:t>Aşamaları</a:t>
            </a:r>
            <a:endParaRPr lang="en-US" dirty="0" smtClean="0"/>
          </a:p>
          <a:p>
            <a:pPr lvl="1"/>
            <a:r>
              <a:rPr lang="en-US" dirty="0" err="1" smtClean="0"/>
              <a:t>Başvuru</a:t>
            </a:r>
            <a:r>
              <a:rPr lang="tr-TR" dirty="0" smtClean="0"/>
              <a:t> </a:t>
            </a:r>
            <a:r>
              <a:rPr lang="en-US" dirty="0" err="1" smtClean="0"/>
              <a:t>Aşamaları</a:t>
            </a:r>
            <a:endParaRPr lang="en-US" dirty="0" smtClean="0"/>
          </a:p>
          <a:p>
            <a:pPr lvl="1"/>
            <a:r>
              <a:rPr lang="en-US" dirty="0" err="1" smtClean="0"/>
              <a:t>Proje</a:t>
            </a:r>
            <a:r>
              <a:rPr lang="tr-TR" dirty="0" smtClean="0"/>
              <a:t> </a:t>
            </a:r>
            <a:r>
              <a:rPr lang="en-US" dirty="0" err="1" smtClean="0"/>
              <a:t>Değerlendirilmesi</a:t>
            </a:r>
            <a:r>
              <a:rPr lang="tr-TR" dirty="0" smtClean="0"/>
              <a:t> </a:t>
            </a:r>
            <a:r>
              <a:rPr lang="en-US" dirty="0" err="1" smtClean="0"/>
              <a:t>Süreçleri</a:t>
            </a:r>
            <a:endParaRPr lang="en-US" dirty="0" smtClean="0"/>
          </a:p>
          <a:p>
            <a:pPr lvl="1"/>
            <a:r>
              <a:rPr lang="en-US" dirty="0" err="1" smtClean="0"/>
              <a:t>Jüriler</a:t>
            </a:r>
            <a:r>
              <a:rPr lang="tr-TR" dirty="0" smtClean="0"/>
              <a:t> </a:t>
            </a:r>
            <a:r>
              <a:rPr lang="en-US" dirty="0" err="1" smtClean="0"/>
              <a:t>ve</a:t>
            </a:r>
            <a:r>
              <a:rPr lang="tr-TR" dirty="0" smtClean="0"/>
              <a:t> </a:t>
            </a:r>
            <a:r>
              <a:rPr lang="en-US" dirty="0" err="1" smtClean="0"/>
              <a:t>Değerlendirme</a:t>
            </a:r>
            <a:endParaRPr lang="en-US" dirty="0" smtClean="0"/>
          </a:p>
          <a:p>
            <a:pPr lvl="1"/>
            <a:r>
              <a:rPr lang="en-US" dirty="0" smtClean="0"/>
              <a:t>Durum </a:t>
            </a:r>
            <a:r>
              <a:rPr lang="en-US" dirty="0" err="1" smtClean="0"/>
              <a:t>Değerlendirmesi</a:t>
            </a:r>
            <a:endParaRPr lang="en-US" dirty="0" smtClean="0"/>
          </a:p>
          <a:p>
            <a:pPr lvl="1"/>
            <a:r>
              <a:rPr lang="en-US" dirty="0" err="1" smtClean="0"/>
              <a:t>Proje</a:t>
            </a:r>
            <a:r>
              <a:rPr lang="tr-TR" dirty="0" smtClean="0"/>
              <a:t> </a:t>
            </a:r>
            <a:r>
              <a:rPr lang="en-US" dirty="0" err="1" smtClean="0"/>
              <a:t>nedir</a:t>
            </a:r>
            <a:r>
              <a:rPr lang="en-US" dirty="0" smtClean="0"/>
              <a:t>, ne </a:t>
            </a:r>
            <a:r>
              <a:rPr lang="en-US" dirty="0" err="1" smtClean="0"/>
              <a:t>değildir</a:t>
            </a:r>
            <a:r>
              <a:rPr lang="en-US" dirty="0" smtClean="0"/>
              <a:t>?</a:t>
            </a:r>
          </a:p>
          <a:p>
            <a:pPr lvl="1"/>
            <a:r>
              <a:rPr lang="en-US" dirty="0" err="1" smtClean="0"/>
              <a:t>Neden</a:t>
            </a:r>
            <a:r>
              <a:rPr lang="tr-TR" dirty="0" smtClean="0"/>
              <a:t> </a:t>
            </a:r>
            <a:r>
              <a:rPr lang="en-US" dirty="0" err="1" smtClean="0"/>
              <a:t>proje</a:t>
            </a:r>
            <a:r>
              <a:rPr lang="tr-TR" dirty="0" smtClean="0"/>
              <a:t> </a:t>
            </a:r>
            <a:r>
              <a:rPr lang="en-US" dirty="0" err="1" smtClean="0"/>
              <a:t>yapılmalı</a:t>
            </a:r>
            <a:r>
              <a:rPr lang="en-US" dirty="0" smtClean="0"/>
              <a:t>, </a:t>
            </a:r>
            <a:r>
              <a:rPr lang="en-US" dirty="0" err="1" smtClean="0"/>
              <a:t>yarışmaya</a:t>
            </a:r>
            <a:r>
              <a:rPr lang="tr-TR" dirty="0" smtClean="0"/>
              <a:t> </a:t>
            </a:r>
            <a:r>
              <a:rPr lang="en-US" dirty="0" err="1" smtClean="0"/>
              <a:t>başvurmak</a:t>
            </a:r>
            <a:r>
              <a:rPr lang="en-US" dirty="0" smtClean="0"/>
              <a:t>?</a:t>
            </a:r>
          </a:p>
          <a:p>
            <a:pPr lvl="1"/>
            <a:r>
              <a:rPr lang="en-US" dirty="0" err="1" smtClean="0"/>
              <a:t>Başvuru</a:t>
            </a:r>
            <a:r>
              <a:rPr lang="tr-TR" dirty="0" smtClean="0"/>
              <a:t> </a:t>
            </a:r>
            <a:r>
              <a:rPr lang="en-US" dirty="0" err="1" smtClean="0"/>
              <a:t>aşamaları</a:t>
            </a:r>
            <a:endParaRPr lang="en-US" dirty="0" smtClean="0"/>
          </a:p>
          <a:p>
            <a:pPr lvl="1"/>
            <a:r>
              <a:rPr lang="en-US" dirty="0" err="1" smtClean="0"/>
              <a:t>Ön</a:t>
            </a:r>
            <a:r>
              <a:rPr lang="tr-TR" dirty="0" smtClean="0"/>
              <a:t> </a:t>
            </a:r>
            <a:r>
              <a:rPr lang="en-US" dirty="0" err="1" smtClean="0"/>
              <a:t>değerlendirme</a:t>
            </a:r>
            <a:r>
              <a:rPr lang="tr-TR" dirty="0" smtClean="0"/>
              <a:t> </a:t>
            </a:r>
            <a:r>
              <a:rPr lang="en-US" dirty="0" err="1" smtClean="0"/>
              <a:t>komisyonları</a:t>
            </a:r>
            <a:r>
              <a:rPr lang="en-US" dirty="0" smtClean="0"/>
              <a:t>- </a:t>
            </a:r>
            <a:r>
              <a:rPr lang="en-US" dirty="0" err="1" smtClean="0"/>
              <a:t>Jüri-değerlendirme</a:t>
            </a:r>
            <a:endParaRPr lang="en-US" dirty="0" smtClean="0"/>
          </a:p>
          <a:p>
            <a:pPr lvl="1"/>
            <a:r>
              <a:rPr lang="en-US" dirty="0" err="1" smtClean="0"/>
              <a:t>Sonuç</a:t>
            </a:r>
            <a:r>
              <a:rPr lang="tr-TR" dirty="0" smtClean="0"/>
              <a:t> </a:t>
            </a:r>
            <a:r>
              <a:rPr lang="en-US" dirty="0" err="1" smtClean="0"/>
              <a:t>ve</a:t>
            </a:r>
            <a:r>
              <a:rPr lang="tr-TR" dirty="0" smtClean="0"/>
              <a:t> </a:t>
            </a:r>
            <a:r>
              <a:rPr lang="en-US" dirty="0" err="1" smtClean="0"/>
              <a:t>Değerlendirme</a:t>
            </a:r>
            <a:endParaRPr lang="en-US" dirty="0" smtClean="0"/>
          </a:p>
          <a:p>
            <a:pPr marL="0" lvl="1" indent="0">
              <a:buNone/>
            </a:pPr>
            <a:endParaRPr lang="en-US" dirty="0" smtClean="0"/>
          </a:p>
        </p:txBody>
      </p:sp>
      <p:sp>
        <p:nvSpPr>
          <p:cNvPr id="4" name="Slide Number Placeholder 3"/>
          <p:cNvSpPr>
            <a:spLocks noGrp="1"/>
          </p:cNvSpPr>
          <p:nvPr>
            <p:ph type="sldNum" sz="quarter" idx="12"/>
          </p:nvPr>
        </p:nvSpPr>
        <p:spPr/>
        <p:txBody>
          <a:bodyPr/>
          <a:lstStyle/>
          <a:p>
            <a:fld id="{59DC2BDA-7CBE-4616-B7D8-D8BA5E0B74EE}"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buyutec.net/images/haberler/saglik-raporu-nasil-alini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6179" y="3519884"/>
            <a:ext cx="4104456" cy="2789436"/>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
        <p:nvSpPr>
          <p:cNvPr id="3" name="İçerik Yer Tutucusu 2"/>
          <p:cNvSpPr>
            <a:spLocks noGrp="1"/>
          </p:cNvSpPr>
          <p:nvPr>
            <p:ph idx="1"/>
          </p:nvPr>
        </p:nvSpPr>
        <p:spPr>
          <a:xfrm>
            <a:off x="179512" y="764704"/>
            <a:ext cx="8064896" cy="6093296"/>
          </a:xfrm>
        </p:spPr>
        <p:txBody>
          <a:bodyPr>
            <a:normAutofit fontScale="92500" lnSpcReduction="10000"/>
          </a:bodyPr>
          <a:lstStyle/>
          <a:p>
            <a:pPr algn="just">
              <a:buFont typeface="Wingdings" pitchFamily="2" charset="2"/>
              <a:buChar char="q"/>
            </a:pPr>
            <a:r>
              <a:rPr lang="tr-TR" sz="1800" dirty="0" smtClean="0"/>
              <a:t>Proje yarışmasında işlenecek konu, öğrencileri ilgilendiren ve motive eden bir içeriğe sahip olmalıdır. </a:t>
            </a:r>
          </a:p>
          <a:p>
            <a:pPr lvl="1" algn="just">
              <a:buFont typeface="Wingdings" pitchFamily="2" charset="2"/>
              <a:buChar char="q"/>
            </a:pPr>
            <a:r>
              <a:rPr lang="tr-TR" sz="1800" dirty="0" smtClean="0"/>
              <a:t>Konunun özgün ve yeni olması önemlidir. </a:t>
            </a:r>
          </a:p>
          <a:p>
            <a:pPr algn="just">
              <a:buFont typeface="Wingdings" pitchFamily="2" charset="2"/>
              <a:buChar char="q"/>
            </a:pPr>
            <a:r>
              <a:rPr lang="tr-TR" sz="1800" dirty="0" smtClean="0"/>
              <a:t>Proje hazırlamanın; </a:t>
            </a:r>
            <a:r>
              <a:rPr lang="tr-TR" sz="1800" dirty="0"/>
              <a:t>m</a:t>
            </a:r>
            <a:r>
              <a:rPr lang="tr-TR" sz="1800" dirty="0" smtClean="0"/>
              <a:t>erak, araştırma, uzmanlardan bilgi, kritik düşünce, yaratıcılık ve azim gerektiren bir süreç olduğu unutulmamalıdır. </a:t>
            </a:r>
          </a:p>
          <a:p>
            <a:pPr algn="just">
              <a:buFont typeface="Wingdings" pitchFamily="2" charset="2"/>
              <a:buChar char="q"/>
            </a:pPr>
            <a:r>
              <a:rPr lang="tr-TR" sz="1800" dirty="0" smtClean="0"/>
              <a:t>Her proje başarı ile sonuçlanmaz. Bu başarısızlığa neden olabileceği düşünülen sorunların değerlendirilmesi bazen ilk beklenen sonuçtan daha ileri bir noktaya götürebilir. </a:t>
            </a:r>
          </a:p>
          <a:p>
            <a:pPr algn="just">
              <a:buFont typeface="Wingdings" pitchFamily="2" charset="2"/>
              <a:buChar char="q"/>
            </a:pPr>
            <a:r>
              <a:rPr lang="tr-TR" sz="1800" dirty="0" smtClean="0"/>
              <a:t>Önemli olan yarışmada derece almak değil, yeni ve çözülmemiş bir soruna el atmış ve onun çözümü için önerilerde bulunmuş olmaktır. </a:t>
            </a:r>
          </a:p>
          <a:p>
            <a:pPr marL="114300" indent="0" algn="just">
              <a:buNone/>
            </a:pPr>
            <a:r>
              <a:rPr lang="tr-TR" sz="1800" u="sng" dirty="0" smtClean="0">
                <a:solidFill>
                  <a:srgbClr val="FF0000"/>
                </a:solidFill>
              </a:rPr>
              <a:t>Proje Raporunun Yazımında Dikkate Alınması Gerekenler:</a:t>
            </a:r>
          </a:p>
          <a:p>
            <a:pPr algn="just">
              <a:buFont typeface="Wingdings" pitchFamily="2" charset="2"/>
              <a:buChar char="ü"/>
            </a:pPr>
            <a:r>
              <a:rPr lang="tr-TR" sz="1800" dirty="0" smtClean="0"/>
              <a:t>Konu başlığı</a:t>
            </a:r>
          </a:p>
          <a:p>
            <a:pPr algn="just">
              <a:buFont typeface="Wingdings" pitchFamily="2" charset="2"/>
              <a:buChar char="ü"/>
            </a:pPr>
            <a:r>
              <a:rPr lang="tr-TR" sz="1800" dirty="0" smtClean="0"/>
              <a:t>İçerik listesi</a:t>
            </a:r>
          </a:p>
          <a:p>
            <a:pPr algn="just">
              <a:buFont typeface="Wingdings" pitchFamily="2" charset="2"/>
              <a:buChar char="ü"/>
            </a:pPr>
            <a:r>
              <a:rPr lang="tr-TR" sz="1800" dirty="0" smtClean="0"/>
              <a:t>Giriş</a:t>
            </a:r>
          </a:p>
          <a:p>
            <a:pPr algn="just">
              <a:buFont typeface="Wingdings" pitchFamily="2" charset="2"/>
              <a:buChar char="ü"/>
            </a:pPr>
            <a:r>
              <a:rPr lang="tr-TR" sz="1800" dirty="0" smtClean="0"/>
              <a:t>Deney</a:t>
            </a:r>
          </a:p>
          <a:p>
            <a:pPr algn="just">
              <a:buFont typeface="Wingdings" pitchFamily="2" charset="2"/>
              <a:buChar char="ü"/>
            </a:pPr>
            <a:r>
              <a:rPr lang="tr-TR" sz="1800" dirty="0" smtClean="0"/>
              <a:t>Tartışma</a:t>
            </a:r>
          </a:p>
          <a:p>
            <a:pPr algn="just">
              <a:buFont typeface="Wingdings" pitchFamily="2" charset="2"/>
              <a:buChar char="ü"/>
            </a:pPr>
            <a:r>
              <a:rPr lang="tr-TR" sz="1800" dirty="0" smtClean="0"/>
              <a:t>Sonuç</a:t>
            </a:r>
          </a:p>
          <a:p>
            <a:pPr algn="just">
              <a:buFont typeface="Wingdings" pitchFamily="2" charset="2"/>
              <a:buChar char="ü"/>
            </a:pPr>
            <a:r>
              <a:rPr lang="tr-TR" sz="1800" dirty="0" smtClean="0"/>
              <a:t>Teşekkür</a:t>
            </a:r>
          </a:p>
          <a:p>
            <a:pPr algn="just">
              <a:buFont typeface="Wingdings" pitchFamily="2" charset="2"/>
              <a:buChar char="ü"/>
            </a:pPr>
            <a:r>
              <a:rPr lang="tr-TR" sz="1800" dirty="0" smtClean="0"/>
              <a:t>Kaynakça</a:t>
            </a:r>
          </a:p>
          <a:p>
            <a:pPr marL="114300" indent="0" algn="just">
              <a:buNone/>
            </a:pPr>
            <a:endParaRPr lang="tr-TR" sz="1800" dirty="0" smtClean="0"/>
          </a:p>
          <a:p>
            <a:pPr marL="114300" indent="0" algn="just">
              <a:buNone/>
            </a:pPr>
            <a:r>
              <a:rPr lang="tr-TR" sz="1800" dirty="0" smtClean="0"/>
              <a:t>Proje yaparken günlük tutmak büyük önem taşımaktadır. Rapor yazımında bu kayıtlardan oldukça yararlanılmaktadır. </a:t>
            </a:r>
          </a:p>
        </p:txBody>
      </p:sp>
      <p:sp>
        <p:nvSpPr>
          <p:cNvPr id="4" name="Slayt Numarası Yer Tutucusu 3"/>
          <p:cNvSpPr>
            <a:spLocks noGrp="1"/>
          </p:cNvSpPr>
          <p:nvPr>
            <p:ph type="sldNum" sz="quarter" idx="12"/>
          </p:nvPr>
        </p:nvSpPr>
        <p:spPr/>
        <p:txBody>
          <a:bodyPr/>
          <a:lstStyle/>
          <a:p>
            <a:fld id="{59DC2BDA-7CBE-4616-B7D8-D8BA5E0B74EE}" type="slidenum">
              <a:rPr lang="tr-TR" smtClean="0"/>
              <a:pPr/>
              <a:t>20</a:t>
            </a:fld>
            <a:endParaRPr lang="tr-TR"/>
          </a:p>
        </p:txBody>
      </p:sp>
      <p:sp>
        <p:nvSpPr>
          <p:cNvPr id="9" name="Başlık 1"/>
          <p:cNvSpPr>
            <a:spLocks noGrp="1"/>
          </p:cNvSpPr>
          <p:nvPr>
            <p:ph type="title"/>
          </p:nvPr>
        </p:nvSpPr>
        <p:spPr>
          <a:xfrm>
            <a:off x="457200" y="-171400"/>
            <a:ext cx="7620000" cy="1143000"/>
          </a:xfrm>
        </p:spPr>
        <p:txBody>
          <a:bodyPr/>
          <a:lstStyle/>
          <a:p>
            <a:r>
              <a:rPr lang="tr-TR" sz="3400" dirty="0" smtClean="0">
                <a:solidFill>
                  <a:schemeClr val="accent5">
                    <a:lumMod val="75000"/>
                  </a:schemeClr>
                </a:solidFill>
              </a:rPr>
              <a:t>ÖZET-  Proje Seçimi, İşlenişi ve Sunumu: </a:t>
            </a:r>
            <a:endParaRPr lang="tr-TR" sz="3400" dirty="0">
              <a:solidFill>
                <a:schemeClr val="accent5">
                  <a:lumMod val="75000"/>
                </a:schemeClr>
              </a:solidFill>
            </a:endParaRPr>
          </a:p>
        </p:txBody>
      </p:sp>
      <p:pic>
        <p:nvPicPr>
          <p:cNvPr id="7170" name="Picture 2" descr="http://www.telekomculardernegi.org.tr/pictures/12851920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43280">
            <a:off x="3623445" y="4142299"/>
            <a:ext cx="1421883" cy="154460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8552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800" dirty="0" smtClean="0">
                <a:solidFill>
                  <a:schemeClr val="accent5">
                    <a:lumMod val="75000"/>
                  </a:schemeClr>
                </a:solidFill>
              </a:rPr>
              <a:t>Proje Yarışmaları</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a:t>
            </a:r>
            <a:r>
              <a:rPr lang="en-US" b="1" dirty="0" smtClean="0"/>
              <a:t>ULUSLARARASI PROJE YARIŞMALARI</a:t>
            </a:r>
          </a:p>
          <a:p>
            <a:r>
              <a:rPr lang="tr-TR" sz="1800" dirty="0"/>
              <a:t>INTEL ISEF, Amerika</a:t>
            </a:r>
            <a:br>
              <a:rPr lang="tr-TR" sz="1800" dirty="0"/>
            </a:br>
            <a:r>
              <a:rPr lang="tr-TR" sz="1800" dirty="0"/>
              <a:t>(</a:t>
            </a:r>
            <a:r>
              <a:rPr lang="tr-TR" sz="1800" dirty="0">
                <a:hlinkClick r:id="rId2"/>
              </a:rPr>
              <a:t>https://student.societyforscience.org/intel-isef</a:t>
            </a:r>
            <a:r>
              <a:rPr lang="tr-TR" sz="1800" dirty="0" smtClean="0"/>
              <a:t>)</a:t>
            </a:r>
          </a:p>
          <a:p>
            <a:r>
              <a:rPr lang="sv-SE" sz="1800" dirty="0"/>
              <a:t>GENIUS Olympiad, Amerika</a:t>
            </a:r>
            <a:br>
              <a:rPr lang="sv-SE" sz="1800" dirty="0"/>
            </a:br>
            <a:r>
              <a:rPr lang="sv-SE" sz="1800" dirty="0"/>
              <a:t>(</a:t>
            </a:r>
            <a:r>
              <a:rPr lang="sv-SE" sz="1800" dirty="0">
                <a:hlinkClick r:id="rId3"/>
              </a:rPr>
              <a:t>http://www.geniusolympiad.org</a:t>
            </a:r>
            <a:r>
              <a:rPr lang="sv-SE" sz="1800" dirty="0" smtClean="0">
                <a:hlinkClick r:id="rId3"/>
              </a:rPr>
              <a:t>/</a:t>
            </a:r>
            <a:r>
              <a:rPr lang="sv-SE" sz="1800" dirty="0" smtClean="0"/>
              <a:t>)</a:t>
            </a:r>
            <a:endParaRPr lang="tr-TR" sz="1800" dirty="0" smtClean="0"/>
          </a:p>
          <a:p>
            <a:r>
              <a:rPr lang="en-US" sz="1800" dirty="0" smtClean="0"/>
              <a:t>MOSTRATEC </a:t>
            </a:r>
            <a:r>
              <a:rPr lang="en-US" sz="1800" dirty="0"/>
              <a:t>International Science Fair, </a:t>
            </a:r>
            <a:r>
              <a:rPr lang="en-US" sz="1800" dirty="0" err="1"/>
              <a:t>Brezilya</a:t>
            </a:r>
            <a:r>
              <a:rPr lang="en-US" sz="1800" dirty="0"/>
              <a:t/>
            </a:r>
            <a:br>
              <a:rPr lang="en-US" sz="1800" dirty="0"/>
            </a:br>
            <a:r>
              <a:rPr lang="en-US" sz="1800" dirty="0"/>
              <a:t>(</a:t>
            </a:r>
            <a:r>
              <a:rPr lang="en-US" sz="1800" dirty="0">
                <a:hlinkClick r:id="rId4"/>
              </a:rPr>
              <a:t>http://www.mostratec.com.br/mostratec/?lang=en</a:t>
            </a:r>
            <a:r>
              <a:rPr lang="en-US" sz="1800" dirty="0" smtClean="0"/>
              <a:t>)</a:t>
            </a:r>
            <a:endParaRPr lang="tr-TR" sz="1800" dirty="0" smtClean="0"/>
          </a:p>
          <a:p>
            <a:r>
              <a:rPr lang="en-US" sz="1800" dirty="0" smtClean="0"/>
              <a:t>International </a:t>
            </a:r>
            <a:r>
              <a:rPr lang="en-US" sz="1800" dirty="0"/>
              <a:t>Conference of Youth Scientists, ICYS</a:t>
            </a:r>
            <a:br>
              <a:rPr lang="en-US" sz="1800" dirty="0"/>
            </a:br>
            <a:r>
              <a:rPr lang="en-US" sz="1800" dirty="0"/>
              <a:t>(</a:t>
            </a:r>
            <a:r>
              <a:rPr lang="en-US" sz="1800" dirty="0">
                <a:hlinkClick r:id="rId5"/>
              </a:rPr>
              <a:t>http://metal.elte.hu/~icys</a:t>
            </a:r>
            <a:r>
              <a:rPr lang="en-US" sz="1800" dirty="0" smtClean="0">
                <a:hlinkClick r:id="rId5"/>
              </a:rPr>
              <a:t>/</a:t>
            </a:r>
            <a:r>
              <a:rPr lang="en-US" sz="1800" dirty="0" smtClean="0"/>
              <a:t>)</a:t>
            </a:r>
            <a:endParaRPr lang="tr-TR" sz="1800" dirty="0" smtClean="0"/>
          </a:p>
          <a:p>
            <a:r>
              <a:rPr lang="tr-TR" sz="1800" dirty="0"/>
              <a:t>MİLSET Asya</a:t>
            </a:r>
            <a:br>
              <a:rPr lang="tr-TR" sz="1800" dirty="0"/>
            </a:br>
            <a:r>
              <a:rPr lang="tr-TR" sz="1800" dirty="0"/>
              <a:t>(</a:t>
            </a:r>
            <a:r>
              <a:rPr lang="tr-TR" sz="1800" dirty="0">
                <a:hlinkClick r:id="rId6"/>
              </a:rPr>
              <a:t>http://www.milset.org/en/</a:t>
            </a:r>
            <a:r>
              <a:rPr lang="tr-TR" sz="1800" dirty="0" err="1">
                <a:hlinkClick r:id="rId6"/>
              </a:rPr>
              <a:t>regions</a:t>
            </a:r>
            <a:r>
              <a:rPr lang="tr-TR" sz="1800" dirty="0">
                <a:hlinkClick r:id="rId6"/>
              </a:rPr>
              <a:t>/asia.html</a:t>
            </a:r>
            <a:r>
              <a:rPr lang="tr-TR" sz="1800" dirty="0" smtClean="0"/>
              <a:t>)</a:t>
            </a:r>
          </a:p>
          <a:p>
            <a:r>
              <a:rPr lang="tr-TR" sz="1800" dirty="0"/>
              <a:t>International Environment </a:t>
            </a:r>
            <a:r>
              <a:rPr lang="tr-TR" sz="1800" dirty="0" err="1"/>
              <a:t>Sustainability</a:t>
            </a:r>
            <a:r>
              <a:rPr lang="tr-TR" sz="1800" dirty="0"/>
              <a:t> </a:t>
            </a:r>
            <a:r>
              <a:rPr lang="tr-TR" sz="1800" dirty="0" err="1"/>
              <a:t>Olympiad</a:t>
            </a:r>
            <a:r>
              <a:rPr lang="tr-TR" sz="1800" dirty="0"/>
              <a:t>, INESPO Hollanda</a:t>
            </a:r>
            <a:br>
              <a:rPr lang="tr-TR" sz="1800" dirty="0"/>
            </a:br>
            <a:r>
              <a:rPr lang="tr-TR" sz="1800" dirty="0"/>
              <a:t>(</a:t>
            </a:r>
            <a:r>
              <a:rPr lang="tr-TR" sz="1800" dirty="0">
                <a:hlinkClick r:id="rId7"/>
              </a:rPr>
              <a:t>http://www.inespo.org</a:t>
            </a:r>
            <a:r>
              <a:rPr lang="tr-TR" sz="1800" dirty="0" smtClean="0">
                <a:hlinkClick r:id="rId7"/>
              </a:rPr>
              <a:t>/</a:t>
            </a:r>
            <a:r>
              <a:rPr lang="tr-TR" sz="1800" dirty="0" smtClean="0"/>
              <a:t>)</a:t>
            </a:r>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59DC2BDA-7CBE-4616-B7D8-D8BA5E0B74EE}"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MILSET Expo-</a:t>
            </a:r>
            <a:r>
              <a:rPr lang="tr-TR" dirty="0" err="1"/>
              <a:t>Sciences</a:t>
            </a:r>
            <a:r>
              <a:rPr lang="tr-TR" dirty="0"/>
              <a:t> Latin </a:t>
            </a:r>
            <a:r>
              <a:rPr lang="tr-TR" dirty="0" err="1"/>
              <a:t>America</a:t>
            </a:r>
            <a:r>
              <a:rPr lang="tr-TR" dirty="0"/>
              <a:t>, </a:t>
            </a:r>
            <a:r>
              <a:rPr lang="tr-TR" dirty="0" err="1"/>
              <a:t>Mazatlan</a:t>
            </a:r>
            <a:r>
              <a:rPr lang="tr-TR" dirty="0"/>
              <a:t>, Meksika</a:t>
            </a:r>
            <a:br>
              <a:rPr lang="tr-TR" dirty="0"/>
            </a:br>
            <a:r>
              <a:rPr lang="tr-TR" dirty="0"/>
              <a:t>(</a:t>
            </a:r>
            <a:r>
              <a:rPr lang="tr-TR" dirty="0">
                <a:hlinkClick r:id="rId2"/>
              </a:rPr>
              <a:t>http://esi-amlat2014.milset.org</a:t>
            </a:r>
            <a:r>
              <a:rPr lang="tr-TR" dirty="0" smtClean="0"/>
              <a:t>)</a:t>
            </a:r>
          </a:p>
          <a:p>
            <a:r>
              <a:rPr lang="tr-TR" dirty="0"/>
              <a:t>II. EXPOCYTAR 2014 Arjantin</a:t>
            </a:r>
            <a:br>
              <a:rPr lang="tr-TR" dirty="0"/>
            </a:br>
            <a:r>
              <a:rPr lang="tr-TR" dirty="0"/>
              <a:t>(</a:t>
            </a:r>
            <a:r>
              <a:rPr lang="tr-TR" dirty="0">
                <a:hlinkClick r:id="rId3"/>
              </a:rPr>
              <a:t>http://www.expocytar.com</a:t>
            </a:r>
            <a:r>
              <a:rPr lang="tr-TR" dirty="0" smtClean="0">
                <a:hlinkClick r:id="rId3"/>
              </a:rPr>
              <a:t>/</a:t>
            </a:r>
            <a:r>
              <a:rPr lang="tr-TR" dirty="0" smtClean="0"/>
              <a:t>)</a:t>
            </a:r>
          </a:p>
          <a:p>
            <a:r>
              <a:rPr lang="tr-TR" dirty="0"/>
              <a:t>FECITES GIRASOLES Paraguay</a:t>
            </a:r>
            <a:br>
              <a:rPr lang="tr-TR" dirty="0"/>
            </a:br>
            <a:r>
              <a:rPr lang="tr-TR" dirty="0"/>
              <a:t>(</a:t>
            </a:r>
            <a:r>
              <a:rPr lang="tr-TR" dirty="0">
                <a:hlinkClick r:id="rId4"/>
              </a:rPr>
              <a:t>http://www.colegiogirasoles.edu.py</a:t>
            </a:r>
            <a:r>
              <a:rPr lang="tr-TR" dirty="0" smtClean="0"/>
              <a:t>)</a:t>
            </a:r>
          </a:p>
          <a:p>
            <a:r>
              <a:rPr lang="tr-TR" dirty="0"/>
              <a:t>MCTEA Brezilya</a:t>
            </a:r>
            <a:br>
              <a:rPr lang="tr-TR" dirty="0"/>
            </a:br>
            <a:r>
              <a:rPr lang="tr-TR" dirty="0"/>
              <a:t>(</a:t>
            </a:r>
            <a:r>
              <a:rPr lang="tr-TR" dirty="0">
                <a:hlinkClick r:id="rId5"/>
              </a:rPr>
              <a:t>http://www.mctea.com.br</a:t>
            </a:r>
            <a:r>
              <a:rPr lang="tr-TR" dirty="0" smtClean="0">
                <a:hlinkClick r:id="rId5"/>
              </a:rPr>
              <a:t>/</a:t>
            </a:r>
            <a:r>
              <a:rPr lang="tr-TR" dirty="0" smtClean="0"/>
              <a:t>)</a:t>
            </a:r>
          </a:p>
          <a:p>
            <a:r>
              <a:rPr lang="tr-TR" dirty="0" err="1"/>
              <a:t>Taiwan</a:t>
            </a:r>
            <a:r>
              <a:rPr lang="tr-TR" dirty="0"/>
              <a:t> International </a:t>
            </a:r>
            <a:r>
              <a:rPr lang="tr-TR" dirty="0" err="1"/>
              <a:t>Science</a:t>
            </a:r>
            <a:r>
              <a:rPr lang="tr-TR" dirty="0"/>
              <a:t> </a:t>
            </a:r>
            <a:r>
              <a:rPr lang="tr-TR" dirty="0" err="1"/>
              <a:t>Fair</a:t>
            </a:r>
            <a:r>
              <a:rPr lang="tr-TR" dirty="0"/>
              <a:t> (TISF 2015) </a:t>
            </a:r>
            <a:br>
              <a:rPr lang="tr-TR" dirty="0"/>
            </a:br>
            <a:r>
              <a:rPr lang="tr-TR" dirty="0"/>
              <a:t>(</a:t>
            </a:r>
            <a:r>
              <a:rPr lang="tr-TR" dirty="0">
                <a:hlinkClick r:id="rId6"/>
              </a:rPr>
              <a:t>http://twsf.ntsec.gov.tw/</a:t>
            </a:r>
            <a:r>
              <a:rPr lang="tr-TR" dirty="0" err="1">
                <a:hlinkClick r:id="rId6"/>
              </a:rPr>
              <a:t>index.aspx?lang</a:t>
            </a:r>
            <a:r>
              <a:rPr lang="tr-TR" dirty="0">
                <a:hlinkClick r:id="rId6"/>
              </a:rPr>
              <a:t>=2&amp;a=153</a:t>
            </a:r>
            <a:r>
              <a:rPr lang="tr-TR" dirty="0" smtClean="0"/>
              <a:t>)</a:t>
            </a:r>
          </a:p>
          <a:p>
            <a:endParaRPr lang="tr-TR" dirty="0"/>
          </a:p>
        </p:txBody>
      </p:sp>
      <p:sp>
        <p:nvSpPr>
          <p:cNvPr id="4" name="Slayt Numarası Yer Tutucusu 3"/>
          <p:cNvSpPr>
            <a:spLocks noGrp="1"/>
          </p:cNvSpPr>
          <p:nvPr>
            <p:ph type="sldNum" sz="quarter" idx="12"/>
          </p:nvPr>
        </p:nvSpPr>
        <p:spPr/>
        <p:txBody>
          <a:bodyPr/>
          <a:lstStyle/>
          <a:p>
            <a:fld id="{59DC2BDA-7CBE-4616-B7D8-D8BA5E0B74EE}" type="slidenum">
              <a:rPr lang="tr-TR" smtClean="0"/>
              <a:pPr/>
              <a:t>22</a:t>
            </a:fld>
            <a:endParaRPr lang="tr-TR"/>
          </a:p>
        </p:txBody>
      </p:sp>
    </p:spTree>
    <p:extLst>
      <p:ext uri="{BB962C8B-B14F-4D97-AF65-F5344CB8AC3E}">
        <p14:creationId xmlns:p14="http://schemas.microsoft.com/office/powerpoint/2010/main" xmlns="" val="4086077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en-US" dirty="0"/>
              <a:t>Golden Climate International Environmental Project Olympiad, Kenya</a:t>
            </a:r>
            <a:br>
              <a:rPr lang="en-US" dirty="0"/>
            </a:br>
            <a:r>
              <a:rPr lang="en-US" dirty="0"/>
              <a:t>(</a:t>
            </a:r>
            <a:r>
              <a:rPr lang="en-US" dirty="0">
                <a:hlinkClick r:id="rId2"/>
              </a:rPr>
              <a:t>http://www.goldenclimate.com</a:t>
            </a:r>
            <a:r>
              <a:rPr lang="en-US" dirty="0" smtClean="0">
                <a:hlinkClick r:id="rId2"/>
              </a:rPr>
              <a:t>/</a:t>
            </a:r>
            <a:r>
              <a:rPr lang="en-US" dirty="0" smtClean="0"/>
              <a:t>)</a:t>
            </a:r>
            <a:endParaRPr lang="tr-TR" dirty="0" smtClean="0"/>
          </a:p>
          <a:p>
            <a:r>
              <a:rPr lang="en-US" dirty="0"/>
              <a:t>ATAST I-FEST ( International Festival of Engineering, Sciences and Technology), </a:t>
            </a:r>
            <a:r>
              <a:rPr lang="en-US" dirty="0" err="1"/>
              <a:t>Tunus</a:t>
            </a:r>
            <a:r>
              <a:rPr lang="en-US" dirty="0"/>
              <a:t/>
            </a:r>
            <a:br>
              <a:rPr lang="en-US" dirty="0"/>
            </a:br>
            <a:r>
              <a:rPr lang="en-US" dirty="0"/>
              <a:t>(</a:t>
            </a:r>
            <a:r>
              <a:rPr lang="en-US" dirty="0">
                <a:hlinkClick r:id="rId3"/>
              </a:rPr>
              <a:t>http://international.atast-planet.org/front</a:t>
            </a:r>
            <a:r>
              <a:rPr lang="en-US" dirty="0" smtClean="0">
                <a:hlinkClick r:id="rId3"/>
              </a:rPr>
              <a:t>/</a:t>
            </a:r>
            <a:r>
              <a:rPr lang="en-US" dirty="0" smtClean="0"/>
              <a:t>)</a:t>
            </a:r>
            <a:endParaRPr lang="tr-TR" dirty="0" smtClean="0"/>
          </a:p>
          <a:p>
            <a:r>
              <a:rPr lang="tr-TR" dirty="0"/>
              <a:t>SOLACYT International, Meksika</a:t>
            </a:r>
            <a:br>
              <a:rPr lang="tr-TR" dirty="0"/>
            </a:br>
            <a:r>
              <a:rPr lang="tr-TR" dirty="0"/>
              <a:t>(</a:t>
            </a:r>
            <a:r>
              <a:rPr lang="tr-TR" dirty="0">
                <a:hlinkClick r:id="rId4"/>
              </a:rPr>
              <a:t>http://solacyt.org</a:t>
            </a:r>
            <a:r>
              <a:rPr lang="tr-TR" dirty="0" smtClean="0">
                <a:hlinkClick r:id="rId4"/>
              </a:rPr>
              <a:t>/</a:t>
            </a:r>
            <a:r>
              <a:rPr lang="tr-TR" dirty="0" smtClean="0"/>
              <a:t>)</a:t>
            </a:r>
          </a:p>
          <a:p>
            <a:r>
              <a:rPr lang="pt-BR" sz="2400" dirty="0"/>
              <a:t>MAGMA Exporecerca Jove, İspanya</a:t>
            </a:r>
            <a:br>
              <a:rPr lang="pt-BR" sz="2400" dirty="0"/>
            </a:br>
            <a:r>
              <a:rPr lang="pt-BR" sz="2400" dirty="0"/>
              <a:t>(</a:t>
            </a:r>
            <a:r>
              <a:rPr lang="pt-BR" sz="2400" dirty="0">
                <a:hlinkClick r:id="rId5"/>
              </a:rPr>
              <a:t>http://magmarecerca.org/</a:t>
            </a:r>
            <a:r>
              <a:rPr lang="pt-BR" sz="2400" dirty="0"/>
              <a:t>)</a:t>
            </a:r>
            <a:endParaRPr lang="en-US" sz="2400" dirty="0"/>
          </a:p>
          <a:p>
            <a:pPr marL="114300" indent="0">
              <a:buNone/>
            </a:pPr>
            <a:r>
              <a:rPr lang="tr-TR" dirty="0" smtClean="0"/>
              <a:t>.</a:t>
            </a:r>
          </a:p>
          <a:p>
            <a:pPr marL="114300" indent="0">
              <a:buNone/>
            </a:pPr>
            <a:r>
              <a:rPr lang="tr-TR" dirty="0" smtClean="0"/>
              <a:t>.</a:t>
            </a:r>
          </a:p>
          <a:p>
            <a:pPr marL="114300" indent="0">
              <a:buNone/>
            </a:pPr>
            <a:r>
              <a:rPr lang="tr-TR" dirty="0"/>
              <a:t>.</a:t>
            </a:r>
            <a:endParaRPr lang="tr-TR" dirty="0" smtClean="0"/>
          </a:p>
          <a:p>
            <a:pPr marL="114300" indent="0">
              <a:buNone/>
            </a:pPr>
            <a:r>
              <a:rPr lang="tr-TR" dirty="0" smtClean="0"/>
              <a:t>.</a:t>
            </a:r>
          </a:p>
          <a:p>
            <a:pPr marL="114300" indent="0">
              <a:buNone/>
            </a:pPr>
            <a:r>
              <a:rPr lang="tr-TR" dirty="0" smtClean="0"/>
              <a:t>Vb.</a:t>
            </a:r>
          </a:p>
          <a:p>
            <a:endParaRPr lang="tr-TR" dirty="0"/>
          </a:p>
          <a:p>
            <a:endParaRPr lang="tr-TR" dirty="0"/>
          </a:p>
          <a:p>
            <a:endParaRPr lang="tr-TR" dirty="0"/>
          </a:p>
        </p:txBody>
      </p:sp>
      <p:sp>
        <p:nvSpPr>
          <p:cNvPr id="4" name="Slayt Numarası Yer Tutucusu 3"/>
          <p:cNvSpPr>
            <a:spLocks noGrp="1"/>
          </p:cNvSpPr>
          <p:nvPr>
            <p:ph type="sldNum" sz="quarter" idx="12"/>
          </p:nvPr>
        </p:nvSpPr>
        <p:spPr/>
        <p:txBody>
          <a:bodyPr/>
          <a:lstStyle/>
          <a:p>
            <a:fld id="{59DC2BDA-7CBE-4616-B7D8-D8BA5E0B74EE}" type="slidenum">
              <a:rPr lang="tr-TR" smtClean="0"/>
              <a:pPr/>
              <a:t>23</a:t>
            </a:fld>
            <a:endParaRPr lang="tr-TR"/>
          </a:p>
        </p:txBody>
      </p:sp>
    </p:spTree>
    <p:extLst>
      <p:ext uri="{BB962C8B-B14F-4D97-AF65-F5344CB8AC3E}">
        <p14:creationId xmlns:p14="http://schemas.microsoft.com/office/powerpoint/2010/main" xmlns="" val="1550268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i="1" dirty="0" smtClean="0"/>
              <a:t>Özel Proje Yarışmaları</a:t>
            </a:r>
            <a:br>
              <a:rPr lang="tr-TR" i="1" dirty="0" smtClean="0"/>
            </a:br>
            <a:endParaRPr lang="tr-TR" i="1" dirty="0"/>
          </a:p>
        </p:txBody>
      </p:sp>
      <p:sp>
        <p:nvSpPr>
          <p:cNvPr id="3" name="2 İçerik Yer Tutucusu"/>
          <p:cNvSpPr>
            <a:spLocks noGrp="1"/>
          </p:cNvSpPr>
          <p:nvPr>
            <p:ph idx="1"/>
          </p:nvPr>
        </p:nvSpPr>
        <p:spPr>
          <a:xfrm>
            <a:off x="395536" y="1340768"/>
            <a:ext cx="7620000" cy="4800600"/>
          </a:xfrm>
        </p:spPr>
        <p:txBody>
          <a:bodyPr>
            <a:normAutofit fontScale="85000" lnSpcReduction="20000"/>
          </a:bodyPr>
          <a:lstStyle/>
          <a:p>
            <a:pPr>
              <a:buFont typeface="Wingdings" pitchFamily="2" charset="2"/>
              <a:buChar char="v"/>
            </a:pPr>
            <a:r>
              <a:rPr lang="tr-TR" dirty="0" err="1" smtClean="0"/>
              <a:t>Doesef</a:t>
            </a:r>
            <a:r>
              <a:rPr lang="tr-TR" dirty="0" smtClean="0"/>
              <a:t> Ulusal ve Uluslar arası Proje yarışmaları</a:t>
            </a:r>
          </a:p>
          <a:p>
            <a:pPr>
              <a:buNone/>
            </a:pPr>
            <a:r>
              <a:rPr lang="tr-TR" dirty="0" smtClean="0"/>
              <a:t>    </a:t>
            </a:r>
            <a:r>
              <a:rPr lang="tr-TR" dirty="0" smtClean="0">
                <a:solidFill>
                  <a:srgbClr val="FF0000"/>
                </a:solidFill>
              </a:rPr>
              <a:t>(</a:t>
            </a:r>
            <a:r>
              <a:rPr lang="tr-TR" dirty="0" smtClean="0">
                <a:solidFill>
                  <a:srgbClr val="FF0000"/>
                </a:solidFill>
                <a:hlinkClick r:id="rId2"/>
              </a:rPr>
              <a:t>http://www.</a:t>
            </a:r>
            <a:r>
              <a:rPr lang="tr-TR" dirty="0" err="1" smtClean="0">
                <a:solidFill>
                  <a:srgbClr val="FF0000"/>
                </a:solidFill>
                <a:hlinkClick r:id="rId2"/>
              </a:rPr>
              <a:t>doesef</a:t>
            </a:r>
            <a:r>
              <a:rPr lang="tr-TR" dirty="0" smtClean="0">
                <a:solidFill>
                  <a:srgbClr val="FF0000"/>
                </a:solidFill>
                <a:hlinkClick r:id="rId2"/>
              </a:rPr>
              <a:t>.org/</a:t>
            </a:r>
            <a:r>
              <a:rPr lang="tr-TR" dirty="0" smtClean="0">
                <a:solidFill>
                  <a:srgbClr val="FF0000"/>
                </a:solidFill>
              </a:rPr>
              <a:t>)</a:t>
            </a:r>
          </a:p>
          <a:p>
            <a:pPr>
              <a:buFont typeface="Wingdings" pitchFamily="2" charset="2"/>
              <a:buChar char="v"/>
            </a:pPr>
            <a:r>
              <a:rPr lang="tr-TR" dirty="0" err="1" smtClean="0"/>
              <a:t>Mef</a:t>
            </a:r>
            <a:r>
              <a:rPr lang="tr-TR" dirty="0" smtClean="0"/>
              <a:t> Ulusal ve Uluslararası Proje Yarışmaları</a:t>
            </a:r>
          </a:p>
          <a:p>
            <a:pPr>
              <a:buNone/>
            </a:pPr>
            <a:r>
              <a:rPr lang="tr-TR" dirty="0" smtClean="0"/>
              <a:t>    </a:t>
            </a:r>
            <a:r>
              <a:rPr lang="tr-TR" dirty="0" smtClean="0">
                <a:solidFill>
                  <a:srgbClr val="FF0000"/>
                </a:solidFill>
                <a:hlinkClick r:id="rId3"/>
              </a:rPr>
              <a:t>http://mefproje.com</a:t>
            </a:r>
            <a:endParaRPr lang="tr-TR" dirty="0" smtClean="0">
              <a:solidFill>
                <a:srgbClr val="FF0000"/>
              </a:solidFill>
            </a:endParaRPr>
          </a:p>
          <a:p>
            <a:pPr>
              <a:buFont typeface="Wingdings" pitchFamily="2" charset="2"/>
              <a:buChar char="v"/>
            </a:pPr>
            <a:r>
              <a:rPr lang="tr-TR" dirty="0" smtClean="0"/>
              <a:t>Özel Ege Lisesi Araştırma Projeleri Yarışması</a:t>
            </a:r>
          </a:p>
          <a:p>
            <a:pPr>
              <a:buNone/>
            </a:pPr>
            <a:r>
              <a:rPr lang="tr-TR" dirty="0" smtClean="0">
                <a:hlinkClick r:id="rId4"/>
              </a:rPr>
              <a:t>http://www.</a:t>
            </a:r>
            <a:r>
              <a:rPr lang="tr-TR" dirty="0" err="1" smtClean="0">
                <a:hlinkClick r:id="rId4"/>
              </a:rPr>
              <a:t>egelisesi</a:t>
            </a:r>
            <a:r>
              <a:rPr lang="tr-TR" dirty="0" smtClean="0">
                <a:hlinkClick r:id="rId4"/>
              </a:rPr>
              <a:t>.k12.tr/dallar/</a:t>
            </a:r>
            <a:r>
              <a:rPr lang="tr-TR" dirty="0" err="1" smtClean="0">
                <a:hlinkClick r:id="rId4"/>
              </a:rPr>
              <a:t>yarismalarimiz</a:t>
            </a:r>
            <a:r>
              <a:rPr lang="tr-TR" dirty="0" smtClean="0">
                <a:hlinkClick r:id="rId4"/>
              </a:rPr>
              <a:t>-2-0.html#fen-projeleri-</a:t>
            </a:r>
            <a:endParaRPr lang="tr-TR" dirty="0" smtClean="0"/>
          </a:p>
          <a:p>
            <a:pPr>
              <a:buFont typeface="Wingdings" pitchFamily="2" charset="2"/>
              <a:buChar char="v"/>
            </a:pPr>
            <a:r>
              <a:rPr lang="tr-TR" dirty="0" err="1" smtClean="0"/>
              <a:t>Bayer</a:t>
            </a:r>
            <a:r>
              <a:rPr lang="tr-TR" dirty="0" smtClean="0"/>
              <a:t> Liselerarası Bilim Yarışması</a:t>
            </a:r>
          </a:p>
          <a:p>
            <a:pPr>
              <a:buNone/>
            </a:pPr>
            <a:r>
              <a:rPr lang="tr-TR" dirty="0" smtClean="0">
                <a:hlinkClick r:id="rId5"/>
              </a:rPr>
              <a:t>https://www.bayer.com.tr/tr/surdurulebilirlik/projeler/bayer-liseler-arasi-bilim-yarismasi/</a:t>
            </a:r>
            <a:endParaRPr lang="tr-TR" dirty="0" smtClean="0"/>
          </a:p>
          <a:p>
            <a:pPr>
              <a:buFont typeface="Wingdings" pitchFamily="2" charset="2"/>
              <a:buChar char="v"/>
            </a:pPr>
            <a:r>
              <a:rPr lang="tr-TR" dirty="0" smtClean="0"/>
              <a:t>G.A.Ü.Yaratıcı Fikirler Yarışması</a:t>
            </a:r>
          </a:p>
          <a:p>
            <a:pPr>
              <a:buNone/>
            </a:pPr>
            <a:r>
              <a:rPr lang="tr-TR" dirty="0">
                <a:hlinkClick r:id="rId6"/>
              </a:rPr>
              <a:t>http://</a:t>
            </a:r>
            <a:r>
              <a:rPr lang="tr-TR" dirty="0" smtClean="0">
                <a:hlinkClick r:id="rId6"/>
              </a:rPr>
              <a:t>yarismalar.gau.edu.tr/yaraticifikirler-sartname.html</a:t>
            </a:r>
            <a:endParaRPr lang="tr-TR" dirty="0" smtClean="0"/>
          </a:p>
          <a:p>
            <a:pPr>
              <a:buNone/>
            </a:pPr>
            <a:endParaRPr lang="tr-TR" dirty="0" smtClean="0"/>
          </a:p>
          <a:p>
            <a:pPr>
              <a:buNone/>
            </a:pPr>
            <a:r>
              <a:rPr lang="tr-TR" dirty="0" smtClean="0"/>
              <a:t>.</a:t>
            </a:r>
          </a:p>
          <a:p>
            <a:pPr>
              <a:buNone/>
            </a:pPr>
            <a:r>
              <a:rPr lang="tr-TR" dirty="0" smtClean="0"/>
              <a:t>.</a:t>
            </a:r>
          </a:p>
          <a:p>
            <a:pPr>
              <a:buNone/>
            </a:pPr>
            <a:r>
              <a:rPr lang="tr-TR" dirty="0" smtClean="0"/>
              <a:t>.</a:t>
            </a:r>
            <a:endParaRPr lang="tr-TR" dirty="0"/>
          </a:p>
          <a:p>
            <a:r>
              <a:rPr lang="tr-TR" dirty="0"/>
              <a:t>v</a:t>
            </a:r>
            <a:r>
              <a:rPr lang="tr-TR" dirty="0" smtClean="0"/>
              <a:t>b.</a:t>
            </a:r>
          </a:p>
          <a:p>
            <a:endParaRPr lang="tr-TR" dirty="0" smtClean="0"/>
          </a:p>
          <a:p>
            <a:endParaRPr lang="tr-TR" dirty="0"/>
          </a:p>
        </p:txBody>
      </p:sp>
      <p:sp>
        <p:nvSpPr>
          <p:cNvPr id="4" name="3 Slayt Numarası Yer Tutucusu"/>
          <p:cNvSpPr>
            <a:spLocks noGrp="1"/>
          </p:cNvSpPr>
          <p:nvPr>
            <p:ph type="sldNum" sz="quarter" idx="12"/>
          </p:nvPr>
        </p:nvSpPr>
        <p:spPr/>
        <p:txBody>
          <a:bodyPr/>
          <a:lstStyle/>
          <a:p>
            <a:fld id="{59DC2BDA-7CBE-4616-B7D8-D8BA5E0B74EE}"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2" cstate="print"/>
          <a:srcRect l="2291"/>
          <a:stretch/>
        </p:blipFill>
        <p:spPr bwMode="auto">
          <a:xfrm>
            <a:off x="899592" y="3717034"/>
            <a:ext cx="6943358" cy="966381"/>
          </a:xfrm>
          <a:prstGeom prst="rect">
            <a:avLst/>
          </a:prstGeom>
          <a:noFill/>
          <a:ln w="9525">
            <a:solidFill>
              <a:srgbClr val="00B0F0"/>
            </a:solidFill>
            <a:miter lim="800000"/>
            <a:headEnd/>
            <a:tailEnd/>
          </a:ln>
        </p:spPr>
      </p:pic>
      <p:sp>
        <p:nvSpPr>
          <p:cNvPr id="4" name="Slayt Numarası Yer Tutucusu 3"/>
          <p:cNvSpPr>
            <a:spLocks noGrp="1"/>
          </p:cNvSpPr>
          <p:nvPr>
            <p:ph type="sldNum" sz="quarter" idx="12"/>
          </p:nvPr>
        </p:nvSpPr>
        <p:spPr/>
        <p:txBody>
          <a:bodyPr/>
          <a:lstStyle/>
          <a:p>
            <a:fld id="{59DC2BDA-7CBE-4616-B7D8-D8BA5E0B74EE}" type="slidenum">
              <a:rPr lang="tr-TR" smtClean="0"/>
              <a:pPr/>
              <a:t>25</a:t>
            </a:fld>
            <a:endParaRPr lang="tr-TR"/>
          </a:p>
        </p:txBody>
      </p:sp>
      <p:pic>
        <p:nvPicPr>
          <p:cNvPr id="11" name="Picture 3" descr="C:\Users\samsung\Desktop\tubita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836712"/>
            <a:ext cx="2582188" cy="2582188"/>
          </a:xfrm>
          <a:prstGeom prst="rect">
            <a:avLst/>
          </a:prstGeom>
          <a:noFill/>
          <a:ln w="19050" cmpd="dbl">
            <a:solidFill>
              <a:srgbClr val="C00000"/>
            </a:solidFill>
            <a:prstDash val="sysDot"/>
          </a:ln>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9DC2BDA-7CBE-4616-B7D8-D8BA5E0B74EE}" type="slidenum">
              <a:rPr lang="tr-TR" smtClean="0"/>
              <a:pPr/>
              <a:t>26</a:t>
            </a:fld>
            <a:endParaRPr lang="tr-TR"/>
          </a:p>
        </p:txBody>
      </p:sp>
      <p:sp>
        <p:nvSpPr>
          <p:cNvPr id="9" name="Başlık 1"/>
          <p:cNvSpPr>
            <a:spLocks noGrp="1"/>
          </p:cNvSpPr>
          <p:nvPr>
            <p:ph type="title"/>
          </p:nvPr>
        </p:nvSpPr>
        <p:spPr>
          <a:xfrm>
            <a:off x="1187624" y="188640"/>
            <a:ext cx="7620000" cy="1143000"/>
          </a:xfrm>
        </p:spPr>
        <p:txBody>
          <a:bodyPr/>
          <a:lstStyle/>
          <a:p>
            <a:pPr algn="ctr"/>
            <a:r>
              <a:rPr lang="tr-TR" sz="2400" b="1" dirty="0" smtClean="0">
                <a:solidFill>
                  <a:srgbClr val="C00000"/>
                </a:solidFill>
              </a:rPr>
              <a:t>İLKÖĞRETİM VE ORTAÖĞRETİM ÖĞRENCİLERİNE</a:t>
            </a:r>
            <a:br>
              <a:rPr lang="tr-TR" sz="2400" b="1" dirty="0" smtClean="0">
                <a:solidFill>
                  <a:srgbClr val="C00000"/>
                </a:solidFill>
              </a:rPr>
            </a:br>
            <a:r>
              <a:rPr lang="tr-TR" sz="2400" b="1" dirty="0" smtClean="0">
                <a:solidFill>
                  <a:srgbClr val="C00000"/>
                </a:solidFill>
              </a:rPr>
              <a:t> YÖNELİK PROGRAMLAR</a:t>
            </a:r>
            <a:endParaRPr lang="tr-TR" sz="2400" b="1" dirty="0">
              <a:solidFill>
                <a:srgbClr val="C00000"/>
              </a:solidFill>
            </a:endParaRPr>
          </a:p>
        </p:txBody>
      </p:sp>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1368152" cy="1368152"/>
          </a:xfrm>
          <a:prstGeom prst="rect">
            <a:avLst/>
          </a:prstGeom>
          <a:noFill/>
          <a:ln w="19050" cmpd="dbl">
            <a:solidFill>
              <a:srgbClr val="C00000"/>
            </a:solidFill>
            <a:prstDash val="sysDot"/>
          </a:ln>
          <a:effectLst>
            <a:softEdge rad="127000"/>
          </a:effectLst>
          <a:extLst>
            <a:ext uri="{909E8E84-426E-40DD-AFC4-6F175D3DCCD1}">
              <a14:hiddenFill xmlns:a14="http://schemas.microsoft.com/office/drawing/2010/main" xmlns="">
                <a:solidFill>
                  <a:srgbClr val="FFFFFF"/>
                </a:solidFill>
              </a14:hiddenFill>
            </a:ext>
          </a:extLst>
        </p:spPr>
      </p:pic>
      <p:sp>
        <p:nvSpPr>
          <p:cNvPr id="10" name="İçerik Yer Tutucusu 2"/>
          <p:cNvSpPr>
            <a:spLocks noGrp="1"/>
          </p:cNvSpPr>
          <p:nvPr>
            <p:ph idx="1"/>
          </p:nvPr>
        </p:nvSpPr>
        <p:spPr>
          <a:xfrm>
            <a:off x="395536" y="1724744"/>
            <a:ext cx="7620000" cy="4800600"/>
          </a:xfrm>
        </p:spPr>
        <p:txBody>
          <a:bodyPr>
            <a:normAutofit fontScale="92500"/>
          </a:bodyPr>
          <a:lstStyle/>
          <a:p>
            <a:pPr algn="just">
              <a:lnSpc>
                <a:spcPct val="150000"/>
              </a:lnSpc>
            </a:pPr>
            <a:r>
              <a:rPr lang="tr-TR" dirty="0" smtClean="0"/>
              <a:t>2201 – ULUSAL İLKÖĞRETİM MATEMATİK OLİMPİYATI</a:t>
            </a:r>
          </a:p>
          <a:p>
            <a:pPr algn="just">
              <a:lnSpc>
                <a:spcPct val="150000"/>
              </a:lnSpc>
            </a:pPr>
            <a:r>
              <a:rPr lang="tr-TR" dirty="0" smtClean="0"/>
              <a:t>2202 – ULUSAL BİLİM OLİMPİYATLARI</a:t>
            </a:r>
          </a:p>
          <a:p>
            <a:pPr algn="just">
              <a:lnSpc>
                <a:spcPct val="150000"/>
              </a:lnSpc>
            </a:pPr>
            <a:r>
              <a:rPr lang="tr-TR" dirty="0" smtClean="0"/>
              <a:t>2203 – ULUSLAR ARASI BİLİM OLİMPİYATLARI</a:t>
            </a:r>
          </a:p>
          <a:p>
            <a:pPr algn="just">
              <a:lnSpc>
                <a:spcPct val="150000"/>
              </a:lnSpc>
            </a:pPr>
            <a:r>
              <a:rPr lang="tr-TR" b="1" dirty="0" smtClean="0">
                <a:solidFill>
                  <a:srgbClr val="E60C0C"/>
                </a:solidFill>
              </a:rPr>
              <a:t>2204 – ORTAÖĞRETİM ÖĞRENCİLERİ ARASI ARAŞTIRMA PROJELERİ YARIŞMASI</a:t>
            </a:r>
          </a:p>
          <a:p>
            <a:pPr lvl="1" algn="just">
              <a:lnSpc>
                <a:spcPct val="150000"/>
              </a:lnSpc>
            </a:pPr>
            <a:r>
              <a:rPr lang="tr-TR" dirty="0" smtClean="0"/>
              <a:t>ORTAÖĞRETİM ÖĞRENCİLERİ ARASI ENERJİ VERİMLİLİĞİ PROJE YARIŞMASI</a:t>
            </a:r>
          </a:p>
          <a:p>
            <a:pPr algn="just">
              <a:lnSpc>
                <a:spcPct val="150000"/>
              </a:lnSpc>
            </a:pPr>
            <a:r>
              <a:rPr lang="tr-TR" dirty="0" smtClean="0">
                <a:solidFill>
                  <a:srgbClr val="FF0000"/>
                </a:solidFill>
              </a:rPr>
              <a:t>2209 – LİSANS VE LİSANS ÖNCESİ, ÖĞRETMEN VE ÖĞRENCİLERE YÖNELİK BİLİMSEL ETKİNLİKLERİ DESTEKLEME PROGRAMI</a:t>
            </a: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27</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79512" y="1062017"/>
            <a:ext cx="8136904" cy="8956298"/>
          </a:xfrm>
          <a:prstGeom prst="rect">
            <a:avLst/>
          </a:prstGeom>
          <a:noFill/>
        </p:spPr>
        <p:txBody>
          <a:bodyPr wrap="square" rtlCol="0">
            <a:spAutoFit/>
          </a:bodyPr>
          <a:lstStyle/>
          <a:p>
            <a:pPr algn="just"/>
            <a:r>
              <a:rPr lang="tr-TR" b="1" dirty="0" smtClean="0"/>
              <a:t>Programın Yürütücüsü: </a:t>
            </a:r>
            <a:r>
              <a:rPr lang="tr-TR" dirty="0" smtClean="0"/>
              <a:t>TÜBİTAK – Bilim İnsanı Destekleme Daire Başkanlığı </a:t>
            </a:r>
          </a:p>
          <a:p>
            <a:pPr algn="just"/>
            <a:endParaRPr lang="tr-TR" dirty="0" smtClean="0"/>
          </a:p>
          <a:p>
            <a:pPr algn="just"/>
            <a:r>
              <a:rPr lang="tr-TR" b="1" dirty="0" smtClean="0"/>
              <a:t>Programın Tarihçesi: </a:t>
            </a:r>
            <a:r>
              <a:rPr lang="tr-TR" dirty="0" smtClean="0"/>
              <a:t>1969 yılından itibaren, her yıl gerçekleştirilmektedir.</a:t>
            </a:r>
          </a:p>
          <a:p>
            <a:pPr algn="just"/>
            <a:endParaRPr lang="tr-TR" dirty="0" smtClean="0"/>
          </a:p>
          <a:p>
            <a:pPr algn="just"/>
            <a:r>
              <a:rPr lang="tr-TR" b="1" dirty="0" smtClean="0"/>
              <a:t>Programın Amacı: </a:t>
            </a:r>
            <a:r>
              <a:rPr lang="tr-TR" dirty="0" smtClean="0"/>
              <a:t>Ortaöğretime devam etmekte olan öğrencileri bilimsel çalışma yapmaya teşvik etmek, yaratıcı yönlerinin ortaya çıkmasını sağlamak ve bilimsel araştırma yöntemlerine yatkınlıklarını geliştirmek üzere düzenlenir.</a:t>
            </a:r>
          </a:p>
          <a:p>
            <a:pPr algn="just"/>
            <a:r>
              <a:rPr lang="tr-TR" b="1" u="sng" dirty="0" smtClean="0">
                <a:solidFill>
                  <a:srgbClr val="C00000"/>
                </a:solidFill>
              </a:rPr>
              <a:t>Yarışma Kapsamındaki Dallar:</a:t>
            </a:r>
          </a:p>
          <a:p>
            <a:pPr lvl="1" algn="just">
              <a:buSzPct val="80000"/>
              <a:buFont typeface="Wingdings" pitchFamily="2" charset="2"/>
              <a:buChar char="q"/>
            </a:pPr>
            <a:r>
              <a:rPr lang="tr-TR" b="1" dirty="0" smtClean="0"/>
              <a:t>  Biyoloji</a:t>
            </a:r>
          </a:p>
          <a:p>
            <a:pPr lvl="1" algn="just">
              <a:buSzPct val="80000"/>
              <a:buFont typeface="Wingdings" pitchFamily="2" charset="2"/>
              <a:buChar char="q"/>
            </a:pPr>
            <a:r>
              <a:rPr lang="tr-TR" b="1" dirty="0" smtClean="0"/>
              <a:t>  Coğrafya</a:t>
            </a:r>
          </a:p>
          <a:p>
            <a:pPr lvl="1" algn="just">
              <a:buSzPct val="80000"/>
              <a:buFont typeface="Wingdings" pitchFamily="2" charset="2"/>
              <a:buChar char="q"/>
            </a:pPr>
            <a:r>
              <a:rPr lang="tr-TR" b="1" dirty="0" smtClean="0"/>
              <a:t>  Değerler Eğitimi</a:t>
            </a:r>
          </a:p>
          <a:p>
            <a:pPr lvl="1" algn="just">
              <a:buSzPct val="80000"/>
              <a:buFont typeface="Wingdings" pitchFamily="2" charset="2"/>
              <a:buChar char="q"/>
            </a:pPr>
            <a:r>
              <a:rPr lang="tr-TR" b="1" dirty="0" smtClean="0"/>
              <a:t>  Fizik</a:t>
            </a:r>
          </a:p>
          <a:p>
            <a:pPr lvl="1" algn="just">
              <a:buSzPct val="80000"/>
              <a:buFont typeface="Wingdings" pitchFamily="2" charset="2"/>
              <a:buChar char="q"/>
            </a:pPr>
            <a:r>
              <a:rPr lang="tr-TR" b="1" dirty="0" smtClean="0"/>
              <a:t>  Kodlama </a:t>
            </a:r>
          </a:p>
          <a:p>
            <a:pPr lvl="1" algn="just">
              <a:buSzPct val="80000"/>
              <a:buFont typeface="Wingdings" pitchFamily="2" charset="2"/>
              <a:buChar char="q"/>
            </a:pPr>
            <a:r>
              <a:rPr lang="tr-TR" b="1" dirty="0" smtClean="0"/>
              <a:t>  Kimya</a:t>
            </a:r>
          </a:p>
          <a:p>
            <a:pPr lvl="1" algn="just">
              <a:buSzPct val="80000"/>
              <a:buFont typeface="Wingdings" pitchFamily="2" charset="2"/>
              <a:buChar char="q"/>
            </a:pPr>
            <a:r>
              <a:rPr lang="tr-TR" b="1" dirty="0" smtClean="0"/>
              <a:t>  Matematik </a:t>
            </a:r>
          </a:p>
          <a:p>
            <a:pPr lvl="1" algn="just">
              <a:buSzPct val="80000"/>
              <a:buFont typeface="Wingdings" pitchFamily="2" charset="2"/>
              <a:buChar char="q"/>
            </a:pPr>
            <a:r>
              <a:rPr lang="tr-TR" b="1" dirty="0" smtClean="0"/>
              <a:t>  Sosyoloji</a:t>
            </a:r>
          </a:p>
          <a:p>
            <a:pPr lvl="1" algn="just">
              <a:buSzPct val="80000"/>
              <a:buFont typeface="Wingdings" pitchFamily="2" charset="2"/>
              <a:buChar char="q"/>
            </a:pPr>
            <a:r>
              <a:rPr lang="tr-TR" b="1" dirty="0" smtClean="0"/>
              <a:t>  Tarih</a:t>
            </a:r>
          </a:p>
          <a:p>
            <a:pPr lvl="1" algn="just">
              <a:buSzPct val="80000"/>
              <a:buFont typeface="Wingdings" pitchFamily="2" charset="2"/>
              <a:buChar char="q"/>
            </a:pPr>
            <a:r>
              <a:rPr lang="tr-TR" b="1" dirty="0" smtClean="0"/>
              <a:t>  Psikoloji </a:t>
            </a:r>
          </a:p>
          <a:p>
            <a:pPr lvl="1" algn="just">
              <a:buSzPct val="80000"/>
              <a:buFont typeface="Wingdings" pitchFamily="2" charset="2"/>
              <a:buChar char="q"/>
            </a:pPr>
            <a:r>
              <a:rPr lang="tr-TR" b="1" dirty="0" smtClean="0"/>
              <a:t>  Tek. Tasarım</a:t>
            </a:r>
          </a:p>
          <a:p>
            <a:pPr lvl="1" algn="just">
              <a:buSzPct val="80000"/>
              <a:buFont typeface="Wingdings" pitchFamily="2" charset="2"/>
              <a:buChar char="q"/>
            </a:pPr>
            <a:r>
              <a:rPr lang="tr-TR" b="1" dirty="0"/>
              <a:t> </a:t>
            </a:r>
            <a:r>
              <a:rPr lang="tr-TR" b="1" dirty="0" smtClean="0"/>
              <a:t> Türk Dili ve Edebiyatı</a:t>
            </a:r>
          </a:p>
          <a:p>
            <a:pPr lvl="1" algn="just">
              <a:buSzPct val="80000"/>
            </a:pPr>
            <a:endParaRPr lang="tr-TR" b="1" dirty="0" smtClean="0"/>
          </a:p>
          <a:p>
            <a:pPr lvl="1" algn="just">
              <a:buSzPct val="80000"/>
              <a:buFont typeface="Wingdings" pitchFamily="2" charset="2"/>
              <a:buChar char="q"/>
            </a:pPr>
            <a:endParaRPr lang="tr-TR" b="1" dirty="0" smtClean="0"/>
          </a:p>
          <a:p>
            <a:pPr lvl="1" algn="just">
              <a:buSzPct val="80000"/>
              <a:buFont typeface="Wingdings" pitchFamily="2" charset="2"/>
              <a:buChar char="q"/>
            </a:pPr>
            <a:endParaRPr lang="tr-TR" b="1" dirty="0" smtClean="0"/>
          </a:p>
          <a:p>
            <a:pPr lvl="1" algn="just">
              <a:buSzPct val="80000"/>
              <a:buFont typeface="Wingdings" pitchFamily="2" charset="2"/>
              <a:buChar char="q"/>
            </a:pPr>
            <a:endParaRPr lang="tr-TR" b="1" dirty="0" smtClean="0"/>
          </a:p>
          <a:p>
            <a:pPr lvl="1" algn="just">
              <a:buSzPct val="80000"/>
              <a:buFont typeface="Wingdings" pitchFamily="2" charset="2"/>
              <a:buChar char="q"/>
            </a:pPr>
            <a:endParaRPr lang="tr-TR" b="1" dirty="0" smtClean="0"/>
          </a:p>
          <a:p>
            <a:pPr lvl="2" algn="just"/>
            <a:endParaRPr lang="tr-TR" b="1"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dirty="0"/>
          </a:p>
        </p:txBody>
      </p:sp>
      <p:pic>
        <p:nvPicPr>
          <p:cNvPr id="2050" name="Picture 2"/>
          <p:cNvPicPr>
            <a:picLocks noChangeAspect="1" noChangeArrowheads="1"/>
          </p:cNvPicPr>
          <p:nvPr/>
        </p:nvPicPr>
        <p:blipFill>
          <a:blip r:embed="rId3" cstate="print"/>
          <a:srcRect l="17156"/>
          <a:stretch>
            <a:fillRect/>
          </a:stretch>
        </p:blipFill>
        <p:spPr bwMode="auto">
          <a:xfrm>
            <a:off x="3786182" y="6143625"/>
            <a:ext cx="4300543" cy="714375"/>
          </a:xfrm>
          <a:prstGeom prst="rect">
            <a:avLst/>
          </a:prstGeom>
          <a:noFill/>
          <a:ln w="9525">
            <a:noFill/>
            <a:miter lim="800000"/>
            <a:headEnd/>
            <a:tailEnd/>
          </a:ln>
          <a:effectLst>
            <a:softEdge rad="31750"/>
          </a:effectLst>
        </p:spPr>
      </p:pic>
      <p:sp>
        <p:nvSpPr>
          <p:cNvPr id="12" name="11 Dikdörtgen"/>
          <p:cNvSpPr/>
          <p:nvPr/>
        </p:nvSpPr>
        <p:spPr>
          <a:xfrm>
            <a:off x="3429000" y="4038600"/>
            <a:ext cx="5029200" cy="1815882"/>
          </a:xfrm>
          <a:prstGeom prst="rect">
            <a:avLst/>
          </a:prstGeom>
          <a:ln w="28575">
            <a:solidFill>
              <a:schemeClr val="bg2">
                <a:lumMod val="50000"/>
              </a:schemeClr>
            </a:solidFill>
            <a:prstDash val="sysDash"/>
          </a:ln>
        </p:spPr>
        <p:txBody>
          <a:bodyPr wrap="square">
            <a:spAutoFit/>
          </a:bodyPr>
          <a:lstStyle/>
          <a:p>
            <a:pPr algn="ctr"/>
            <a:r>
              <a:rPr lang="tr-TR" sz="1600" b="1" dirty="0" smtClean="0"/>
              <a:t>TÜBİTAK-Bilim İnsanı Destekleme Daire Başkanlığı(BİDEB)</a:t>
            </a:r>
          </a:p>
          <a:p>
            <a:r>
              <a:rPr lang="tr-TR" sz="1600" dirty="0" smtClean="0"/>
              <a:t>Tunus Caddesi No: 80, 06100</a:t>
            </a:r>
            <a:br>
              <a:rPr lang="tr-TR" sz="1600" dirty="0" smtClean="0"/>
            </a:br>
            <a:r>
              <a:rPr lang="tr-TR" sz="1600" dirty="0" smtClean="0"/>
              <a:t>Kavaklıdere / ANKARA</a:t>
            </a:r>
            <a:br>
              <a:rPr lang="tr-TR" sz="1600" dirty="0" smtClean="0"/>
            </a:br>
            <a:r>
              <a:rPr lang="tr-TR" sz="1600" dirty="0" smtClean="0"/>
              <a:t> </a:t>
            </a:r>
            <a:br>
              <a:rPr lang="tr-TR" sz="1600" dirty="0" smtClean="0"/>
            </a:br>
            <a:r>
              <a:rPr lang="tr-TR" sz="1600" dirty="0" smtClean="0"/>
              <a:t>Tel: 0 312 468 53 00 / Dahili No: 3812</a:t>
            </a:r>
            <a:br>
              <a:rPr lang="tr-TR" sz="1600" dirty="0" smtClean="0"/>
            </a:br>
            <a:r>
              <a:rPr lang="tr-TR" sz="1600" dirty="0" smtClean="0"/>
              <a:t>Faks: 0 312 427 23 82</a:t>
            </a:r>
            <a:br>
              <a:rPr lang="tr-TR" sz="1600" dirty="0" smtClean="0"/>
            </a:br>
            <a:r>
              <a:rPr lang="tr-TR" sz="1600" dirty="0" smtClean="0"/>
              <a:t>E-Posta: </a:t>
            </a:r>
            <a:r>
              <a:rPr lang="tr-TR" sz="1600" dirty="0" smtClean="0">
                <a:hlinkClick r:id="rId4"/>
              </a:rPr>
              <a:t>bideb2204@tubitak.gov.tr</a:t>
            </a:r>
            <a:endParaRPr lang="tr-TR" sz="1600" dirty="0"/>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3563888" y="1484784"/>
            <a:ext cx="4816242" cy="2520280"/>
          </a:xfrm>
          <a:prstGeom prst="rect">
            <a:avLst/>
          </a:prstGeom>
          <a:noFill/>
          <a:ln w="9525">
            <a:noFill/>
            <a:miter lim="800000"/>
            <a:headEnd/>
            <a:tailEnd/>
          </a:ln>
        </p:spPr>
      </p:pic>
      <p:pic>
        <p:nvPicPr>
          <p:cNvPr id="8" name="Picture 3" descr="C:\Users\samsung\Desktop\tubita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28</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79512" y="1062017"/>
            <a:ext cx="8136904" cy="8125301"/>
          </a:xfrm>
          <a:prstGeom prst="rect">
            <a:avLst/>
          </a:prstGeom>
          <a:noFill/>
        </p:spPr>
        <p:txBody>
          <a:bodyPr wrap="square" rtlCol="0">
            <a:spAutoFit/>
          </a:bodyPr>
          <a:lstStyle/>
          <a:p>
            <a:pPr algn="just"/>
            <a:r>
              <a:rPr lang="tr-TR" b="1" u="sng" dirty="0" smtClean="0"/>
              <a:t>Bölge Koordinatörlükleri:</a:t>
            </a:r>
          </a:p>
          <a:p>
            <a:pPr algn="just">
              <a:lnSpc>
                <a:spcPct val="150000"/>
              </a:lnSpc>
              <a:buFont typeface="Wingdings" pitchFamily="2" charset="2"/>
              <a:buChar char="v"/>
            </a:pPr>
            <a:r>
              <a:rPr lang="tr-TR" b="1" dirty="0" smtClean="0"/>
              <a:t> Adana Bölge Koordinatörlüğü</a:t>
            </a:r>
          </a:p>
          <a:p>
            <a:pPr algn="just">
              <a:lnSpc>
                <a:spcPct val="150000"/>
              </a:lnSpc>
              <a:buFont typeface="Wingdings" pitchFamily="2" charset="2"/>
              <a:buChar char="v"/>
            </a:pPr>
            <a:r>
              <a:rPr lang="tr-TR" b="1" dirty="0" smtClean="0">
                <a:solidFill>
                  <a:schemeClr val="accent1">
                    <a:lumMod val="60000"/>
                    <a:lumOff val="40000"/>
                  </a:schemeClr>
                </a:solidFill>
              </a:rPr>
              <a:t>Ankara Bölge Koordinatörlüğü</a:t>
            </a:r>
          </a:p>
          <a:p>
            <a:pPr algn="just">
              <a:lnSpc>
                <a:spcPct val="150000"/>
              </a:lnSpc>
              <a:buFont typeface="Wingdings" pitchFamily="2" charset="2"/>
              <a:buChar char="v"/>
            </a:pPr>
            <a:r>
              <a:rPr lang="tr-TR" b="1" dirty="0" smtClean="0"/>
              <a:t> Konya Bölge Koordinatörlüğü</a:t>
            </a:r>
          </a:p>
          <a:p>
            <a:pPr algn="just">
              <a:lnSpc>
                <a:spcPct val="150000"/>
              </a:lnSpc>
              <a:buFont typeface="Wingdings" pitchFamily="2" charset="2"/>
              <a:buChar char="v"/>
            </a:pPr>
            <a:r>
              <a:rPr lang="tr-TR" b="1" dirty="0" smtClean="0"/>
              <a:t> Bursa Bölge Koordinatörlüğü</a:t>
            </a:r>
          </a:p>
          <a:p>
            <a:pPr algn="just">
              <a:lnSpc>
                <a:spcPct val="150000"/>
              </a:lnSpc>
              <a:buFont typeface="Wingdings" pitchFamily="2" charset="2"/>
              <a:buChar char="v"/>
            </a:pPr>
            <a:r>
              <a:rPr lang="tr-TR" b="1" dirty="0" smtClean="0"/>
              <a:t> Erzurum Bölge Koordinatörlüğü</a:t>
            </a:r>
          </a:p>
          <a:p>
            <a:pPr algn="just">
              <a:lnSpc>
                <a:spcPct val="150000"/>
              </a:lnSpc>
              <a:buFont typeface="Wingdings" pitchFamily="2" charset="2"/>
              <a:buChar char="v"/>
            </a:pPr>
            <a:r>
              <a:rPr lang="tr-TR" b="1" dirty="0" smtClean="0"/>
              <a:t> İstanbul Asya Yakası Bölge Koordinatörlüğü</a:t>
            </a:r>
          </a:p>
          <a:p>
            <a:pPr algn="just">
              <a:lnSpc>
                <a:spcPct val="150000"/>
              </a:lnSpc>
              <a:buFont typeface="Wingdings" pitchFamily="2" charset="2"/>
              <a:buChar char="v"/>
            </a:pPr>
            <a:r>
              <a:rPr lang="tr-TR" b="1" dirty="0" smtClean="0"/>
              <a:t> İstanbul Avrupa Yakası Bölge Koordinatörlüğü</a:t>
            </a:r>
          </a:p>
          <a:p>
            <a:pPr algn="just">
              <a:lnSpc>
                <a:spcPct val="150000"/>
              </a:lnSpc>
              <a:buFont typeface="Wingdings" pitchFamily="2" charset="2"/>
              <a:buChar char="v"/>
            </a:pPr>
            <a:r>
              <a:rPr lang="tr-TR" b="1" dirty="0" smtClean="0"/>
              <a:t> İzmir Bölge Koordinatörlüğü</a:t>
            </a:r>
          </a:p>
          <a:p>
            <a:pPr algn="just">
              <a:lnSpc>
                <a:spcPct val="150000"/>
              </a:lnSpc>
              <a:buFont typeface="Wingdings" pitchFamily="2" charset="2"/>
              <a:buChar char="v"/>
            </a:pPr>
            <a:r>
              <a:rPr lang="tr-TR" b="1" dirty="0" smtClean="0"/>
              <a:t> Kayseri Bölge Koordinatörlüğü</a:t>
            </a:r>
          </a:p>
          <a:p>
            <a:pPr algn="just">
              <a:lnSpc>
                <a:spcPct val="150000"/>
              </a:lnSpc>
              <a:buFont typeface="Wingdings" pitchFamily="2" charset="2"/>
              <a:buChar char="v"/>
            </a:pPr>
            <a:r>
              <a:rPr lang="tr-TR" b="1" dirty="0" smtClean="0"/>
              <a:t> Malatya Bölge Koordinatörlüğü</a:t>
            </a:r>
          </a:p>
          <a:p>
            <a:pPr algn="just">
              <a:lnSpc>
                <a:spcPct val="150000"/>
              </a:lnSpc>
              <a:buFont typeface="Wingdings" pitchFamily="2" charset="2"/>
              <a:buChar char="v"/>
            </a:pPr>
            <a:r>
              <a:rPr lang="tr-TR" b="1" dirty="0" smtClean="0"/>
              <a:t> Samsun Bölge Koordinatörlüğü</a:t>
            </a:r>
          </a:p>
          <a:p>
            <a:pPr algn="just">
              <a:lnSpc>
                <a:spcPct val="150000"/>
              </a:lnSpc>
              <a:buFont typeface="Wingdings" pitchFamily="2" charset="2"/>
              <a:buChar char="v"/>
            </a:pPr>
            <a:r>
              <a:rPr lang="tr-TR" b="1" dirty="0" smtClean="0"/>
              <a:t> Van Bölge Koordinatörlüğü	 </a:t>
            </a:r>
          </a:p>
          <a:p>
            <a:endParaRPr lang="tr-TR" dirty="0" smtClean="0"/>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dirty="0"/>
          </a:p>
        </p:txBody>
      </p:sp>
      <p:sp>
        <p:nvSpPr>
          <p:cNvPr id="14" name="13 Metin kutusu"/>
          <p:cNvSpPr txBox="1"/>
          <p:nvPr/>
        </p:nvSpPr>
        <p:spPr>
          <a:xfrm>
            <a:off x="3923928" y="4797152"/>
            <a:ext cx="4176464" cy="1200329"/>
          </a:xfrm>
          <a:prstGeom prst="rect">
            <a:avLst/>
          </a:prstGeom>
          <a:noFill/>
          <a:ln>
            <a:solidFill>
              <a:schemeClr val="bg2">
                <a:lumMod val="25000"/>
              </a:schemeClr>
            </a:solidFill>
            <a:prstDash val="lgDash"/>
          </a:ln>
        </p:spPr>
        <p:txBody>
          <a:bodyPr wrap="square" rtlCol="0">
            <a:spAutoFit/>
          </a:bodyPr>
          <a:lstStyle/>
          <a:p>
            <a:pPr algn="just"/>
            <a:r>
              <a:rPr lang="en-US" dirty="0" smtClean="0"/>
              <a:t>12 </a:t>
            </a:r>
            <a:r>
              <a:rPr lang="en-US" dirty="0" err="1" smtClean="0"/>
              <a:t>Bölge</a:t>
            </a:r>
            <a:r>
              <a:rPr lang="tr-TR" dirty="0" smtClean="0"/>
              <a:t> Merkezinde de, </a:t>
            </a:r>
            <a:r>
              <a:rPr lang="en-US" dirty="0" err="1" smtClean="0"/>
              <a:t>bir</a:t>
            </a:r>
            <a:r>
              <a:rPr lang="tr-TR" dirty="0" smtClean="0"/>
              <a:t>er </a:t>
            </a:r>
            <a:r>
              <a:rPr lang="en-US" dirty="0" err="1" smtClean="0"/>
              <a:t>öğretim</a:t>
            </a:r>
            <a:r>
              <a:rPr lang="tr-TR" dirty="0" smtClean="0"/>
              <a:t> </a:t>
            </a:r>
            <a:r>
              <a:rPr lang="en-US" dirty="0" err="1" smtClean="0"/>
              <a:t>üyesi</a:t>
            </a:r>
            <a:r>
              <a:rPr lang="en-US" dirty="0" smtClean="0"/>
              <a:t> TÜBİTAK </a:t>
            </a:r>
            <a:r>
              <a:rPr lang="en-US" dirty="0" err="1" smtClean="0"/>
              <a:t>tarafından</a:t>
            </a:r>
            <a:r>
              <a:rPr lang="tr-TR" dirty="0" smtClean="0"/>
              <a:t> </a:t>
            </a:r>
            <a:r>
              <a:rPr lang="en-US" dirty="0" err="1" smtClean="0"/>
              <a:t>yarışmadan</a:t>
            </a:r>
            <a:r>
              <a:rPr lang="tr-TR" dirty="0" smtClean="0"/>
              <a:t> </a:t>
            </a:r>
            <a:r>
              <a:rPr lang="en-US" dirty="0" err="1" smtClean="0"/>
              <a:t>sorumlu</a:t>
            </a:r>
            <a:r>
              <a:rPr lang="tr-TR" dirty="0" smtClean="0"/>
              <a:t> </a:t>
            </a:r>
            <a:r>
              <a:rPr lang="en-US" b="1" dirty="0" err="1" smtClean="0"/>
              <a:t>Bölge</a:t>
            </a:r>
            <a:r>
              <a:rPr lang="tr-TR" b="1" dirty="0" smtClean="0"/>
              <a:t> </a:t>
            </a:r>
            <a:r>
              <a:rPr lang="en-US" b="1" dirty="0" err="1" smtClean="0"/>
              <a:t>Koordinatörü</a:t>
            </a:r>
            <a:r>
              <a:rPr lang="tr-TR" b="1" dirty="0" smtClean="0"/>
              <a:t> </a:t>
            </a:r>
            <a:r>
              <a:rPr lang="en-US" dirty="0" err="1" smtClean="0"/>
              <a:t>olarak</a:t>
            </a:r>
            <a:r>
              <a:rPr lang="tr-TR" dirty="0" smtClean="0"/>
              <a:t> </a:t>
            </a:r>
            <a:r>
              <a:rPr lang="en-US" dirty="0" err="1" smtClean="0"/>
              <a:t>görevlendirilmiştir</a:t>
            </a:r>
            <a:r>
              <a:rPr lang="en-US" dirty="0" smtClean="0"/>
              <a:t>.</a:t>
            </a:r>
            <a:endParaRPr lang="tr-TR" dirty="0"/>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29</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79512" y="1062017"/>
            <a:ext cx="8136904" cy="8402300"/>
          </a:xfrm>
          <a:prstGeom prst="rect">
            <a:avLst/>
          </a:prstGeom>
          <a:noFill/>
        </p:spPr>
        <p:txBody>
          <a:bodyPr wrap="square" rtlCol="0">
            <a:spAutoFit/>
          </a:bodyPr>
          <a:lstStyle/>
          <a:p>
            <a:pPr algn="just"/>
            <a:r>
              <a:rPr lang="tr-TR" b="1" u="sng" dirty="0" smtClean="0"/>
              <a:t>Ankara Bölge Koordinatörlüğü Hakkında Genel Bilgiler:</a:t>
            </a:r>
          </a:p>
          <a:p>
            <a:pPr algn="just"/>
            <a:endParaRPr lang="tr-TR" b="1" u="sng" dirty="0" smtClean="0"/>
          </a:p>
          <a:p>
            <a:pPr algn="just"/>
            <a:r>
              <a:rPr lang="tr-TR" b="1" u="sng" dirty="0" smtClean="0">
                <a:solidFill>
                  <a:srgbClr val="C00000"/>
                </a:solidFill>
              </a:rPr>
              <a:t>Bölge Merkezine Bağlı İller:</a:t>
            </a:r>
          </a:p>
          <a:p>
            <a:pPr algn="just">
              <a:buFont typeface="Wingdings" pitchFamily="2" charset="2"/>
              <a:buChar char="v"/>
            </a:pPr>
            <a:r>
              <a:rPr lang="tr-TR" b="1" dirty="0" smtClean="0">
                <a:solidFill>
                  <a:srgbClr val="0070C0"/>
                </a:solidFill>
              </a:rPr>
              <a:t> Ankara</a:t>
            </a:r>
          </a:p>
          <a:p>
            <a:pPr algn="just">
              <a:buFont typeface="Wingdings" pitchFamily="2" charset="2"/>
              <a:buChar char="v"/>
            </a:pPr>
            <a:r>
              <a:rPr lang="tr-TR" b="1" dirty="0" smtClean="0">
                <a:solidFill>
                  <a:srgbClr val="0070C0"/>
                </a:solidFill>
              </a:rPr>
              <a:t> Bartın</a:t>
            </a:r>
          </a:p>
          <a:p>
            <a:pPr algn="just">
              <a:buFont typeface="Wingdings" pitchFamily="2" charset="2"/>
              <a:buChar char="v"/>
            </a:pPr>
            <a:r>
              <a:rPr lang="tr-TR" b="1" dirty="0" smtClean="0">
                <a:solidFill>
                  <a:srgbClr val="0070C0"/>
                </a:solidFill>
              </a:rPr>
              <a:t> Bolu </a:t>
            </a:r>
          </a:p>
          <a:p>
            <a:pPr algn="just">
              <a:buFont typeface="Wingdings" pitchFamily="2" charset="2"/>
              <a:buChar char="v"/>
            </a:pPr>
            <a:r>
              <a:rPr lang="tr-TR" b="1" dirty="0" smtClean="0">
                <a:solidFill>
                  <a:srgbClr val="0070C0"/>
                </a:solidFill>
              </a:rPr>
              <a:t> Çankırı</a:t>
            </a:r>
          </a:p>
          <a:p>
            <a:pPr algn="just">
              <a:buFont typeface="Wingdings" pitchFamily="2" charset="2"/>
              <a:buChar char="v"/>
            </a:pPr>
            <a:r>
              <a:rPr lang="tr-TR" b="1" dirty="0" smtClean="0">
                <a:solidFill>
                  <a:srgbClr val="0070C0"/>
                </a:solidFill>
              </a:rPr>
              <a:t> Çorum</a:t>
            </a:r>
          </a:p>
          <a:p>
            <a:pPr algn="just">
              <a:buFont typeface="Wingdings" pitchFamily="2" charset="2"/>
              <a:buChar char="v"/>
            </a:pPr>
            <a:r>
              <a:rPr lang="tr-TR" b="1" dirty="0" smtClean="0">
                <a:solidFill>
                  <a:srgbClr val="0070C0"/>
                </a:solidFill>
              </a:rPr>
              <a:t> Karabük</a:t>
            </a:r>
          </a:p>
          <a:p>
            <a:pPr algn="just">
              <a:buFont typeface="Wingdings" pitchFamily="2" charset="2"/>
              <a:buChar char="v"/>
            </a:pPr>
            <a:r>
              <a:rPr lang="tr-TR" b="1" dirty="0" smtClean="0">
                <a:solidFill>
                  <a:srgbClr val="0070C0"/>
                </a:solidFill>
              </a:rPr>
              <a:t> Kırıkkale</a:t>
            </a:r>
          </a:p>
          <a:p>
            <a:pPr algn="just">
              <a:buFont typeface="Wingdings" pitchFamily="2" charset="2"/>
              <a:buChar char="v"/>
            </a:pPr>
            <a:r>
              <a:rPr lang="tr-TR" b="1" dirty="0" smtClean="0">
                <a:solidFill>
                  <a:srgbClr val="0070C0"/>
                </a:solidFill>
              </a:rPr>
              <a:t> Zonguldak</a:t>
            </a:r>
          </a:p>
          <a:p>
            <a:pPr algn="just">
              <a:buFont typeface="Wingdings" pitchFamily="2" charset="2"/>
              <a:buChar char="v"/>
            </a:pPr>
            <a:endParaRPr lang="tr-TR" b="1" dirty="0" smtClean="0"/>
          </a:p>
          <a:p>
            <a:pPr algn="just"/>
            <a:r>
              <a:rPr lang="tr-TR" b="1" u="sng" dirty="0" smtClean="0">
                <a:solidFill>
                  <a:srgbClr val="E60C0C"/>
                </a:solidFill>
              </a:rPr>
              <a:t>Ankara Bölge Koordinatörü ve İletişim Bilgileri:</a:t>
            </a:r>
          </a:p>
          <a:p>
            <a:pPr algn="just"/>
            <a:endParaRPr lang="tr-TR" b="1" dirty="0" smtClean="0"/>
          </a:p>
          <a:p>
            <a:pPr algn="just"/>
            <a:r>
              <a:rPr lang="tr-TR" b="1" dirty="0" smtClean="0"/>
              <a:t>Doç. Dr. Abuzer  Kadir ÖZSUNAR</a:t>
            </a:r>
          </a:p>
          <a:p>
            <a:r>
              <a:rPr lang="tr-TR" dirty="0" smtClean="0"/>
              <a:t>Gazi Üniversitesi, Müh. Mim. Fak. </a:t>
            </a:r>
          </a:p>
          <a:p>
            <a:r>
              <a:rPr lang="tr-TR" dirty="0" smtClean="0"/>
              <a:t>Makine Müh. Bölümü  06570  ANKARA</a:t>
            </a:r>
            <a:br>
              <a:rPr lang="tr-TR" dirty="0" smtClean="0"/>
            </a:br>
            <a:r>
              <a:rPr lang="tr-TR" dirty="0" smtClean="0"/>
              <a:t/>
            </a:r>
            <a:br>
              <a:rPr lang="tr-TR" dirty="0" smtClean="0"/>
            </a:br>
            <a:r>
              <a:rPr lang="tr-TR" b="1" dirty="0" smtClean="0"/>
              <a:t>Tel:</a:t>
            </a:r>
            <a:r>
              <a:rPr lang="tr-TR" dirty="0" smtClean="0"/>
              <a:t> 0312 582 34 10</a:t>
            </a:r>
            <a:br>
              <a:rPr lang="tr-TR" dirty="0" smtClean="0"/>
            </a:br>
            <a:r>
              <a:rPr lang="tr-TR" b="1" dirty="0" smtClean="0"/>
              <a:t>eposta: </a:t>
            </a:r>
            <a:r>
              <a:rPr lang="tr-TR" dirty="0" err="1" smtClean="0"/>
              <a:t>ozsunar</a:t>
            </a:r>
            <a:r>
              <a:rPr lang="tr-TR" dirty="0" smtClean="0"/>
              <a:t>@gazi.edu.tr</a:t>
            </a:r>
          </a:p>
          <a:p>
            <a:endParaRPr lang="tr-TR" dirty="0" smtClean="0"/>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dirty="0"/>
          </a:p>
        </p:txBody>
      </p:sp>
      <p:pic>
        <p:nvPicPr>
          <p:cNvPr id="12290" name="Picture 2"/>
          <p:cNvPicPr>
            <a:picLocks noChangeAspect="1" noChangeArrowheads="1"/>
          </p:cNvPicPr>
          <p:nvPr/>
        </p:nvPicPr>
        <p:blipFill>
          <a:blip r:embed="rId3" cstate="print"/>
          <a:srcRect/>
          <a:stretch>
            <a:fillRect/>
          </a:stretch>
        </p:blipFill>
        <p:spPr bwMode="auto">
          <a:xfrm>
            <a:off x="3995936" y="1844824"/>
            <a:ext cx="3993525" cy="2736304"/>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uffintheair.com/images/CartoonBiologist.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670434">
            <a:off x="7471413" y="2513066"/>
            <a:ext cx="1421760" cy="141465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a:t>
            </a:fld>
            <a:endParaRPr lang="tr-TR"/>
          </a:p>
        </p:txBody>
      </p:sp>
      <p:sp>
        <p:nvSpPr>
          <p:cNvPr id="9" name="Başlık 1"/>
          <p:cNvSpPr>
            <a:spLocks noGrp="1"/>
          </p:cNvSpPr>
          <p:nvPr>
            <p:ph type="title"/>
          </p:nvPr>
        </p:nvSpPr>
        <p:spPr>
          <a:xfrm>
            <a:off x="457200" y="274638"/>
            <a:ext cx="7620000" cy="1143000"/>
          </a:xfrm>
        </p:spPr>
        <p:txBody>
          <a:bodyPr/>
          <a:lstStyle/>
          <a:p>
            <a:r>
              <a:rPr lang="tr-TR" sz="3600" dirty="0" smtClean="0">
                <a:solidFill>
                  <a:schemeClr val="accent5">
                    <a:lumMod val="75000"/>
                  </a:schemeClr>
                </a:solidFill>
              </a:rPr>
              <a:t>Bilimsel Çalışma Ne Demektir?</a:t>
            </a:r>
            <a:endParaRPr lang="tr-TR" sz="3600" dirty="0">
              <a:solidFill>
                <a:schemeClr val="accent5">
                  <a:lumMod val="75000"/>
                </a:schemeClr>
              </a:solidFill>
            </a:endParaRPr>
          </a:p>
        </p:txBody>
      </p:sp>
      <p:sp>
        <p:nvSpPr>
          <p:cNvPr id="7" name="6 Metin kutusu"/>
          <p:cNvSpPr txBox="1"/>
          <p:nvPr/>
        </p:nvSpPr>
        <p:spPr>
          <a:xfrm>
            <a:off x="8568952" y="6309320"/>
            <a:ext cx="611560" cy="369332"/>
          </a:xfrm>
          <a:prstGeom prst="rect">
            <a:avLst/>
          </a:prstGeom>
          <a:noFill/>
        </p:spPr>
        <p:txBody>
          <a:bodyPr wrap="square" rtlCol="0">
            <a:spAutoFit/>
          </a:bodyPr>
          <a:lstStyle/>
          <a:p>
            <a:r>
              <a:rPr lang="tr-TR" dirty="0" smtClean="0">
                <a:solidFill>
                  <a:schemeClr val="bg1"/>
                </a:solidFill>
                <a:latin typeface="AR BLANCA" pitchFamily="2" charset="0"/>
                <a:cs typeface="MV Boli" pitchFamily="2" charset="0"/>
              </a:rPr>
              <a:t>MG</a:t>
            </a:r>
            <a:endParaRPr lang="tr-TR" dirty="0">
              <a:solidFill>
                <a:schemeClr val="bg1"/>
              </a:solidFill>
              <a:latin typeface="AR BLANCA" pitchFamily="2" charset="0"/>
              <a:cs typeface="MV Boli" pitchFamily="2" charset="0"/>
            </a:endParaRPr>
          </a:p>
        </p:txBody>
      </p:sp>
      <p:sp>
        <p:nvSpPr>
          <p:cNvPr id="6" name="İçerik Yer Tutucusu 2"/>
          <p:cNvSpPr>
            <a:spLocks noGrp="1"/>
          </p:cNvSpPr>
          <p:nvPr>
            <p:ph idx="1"/>
          </p:nvPr>
        </p:nvSpPr>
        <p:spPr>
          <a:xfrm>
            <a:off x="35496" y="1340768"/>
            <a:ext cx="8041704" cy="5669632"/>
          </a:xfrm>
        </p:spPr>
        <p:txBody>
          <a:bodyPr>
            <a:noAutofit/>
          </a:bodyPr>
          <a:lstStyle/>
          <a:p>
            <a:pPr algn="just">
              <a:lnSpc>
                <a:spcPct val="150000"/>
              </a:lnSpc>
            </a:pPr>
            <a:r>
              <a:rPr lang="tr-TR" sz="1800" dirty="0" smtClean="0"/>
              <a:t>«</a:t>
            </a:r>
            <a:r>
              <a:rPr lang="tr-TR" sz="1800" b="1" dirty="0" smtClean="0"/>
              <a:t>Bilim</a:t>
            </a:r>
            <a:r>
              <a:rPr lang="tr-TR" sz="1800" dirty="0" smtClean="0"/>
              <a:t>» İnsanların kendilerini ve çevrelerindeki diğer varlıkları anlamak, bu varlıkların birbirleri ile ilişki ve etkileşimlerini inceleyerek, meydana gelen olayları açıklayabilmek için uygulanan yöntem ve etkinlikler bütünüdür. </a:t>
            </a:r>
          </a:p>
          <a:p>
            <a:pPr algn="just">
              <a:lnSpc>
                <a:spcPct val="150000"/>
              </a:lnSpc>
            </a:pPr>
            <a:r>
              <a:rPr lang="tr-TR" sz="1800" u="sng" dirty="0" smtClean="0">
                <a:solidFill>
                  <a:srgbClr val="C00000"/>
                </a:solidFill>
              </a:rPr>
              <a:t>Bilimin temelinde insanın merakı (????), gözlem, yorum, düşünme kabiliyetleri ve yaratıcılığı yatar. </a:t>
            </a:r>
          </a:p>
          <a:p>
            <a:pPr algn="just">
              <a:lnSpc>
                <a:spcPct val="150000"/>
              </a:lnSpc>
            </a:pPr>
            <a:r>
              <a:rPr lang="tr-TR" sz="1800" dirty="0" smtClean="0"/>
              <a:t>Bilimsel bir çalışmanın ana basamakları;</a:t>
            </a:r>
          </a:p>
          <a:p>
            <a:pPr lvl="1" algn="just">
              <a:lnSpc>
                <a:spcPct val="150000"/>
              </a:lnSpc>
            </a:pPr>
            <a:r>
              <a:rPr lang="tr-TR" sz="1800" dirty="0" smtClean="0"/>
              <a:t>Gözlem yaparak bilgi toplama, </a:t>
            </a:r>
          </a:p>
          <a:p>
            <a:pPr lvl="1" algn="just">
              <a:lnSpc>
                <a:spcPct val="150000"/>
              </a:lnSpc>
            </a:pPr>
            <a:r>
              <a:rPr lang="tr-TR" sz="1800" dirty="0" smtClean="0">
                <a:solidFill>
                  <a:srgbClr val="860000"/>
                </a:solidFill>
              </a:rPr>
              <a:t>Elde edilen bilgilerin değerlendirilmesi</a:t>
            </a:r>
            <a:r>
              <a:rPr lang="tr-TR" sz="1800" dirty="0" smtClean="0"/>
              <a:t>,</a:t>
            </a:r>
          </a:p>
          <a:p>
            <a:pPr lvl="1" algn="just">
              <a:lnSpc>
                <a:spcPct val="150000"/>
              </a:lnSpc>
            </a:pPr>
            <a:r>
              <a:rPr lang="tr-TR" sz="1800" dirty="0" smtClean="0"/>
              <a:t>Bilgilerin uygunluğu (akıl, mantık, doğa kuralları, bilimsel kurallar) </a:t>
            </a:r>
          </a:p>
          <a:p>
            <a:pPr lvl="1" algn="just">
              <a:lnSpc>
                <a:spcPct val="150000"/>
              </a:lnSpc>
            </a:pPr>
            <a:r>
              <a:rPr lang="tr-TR" sz="1800" dirty="0" smtClean="0">
                <a:solidFill>
                  <a:srgbClr val="860000"/>
                </a:solidFill>
              </a:rPr>
              <a:t>Bilgilerden yorumlar ve sonuçlar çıkarılması (Doğa kanunları)</a:t>
            </a:r>
          </a:p>
          <a:p>
            <a:pPr lvl="1" algn="just">
              <a:lnSpc>
                <a:spcPct val="150000"/>
              </a:lnSpc>
            </a:pPr>
            <a:r>
              <a:rPr lang="tr-TR" sz="1800" dirty="0" smtClean="0"/>
              <a:t>Bilginin paylaşılması- başka bilim insanları ile daha sonra gelecek nesillere bilgilerin ve sonuçların aktarılması şeklinde sıralanabilir. </a:t>
            </a: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30</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0" name="9 Metin kutusu"/>
          <p:cNvSpPr txBox="1"/>
          <p:nvPr/>
        </p:nvSpPr>
        <p:spPr>
          <a:xfrm>
            <a:off x="179512" y="1052736"/>
            <a:ext cx="8136904" cy="7571303"/>
          </a:xfrm>
          <a:prstGeom prst="rect">
            <a:avLst/>
          </a:prstGeom>
          <a:noFill/>
        </p:spPr>
        <p:txBody>
          <a:bodyPr wrap="square" rtlCol="0">
            <a:spAutoFit/>
          </a:bodyPr>
          <a:lstStyle/>
          <a:p>
            <a:pPr algn="just"/>
            <a:r>
              <a:rPr lang="tr-TR" b="1" u="sng" dirty="0" smtClean="0"/>
              <a:t>Başvuru Koşulları:</a:t>
            </a:r>
          </a:p>
          <a:p>
            <a:pPr algn="just"/>
            <a:endParaRPr lang="tr-TR" b="1" u="sng" dirty="0" smtClean="0"/>
          </a:p>
          <a:p>
            <a:pPr algn="just">
              <a:buFont typeface="Wingdings" pitchFamily="2" charset="2"/>
              <a:buChar char="§"/>
            </a:pPr>
            <a:r>
              <a:rPr lang="tr-TR" dirty="0" smtClean="0"/>
              <a:t>  Türkiye ve K.K.T.C ’de öğrenim gören tüm ortaöğretim öğrencileri katılabilir.</a:t>
            </a:r>
          </a:p>
          <a:p>
            <a:pPr algn="just">
              <a:buFont typeface="Wingdings" pitchFamily="2" charset="2"/>
              <a:buChar char="§"/>
            </a:pPr>
            <a:r>
              <a:rPr lang="tr-TR" dirty="0" smtClean="0"/>
              <a:t>  Her öğrenci sadece </a:t>
            </a:r>
            <a:r>
              <a:rPr lang="tr-TR" u="sng" dirty="0" smtClean="0">
                <a:solidFill>
                  <a:srgbClr val="C00000"/>
                </a:solidFill>
              </a:rPr>
              <a:t>bir</a:t>
            </a:r>
            <a:r>
              <a:rPr lang="tr-TR" dirty="0" smtClean="0"/>
              <a:t> proje ile katılabilir ve aynı proje </a:t>
            </a:r>
            <a:r>
              <a:rPr lang="tr-TR" u="sng" dirty="0" smtClean="0">
                <a:solidFill>
                  <a:srgbClr val="C00000"/>
                </a:solidFill>
              </a:rPr>
              <a:t>en çok iki </a:t>
            </a:r>
            <a:r>
              <a:rPr lang="tr-TR" dirty="0" smtClean="0"/>
              <a:t>öğrenci tarafından hazırlanabilir. </a:t>
            </a:r>
          </a:p>
          <a:p>
            <a:pPr algn="just">
              <a:buFont typeface="Wingdings" pitchFamily="2" charset="2"/>
              <a:buChar char="§"/>
            </a:pPr>
            <a:r>
              <a:rPr lang="tr-TR" dirty="0" smtClean="0"/>
              <a:t>  Bir proje için sadece bir danışman olabilir ve danışman istediği sayıda projeye danışmanlık yapabilir.  Ancak, projelerin kabul edilmesi için </a:t>
            </a:r>
            <a:r>
              <a:rPr lang="tr-TR" b="1" u="sng" dirty="0" smtClean="0"/>
              <a:t>danışman olması zorunlu değildir.</a:t>
            </a:r>
          </a:p>
          <a:p>
            <a:pPr algn="just">
              <a:buFont typeface="Wingdings" pitchFamily="2" charset="2"/>
              <a:buChar char="§"/>
            </a:pPr>
            <a:r>
              <a:rPr lang="tr-TR" dirty="0" smtClean="0"/>
              <a:t>Yarışmaya gönderilecek projeler 2017 yılı </a:t>
            </a:r>
            <a:r>
              <a:rPr lang="tr-TR" b="1" dirty="0" smtClean="0"/>
              <a:t>proje rehberine göre </a:t>
            </a:r>
            <a:r>
              <a:rPr lang="tr-TR" dirty="0" smtClean="0"/>
              <a:t>hazırlanması gerekir.</a:t>
            </a:r>
          </a:p>
          <a:p>
            <a:pPr algn="just">
              <a:buFont typeface="Wingdings" pitchFamily="2" charset="2"/>
              <a:buChar char="§"/>
            </a:pPr>
            <a:r>
              <a:rPr lang="tr-TR" dirty="0" smtClean="0"/>
              <a:t>  Aynı ya da başka isimlerle ve/veya aynı ya da benzer içerikle (konuyla) herhangi bir proje yarışmasına, </a:t>
            </a:r>
            <a:r>
              <a:rPr lang="tr-TR" b="1" dirty="0" smtClean="0"/>
              <a:t>bu yarışmanın son başvuru tarihinden önce katılmış veya başvurmuş olan projeler, bu yarışmaya katılamaz.</a:t>
            </a:r>
          </a:p>
          <a:p>
            <a:pPr algn="just"/>
            <a:r>
              <a:rPr lang="tr-TR" i="1" dirty="0" smtClean="0">
                <a:solidFill>
                  <a:schemeClr val="accent3">
                    <a:lumMod val="50000"/>
                  </a:schemeClr>
                </a:solidFill>
              </a:rPr>
              <a:t>Son başvuru tarihinden önce aynı projeyle başka bir yarışmaya katıldığı ya da başvurduğu belirlenen projeler, hangi aşamada olursa olsun yarışmadan elenir. </a:t>
            </a:r>
          </a:p>
          <a:p>
            <a:pPr algn="just">
              <a:buFont typeface="Wingdings" pitchFamily="2" charset="2"/>
              <a:buChar char="§"/>
            </a:pPr>
            <a:r>
              <a:rPr lang="tr-TR" dirty="0" smtClean="0"/>
              <a:t>  TÜBİTAK tarafından düzenlenen “</a:t>
            </a:r>
            <a:r>
              <a:rPr lang="tr-TR" b="1" dirty="0" smtClean="0"/>
              <a:t>Enerji Verimliliği</a:t>
            </a:r>
            <a:r>
              <a:rPr lang="tr-TR" dirty="0" smtClean="0"/>
              <a:t>” proje yarışmasına da katılanlar, aynı projeyle bu yarışmaya da katılırlar ise </a:t>
            </a:r>
            <a:r>
              <a:rPr lang="tr-TR" b="1" u="sng" dirty="0" smtClean="0"/>
              <a:t>her iki yarışmadan da diskalifiye edilirler</a:t>
            </a:r>
            <a:r>
              <a:rPr lang="tr-TR" dirty="0" smtClean="0"/>
              <a:t>.</a:t>
            </a:r>
            <a:endParaRPr lang="tr-TR" i="1" dirty="0" smtClean="0"/>
          </a:p>
          <a:p>
            <a:pPr algn="just"/>
            <a:endParaRPr lang="tr-TR" b="1" u="sng" dirty="0" smtClean="0"/>
          </a:p>
          <a:p>
            <a:pPr algn="just"/>
            <a:endParaRPr lang="tr-TR" b="1" u="sng" dirty="0" smtClean="0"/>
          </a:p>
          <a:p>
            <a:pPr algn="just"/>
            <a:endParaRPr lang="tr-TR" b="1" u="sng"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dirty="0"/>
          </a:p>
        </p:txBody>
      </p:sp>
      <p:sp>
        <p:nvSpPr>
          <p:cNvPr id="11" name="10 Dikdörtgen"/>
          <p:cNvSpPr/>
          <p:nvPr/>
        </p:nvSpPr>
        <p:spPr>
          <a:xfrm>
            <a:off x="1115616" y="6021288"/>
            <a:ext cx="7272808" cy="646331"/>
          </a:xfrm>
          <a:prstGeom prst="rect">
            <a:avLst/>
          </a:prstGeom>
        </p:spPr>
        <p:txBody>
          <a:bodyPr wrap="square">
            <a:spAutoFit/>
          </a:bodyPr>
          <a:lstStyle/>
          <a:p>
            <a:endParaRPr lang="tr-TR" dirty="0" smtClean="0"/>
          </a:p>
          <a:p>
            <a:r>
              <a:rPr lang="tr-TR" b="1" dirty="0" smtClean="0">
                <a:solidFill>
                  <a:srgbClr val="FF0000"/>
                </a:solidFill>
              </a:rPr>
              <a:t>Bu koşullara uymayan projeler kesinlikle kabul edilmemektedir.</a:t>
            </a:r>
          </a:p>
        </p:txBody>
      </p:sp>
      <p:pic>
        <p:nvPicPr>
          <p:cNvPr id="4099" name="Picture 3"/>
          <p:cNvPicPr>
            <a:picLocks noChangeAspect="1" noChangeArrowheads="1"/>
          </p:cNvPicPr>
          <p:nvPr/>
        </p:nvPicPr>
        <p:blipFill>
          <a:blip r:embed="rId3" cstate="print"/>
          <a:srcRect/>
          <a:stretch>
            <a:fillRect/>
          </a:stretch>
        </p:blipFill>
        <p:spPr bwMode="auto">
          <a:xfrm>
            <a:off x="611560" y="6237312"/>
            <a:ext cx="589058" cy="476672"/>
          </a:xfrm>
          <a:prstGeom prst="rect">
            <a:avLst/>
          </a:prstGeom>
          <a:noFill/>
          <a:ln w="9525">
            <a:noFill/>
            <a:miter lim="800000"/>
            <a:headEnd/>
            <a:tailEnd/>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31</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07504" y="1124744"/>
            <a:ext cx="8136904" cy="7571303"/>
          </a:xfrm>
          <a:prstGeom prst="rect">
            <a:avLst/>
          </a:prstGeom>
          <a:noFill/>
        </p:spPr>
        <p:txBody>
          <a:bodyPr wrap="square" rtlCol="0">
            <a:spAutoFit/>
          </a:bodyPr>
          <a:lstStyle/>
          <a:p>
            <a:pPr algn="just"/>
            <a:r>
              <a:rPr lang="tr-TR" b="1" u="sng" dirty="0" smtClean="0">
                <a:solidFill>
                  <a:schemeClr val="accent5">
                    <a:lumMod val="75000"/>
                  </a:schemeClr>
                </a:solidFill>
              </a:rPr>
              <a:t>2017 Yılı için Önemli Tarihler:</a:t>
            </a:r>
          </a:p>
          <a:p>
            <a:pPr algn="just"/>
            <a:endParaRPr lang="tr-TR" b="1" u="sng" dirty="0" smtClean="0">
              <a:solidFill>
                <a:schemeClr val="accent5">
                  <a:lumMod val="75000"/>
                </a:schemeClr>
              </a:solidFill>
            </a:endParaRPr>
          </a:p>
          <a:p>
            <a:pPr algn="just"/>
            <a:r>
              <a:rPr lang="tr-TR" b="1" u="sng" dirty="0" smtClean="0">
                <a:solidFill>
                  <a:schemeClr val="accent5">
                    <a:lumMod val="75000"/>
                  </a:schemeClr>
                </a:solidFill>
              </a:rPr>
              <a:t>İnternet Üzerinden Başvuru Tarihleri:</a:t>
            </a:r>
          </a:p>
          <a:p>
            <a:pPr algn="just"/>
            <a:r>
              <a:rPr lang="tr-TR" dirty="0" smtClean="0"/>
              <a:t>Başvuru Başlangıç Tarihi:	</a:t>
            </a:r>
            <a:r>
              <a:rPr lang="tr-TR" dirty="0" smtClean="0"/>
              <a:t>18 </a:t>
            </a:r>
            <a:r>
              <a:rPr lang="tr-TR" dirty="0" smtClean="0">
                <a:solidFill>
                  <a:schemeClr val="bg2">
                    <a:lumMod val="50000"/>
                  </a:schemeClr>
                </a:solidFill>
              </a:rPr>
              <a:t>Aralık</a:t>
            </a:r>
            <a:r>
              <a:rPr lang="tr-TR" dirty="0" smtClean="0"/>
              <a:t>2017 </a:t>
            </a:r>
            <a:endParaRPr lang="tr-TR" dirty="0" smtClean="0"/>
          </a:p>
          <a:p>
            <a:pPr algn="just"/>
            <a:r>
              <a:rPr lang="tr-TR" dirty="0" smtClean="0"/>
              <a:t>Başvuru Bitiş Tarihi:          	</a:t>
            </a:r>
            <a:r>
              <a:rPr lang="tr-TR" dirty="0" smtClean="0"/>
              <a:t>12 </a:t>
            </a:r>
            <a:r>
              <a:rPr lang="tr-TR" dirty="0" smtClean="0">
                <a:solidFill>
                  <a:schemeClr val="bg2">
                    <a:lumMod val="50000"/>
                  </a:schemeClr>
                </a:solidFill>
              </a:rPr>
              <a:t>Ocak</a:t>
            </a:r>
            <a:r>
              <a:rPr lang="tr-TR" dirty="0" smtClean="0"/>
              <a:t> </a:t>
            </a:r>
            <a:r>
              <a:rPr lang="tr-TR" dirty="0" smtClean="0"/>
              <a:t>2018</a:t>
            </a:r>
            <a:endParaRPr lang="tr-TR" dirty="0" smtClean="0"/>
          </a:p>
          <a:p>
            <a:pPr algn="just"/>
            <a:r>
              <a:rPr lang="tr-TR" dirty="0" smtClean="0"/>
              <a:t>Bölge Koordinatörlüğüne </a:t>
            </a:r>
          </a:p>
          <a:p>
            <a:pPr algn="just"/>
            <a:r>
              <a:rPr lang="tr-TR" dirty="0" smtClean="0"/>
              <a:t>En Son Teslim Tarihi: 	</a:t>
            </a:r>
            <a:r>
              <a:rPr lang="tr-TR" smtClean="0"/>
              <a:t> </a:t>
            </a:r>
            <a:r>
              <a:rPr lang="tr-TR" smtClean="0"/>
              <a:t>18</a:t>
            </a:r>
            <a:r>
              <a:rPr lang="tr-TR" smtClean="0"/>
              <a:t> </a:t>
            </a:r>
            <a:r>
              <a:rPr lang="tr-TR" smtClean="0">
                <a:solidFill>
                  <a:schemeClr val="bg2">
                    <a:lumMod val="50000"/>
                  </a:schemeClr>
                </a:solidFill>
              </a:rPr>
              <a:t>Ocak</a:t>
            </a:r>
            <a:r>
              <a:rPr lang="tr-TR" smtClean="0"/>
              <a:t> </a:t>
            </a:r>
            <a:r>
              <a:rPr lang="tr-TR" smtClean="0"/>
              <a:t>2018</a:t>
            </a:r>
            <a:endParaRPr lang="tr-TR" dirty="0" smtClean="0"/>
          </a:p>
          <a:p>
            <a:pPr algn="just"/>
            <a:endParaRPr lang="tr-TR" b="1" u="sng" dirty="0" smtClean="0">
              <a:solidFill>
                <a:schemeClr val="accent5">
                  <a:lumMod val="75000"/>
                </a:schemeClr>
              </a:solidFill>
            </a:endParaRPr>
          </a:p>
          <a:p>
            <a:pPr algn="just"/>
            <a:r>
              <a:rPr lang="tr-TR" b="1" u="sng" dirty="0" smtClean="0">
                <a:solidFill>
                  <a:schemeClr val="accent5">
                    <a:lumMod val="75000"/>
                  </a:schemeClr>
                </a:solidFill>
              </a:rPr>
              <a:t>Bölge Yarışması Tarihi:</a:t>
            </a:r>
          </a:p>
          <a:p>
            <a:pPr algn="just"/>
            <a:r>
              <a:rPr lang="tr-TR" dirty="0" smtClean="0"/>
              <a:t>Sergi Başlangıç Tarihi:	Mart sonu</a:t>
            </a:r>
          </a:p>
          <a:p>
            <a:pPr algn="just"/>
            <a:r>
              <a:rPr lang="tr-TR" dirty="0" smtClean="0"/>
              <a:t>Sergi Bitiş Tarihi:		</a:t>
            </a:r>
          </a:p>
          <a:p>
            <a:pPr algn="just"/>
            <a:endParaRPr lang="tr-TR" dirty="0" smtClean="0"/>
          </a:p>
          <a:p>
            <a:pPr algn="just"/>
            <a:r>
              <a:rPr lang="tr-TR" b="1" u="sng" dirty="0" smtClean="0">
                <a:solidFill>
                  <a:schemeClr val="accent5">
                    <a:lumMod val="75000"/>
                  </a:schemeClr>
                </a:solidFill>
              </a:rPr>
              <a:t>Final Yarışması Tarihi:</a:t>
            </a:r>
          </a:p>
          <a:p>
            <a:pPr algn="just"/>
            <a:r>
              <a:rPr lang="tr-TR" dirty="0" smtClean="0"/>
              <a:t>Sergi Başlangıç Tarihi:	Mayıs ayı</a:t>
            </a:r>
          </a:p>
          <a:p>
            <a:pPr algn="just"/>
            <a:r>
              <a:rPr lang="tr-TR" dirty="0" smtClean="0"/>
              <a:t>Sergi Bitiş Tarihi:		</a:t>
            </a:r>
          </a:p>
          <a:p>
            <a:pPr algn="just"/>
            <a:r>
              <a:rPr lang="tr-TR" dirty="0" smtClean="0"/>
              <a:t>Ödül Töreni:		</a:t>
            </a:r>
          </a:p>
          <a:p>
            <a:pPr algn="just"/>
            <a:endParaRPr lang="tr-TR" dirty="0" smtClean="0"/>
          </a:p>
          <a:p>
            <a:pPr algn="just"/>
            <a:endParaRPr lang="tr-TR" dirty="0" smtClean="0"/>
          </a:p>
          <a:p>
            <a:pPr algn="just"/>
            <a:endParaRPr lang="tr-TR" b="1" u="sng" dirty="0" smtClean="0">
              <a:solidFill>
                <a:schemeClr val="accent5">
                  <a:lumMod val="75000"/>
                </a:schemeClr>
              </a:solidFill>
            </a:endParaRPr>
          </a:p>
          <a:p>
            <a:pPr algn="just"/>
            <a:endParaRPr lang="tr-TR" b="1" u="sng" dirty="0" smtClean="0">
              <a:solidFill>
                <a:schemeClr val="accent5">
                  <a:lumMod val="75000"/>
                </a:schemeClr>
              </a:solidFill>
            </a:endParaRPr>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dirty="0"/>
          </a:p>
        </p:txBody>
      </p:sp>
      <p:pic>
        <p:nvPicPr>
          <p:cNvPr id="7170" name="Picture 2"/>
          <p:cNvPicPr>
            <a:picLocks noChangeAspect="1" noChangeArrowheads="1"/>
          </p:cNvPicPr>
          <p:nvPr/>
        </p:nvPicPr>
        <p:blipFill>
          <a:blip r:embed="rId3" cstate="print"/>
          <a:srcRect/>
          <a:stretch>
            <a:fillRect/>
          </a:stretch>
        </p:blipFill>
        <p:spPr bwMode="auto">
          <a:xfrm>
            <a:off x="4499992" y="1844824"/>
            <a:ext cx="3552395" cy="2664296"/>
          </a:xfrm>
          <a:prstGeom prst="rect">
            <a:avLst/>
          </a:prstGeom>
          <a:noFill/>
          <a:ln w="9525">
            <a:noFill/>
            <a:miter lim="800000"/>
            <a:headEnd/>
            <a:tailEnd/>
          </a:ln>
          <a:effectLst>
            <a:softEdge rad="635000"/>
          </a:effectLst>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32</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a:t>
            </a:r>
            <a:br>
              <a:rPr lang="tr-TR" sz="1800" b="1" dirty="0" smtClean="0">
                <a:solidFill>
                  <a:srgbClr val="E60C0C"/>
                </a:solidFill>
                <a:effectLst>
                  <a:outerShdw blurRad="38100" dist="38100" dir="2700000" algn="tl">
                    <a:srgbClr val="000000">
                      <a:alpha val="43137"/>
                    </a:srgbClr>
                  </a:outerShdw>
                </a:effectLst>
              </a:rPr>
            </a:br>
            <a:r>
              <a:rPr lang="tr-TR" sz="1800" b="1" dirty="0" smtClean="0">
                <a:solidFill>
                  <a:srgbClr val="E60C0C"/>
                </a:solidFill>
                <a:effectLst>
                  <a:outerShdw blurRad="38100" dist="38100" dir="2700000" algn="tl">
                    <a:srgbClr val="000000">
                      <a:alpha val="43137"/>
                    </a:srgbClr>
                  </a:outerShdw>
                </a:effectLst>
              </a:rPr>
              <a:t>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611560" y="1340768"/>
            <a:ext cx="7560840" cy="5078313"/>
          </a:xfrm>
          <a:prstGeom prst="rect">
            <a:avLst/>
          </a:prstGeom>
          <a:noFill/>
        </p:spPr>
        <p:txBody>
          <a:bodyPr wrap="square" rtlCol="0">
            <a:spAutoFit/>
          </a:bodyPr>
          <a:lstStyle/>
          <a:p>
            <a:pPr algn="just"/>
            <a:r>
              <a:rPr lang="tr-TR" b="1" u="sng" dirty="0" smtClean="0">
                <a:solidFill>
                  <a:srgbClr val="C00000"/>
                </a:solidFill>
              </a:rPr>
              <a:t>1. PROJELERİN ÖN DEĞERLENDİRİLMESİ:</a:t>
            </a:r>
          </a:p>
          <a:p>
            <a:pPr algn="just"/>
            <a:endParaRPr lang="tr-TR" b="1" u="sng" dirty="0" smtClean="0">
              <a:solidFill>
                <a:srgbClr val="C00000"/>
              </a:solidFill>
            </a:endParaRPr>
          </a:p>
          <a:p>
            <a:pPr algn="just"/>
            <a:r>
              <a:rPr lang="tr-TR" dirty="0" smtClean="0"/>
              <a:t>Bölge Koordinatörlükleri, on iki farklı bilim dalında, mümkün oldukça farklı üniversitelerde görev yapmakta olan öğretim üyelerinden jüriler oluşturur. </a:t>
            </a:r>
          </a:p>
          <a:p>
            <a:pPr algn="just"/>
            <a:endParaRPr lang="tr-TR" b="1" u="sng" dirty="0" smtClean="0"/>
          </a:p>
          <a:p>
            <a:pPr algn="just"/>
            <a:r>
              <a:rPr lang="tr-TR" b="1" u="sng" dirty="0" smtClean="0"/>
              <a:t>Jüri Üyeleri:</a:t>
            </a:r>
          </a:p>
          <a:p>
            <a:pPr algn="just"/>
            <a:endParaRPr lang="tr-TR" b="1" u="sng" dirty="0" smtClean="0"/>
          </a:p>
          <a:p>
            <a:pPr algn="just">
              <a:buFontTx/>
              <a:buChar char="-"/>
            </a:pPr>
            <a:r>
              <a:rPr lang="tr-TR" dirty="0" smtClean="0"/>
              <a:t>Alanlarında uzman Profesör veya Doçent (en az Yardımcı Doçent),</a:t>
            </a:r>
          </a:p>
          <a:p>
            <a:pPr algn="just">
              <a:buFontTx/>
              <a:buChar char="-"/>
            </a:pPr>
            <a:r>
              <a:rPr lang="tr-TR" dirty="0" smtClean="0"/>
              <a:t> Bilimsel anlamda aktif projeleri, yayınları olan,</a:t>
            </a:r>
          </a:p>
          <a:p>
            <a:pPr algn="just">
              <a:buFontTx/>
              <a:buChar char="-"/>
            </a:pPr>
            <a:r>
              <a:rPr lang="tr-TR" dirty="0" smtClean="0"/>
              <a:t> Yarışmaya katılmış birinci derece akrabaları olmayan, </a:t>
            </a:r>
          </a:p>
          <a:p>
            <a:pPr algn="just">
              <a:buFontTx/>
              <a:buChar char="-"/>
            </a:pPr>
            <a:r>
              <a:rPr lang="tr-TR" dirty="0" smtClean="0"/>
              <a:t>Herhangi bir ortaöğretim kurumunda proje danışmanlığı veya öğretmenlik yapmayan kişiler olmalıdır.    </a:t>
            </a:r>
          </a:p>
          <a:p>
            <a:pPr algn="just">
              <a:buFontTx/>
              <a:buChar char="-"/>
            </a:pPr>
            <a:endParaRPr lang="tr-TR" dirty="0" smtClean="0"/>
          </a:p>
          <a:p>
            <a:pPr algn="just"/>
            <a:r>
              <a:rPr lang="tr-TR" dirty="0" smtClean="0"/>
              <a:t>Bu kriterler uyarınca, her bilim dalı için </a:t>
            </a:r>
            <a:r>
              <a:rPr lang="tr-TR" b="1" u="sng" dirty="0" smtClean="0"/>
              <a:t>en az 3 kişiden </a:t>
            </a:r>
            <a:r>
              <a:rPr lang="tr-TR" dirty="0" smtClean="0"/>
              <a:t>oluşan bir komisyon oluşturulur. </a:t>
            </a:r>
          </a:p>
          <a:p>
            <a:pPr algn="just"/>
            <a:endParaRPr lang="tr-TR" b="1" u="sng" dirty="0" smtClean="0">
              <a:solidFill>
                <a:srgbClr val="C00000"/>
              </a:solidFill>
            </a:endParaRPr>
          </a:p>
          <a:p>
            <a:pPr algn="just"/>
            <a:endParaRPr lang="tr-TR" b="1" dirty="0" smtClean="0">
              <a:solidFill>
                <a:srgbClr val="C00000"/>
              </a:solidFill>
            </a:endParaRPr>
          </a:p>
          <a:p>
            <a:pPr algn="just"/>
            <a:endParaRPr lang="tr-TR" dirty="0" smtClean="0"/>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9DC2BDA-7CBE-4616-B7D8-D8BA5E0B74EE}" type="slidenum">
              <a:rPr lang="tr-TR" smtClean="0"/>
              <a:pPr/>
              <a:t>33</a:t>
            </a:fld>
            <a:endParaRPr lang="tr-T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19" y="-1323528"/>
            <a:ext cx="8568951" cy="8035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3379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34</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a:t>
            </a:r>
            <a:br>
              <a:rPr lang="tr-TR" sz="1800" b="1" dirty="0" smtClean="0">
                <a:solidFill>
                  <a:srgbClr val="E60C0C"/>
                </a:solidFill>
                <a:effectLst>
                  <a:outerShdw blurRad="38100" dist="38100" dir="2700000" algn="tl">
                    <a:srgbClr val="000000">
                      <a:alpha val="43137"/>
                    </a:srgbClr>
                  </a:outerShdw>
                </a:effectLst>
              </a:rPr>
            </a:br>
            <a:r>
              <a:rPr lang="tr-TR" sz="1800" b="1" dirty="0" smtClean="0">
                <a:solidFill>
                  <a:srgbClr val="E60C0C"/>
                </a:solidFill>
                <a:effectLst>
                  <a:outerShdw blurRad="38100" dist="38100" dir="2700000" algn="tl">
                    <a:srgbClr val="000000">
                      <a:alpha val="43137"/>
                    </a:srgbClr>
                  </a:outerShdw>
                </a:effectLst>
              </a:rPr>
              <a:t>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79512" y="1062017"/>
            <a:ext cx="8136904" cy="5093703"/>
          </a:xfrm>
          <a:prstGeom prst="rect">
            <a:avLst/>
          </a:prstGeom>
          <a:noFill/>
        </p:spPr>
        <p:txBody>
          <a:bodyPr wrap="square" rtlCol="0">
            <a:spAutoFit/>
          </a:bodyPr>
          <a:lstStyle/>
          <a:p>
            <a:pPr algn="just"/>
            <a:r>
              <a:rPr lang="tr-TR" b="1" u="sng" dirty="0" smtClean="0"/>
              <a:t>Bölge jürisinin değerlendirme işlemleri</a:t>
            </a:r>
            <a:endParaRPr lang="tr-TR" b="1" dirty="0" smtClean="0">
              <a:solidFill>
                <a:srgbClr val="0070C0"/>
              </a:solidFill>
            </a:endParaRPr>
          </a:p>
          <a:p>
            <a:pPr marL="342900" indent="-342900" algn="just">
              <a:buFont typeface="+mj-lt"/>
              <a:buAutoNum type="arabicPeriod"/>
            </a:pPr>
            <a:endParaRPr lang="tr-TR" b="1" dirty="0" smtClean="0">
              <a:solidFill>
                <a:srgbClr val="0070C0"/>
              </a:solidFill>
            </a:endParaRPr>
          </a:p>
          <a:p>
            <a:pPr marL="342900" indent="-342900" algn="just">
              <a:spcAft>
                <a:spcPts val="600"/>
              </a:spcAft>
              <a:buFont typeface="Arial"/>
              <a:buChar char="•"/>
            </a:pPr>
            <a:r>
              <a:rPr lang="tr-TR" b="1" dirty="0" smtClean="0">
                <a:solidFill>
                  <a:srgbClr val="0070C0"/>
                </a:solidFill>
              </a:rPr>
              <a:t>Bölge Bilim jürisinin ön değerlendirme süreci</a:t>
            </a:r>
          </a:p>
          <a:p>
            <a:pPr marL="342900" indent="-342900" algn="just">
              <a:spcAft>
                <a:spcPts val="600"/>
              </a:spcAft>
            </a:pPr>
            <a:endParaRPr/>
          </a:p>
          <a:p>
            <a:pPr marL="342900" indent="-342900" algn="just">
              <a:spcAft>
                <a:spcPts val="600"/>
              </a:spcAft>
            </a:pPr>
            <a:r>
              <a:rPr lang="tr-TR" b="1" dirty="0" smtClean="0">
                <a:solidFill>
                  <a:srgbClr val="0070C0"/>
                </a:solidFill>
              </a:rPr>
              <a:t>	Ön değerlendirmede “Bölge sergisine” davet dilecek projeler seçilir.</a:t>
            </a:r>
          </a:p>
          <a:p>
            <a:pPr marL="342900" indent="-342900" algn="just">
              <a:spcAft>
                <a:spcPts val="600"/>
              </a:spcAft>
            </a:pPr>
            <a:endParaRPr lang="tr-TR" b="1" dirty="0" smtClean="0">
              <a:solidFill>
                <a:srgbClr val="0070C0"/>
              </a:solidFill>
            </a:endParaRPr>
          </a:p>
          <a:p>
            <a:pPr marL="342900" indent="-342900" algn="just">
              <a:spcAft>
                <a:spcPts val="600"/>
              </a:spcAft>
            </a:pPr>
            <a:r>
              <a:rPr lang="tr-TR" b="1" dirty="0" smtClean="0">
                <a:solidFill>
                  <a:srgbClr val="0070C0"/>
                </a:solidFill>
              </a:rPr>
              <a:t>	Bölge Sergisi’ne davet edilebilecek proje sayısı </a:t>
            </a:r>
          </a:p>
          <a:p>
            <a:pPr marL="342900" indent="-342900" algn="just">
              <a:spcAft>
                <a:spcPts val="600"/>
              </a:spcAft>
            </a:pPr>
            <a:r>
              <a:rPr lang="tr-TR" b="1" dirty="0" smtClean="0">
                <a:solidFill>
                  <a:srgbClr val="0070C0"/>
                </a:solidFill>
              </a:rPr>
              <a:t>	Bölge Koordinatörlüğü’nce belirlenir.</a:t>
            </a:r>
          </a:p>
          <a:p>
            <a:pPr marL="342900" indent="-342900" algn="just">
              <a:spcAft>
                <a:spcPts val="600"/>
              </a:spcAft>
            </a:pPr>
            <a:endParaRPr lang="tr-TR" b="1" dirty="0" smtClean="0">
              <a:solidFill>
                <a:srgbClr val="0070C0"/>
              </a:solidFill>
            </a:endParaRPr>
          </a:p>
          <a:p>
            <a:pPr marL="342900" indent="-342900" algn="just">
              <a:spcAft>
                <a:spcPts val="600"/>
              </a:spcAft>
            </a:pPr>
            <a:r>
              <a:rPr lang="tr-TR" b="1" dirty="0" smtClean="0">
                <a:solidFill>
                  <a:srgbClr val="0070C0"/>
                </a:solidFill>
              </a:rPr>
              <a:t>	Jüri ön değerlendirmeyi sunulmuş olan proje bilgilerine göre</a:t>
            </a:r>
          </a:p>
          <a:p>
            <a:pPr marL="342900" indent="-342900" algn="just">
              <a:spcAft>
                <a:spcPts val="600"/>
              </a:spcAft>
            </a:pPr>
            <a:r>
              <a:rPr lang="tr-TR" b="1" dirty="0" smtClean="0">
                <a:solidFill>
                  <a:srgbClr val="0070C0"/>
                </a:solidFill>
              </a:rPr>
              <a:t>	TÜBİTAK web sayfası üzerinden yapar. </a:t>
            </a:r>
          </a:p>
          <a:p>
            <a:pPr marL="342900" indent="-342900" algn="just">
              <a:spcAft>
                <a:spcPts val="600"/>
              </a:spcAft>
            </a:pPr>
            <a:endParaRPr lang="tr-TR" b="1" dirty="0" smtClean="0">
              <a:solidFill>
                <a:srgbClr val="0070C0"/>
              </a:solidFill>
            </a:endParaRPr>
          </a:p>
          <a:p>
            <a:pPr marL="342900" indent="-342900" algn="just">
              <a:spcAft>
                <a:spcPts val="600"/>
              </a:spcAft>
            </a:pPr>
            <a:r>
              <a:rPr lang="tr-TR" b="1" dirty="0" smtClean="0">
                <a:solidFill>
                  <a:srgbClr val="0070C0"/>
                </a:solidFill>
              </a:rPr>
              <a:t>	Sonuçlar Bölge Koordinatörü’ne belirlenen bir tarihte jürilerce iletilir.</a:t>
            </a:r>
            <a:endParaRPr lang="tr-TR" dirty="0" smtClean="0"/>
          </a:p>
          <a:p>
            <a:pPr marL="342900" indent="-342900" algn="just"/>
            <a:endParaRPr/>
          </a:p>
          <a:p>
            <a:pPr algn="just"/>
            <a:endParaRPr lang="tr-TR" b="1" dirty="0" smtClean="0">
              <a:solidFill>
                <a:srgbClr val="C00000"/>
              </a:solidFill>
            </a:endParaRPr>
          </a:p>
          <a:p>
            <a:pPr algn="just"/>
            <a:endParaRPr lang="tr-TR" dirty="0" smtClean="0"/>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35</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a:t>
            </a:r>
            <a:br>
              <a:rPr lang="tr-TR" sz="1800" b="1" dirty="0" smtClean="0">
                <a:solidFill>
                  <a:srgbClr val="E60C0C"/>
                </a:solidFill>
                <a:effectLst>
                  <a:outerShdw blurRad="38100" dist="38100" dir="2700000" algn="tl">
                    <a:srgbClr val="000000">
                      <a:alpha val="43137"/>
                    </a:srgbClr>
                  </a:outerShdw>
                </a:effectLst>
              </a:rPr>
            </a:br>
            <a:r>
              <a:rPr lang="tr-TR" sz="1800" b="1" dirty="0" smtClean="0">
                <a:solidFill>
                  <a:srgbClr val="E60C0C"/>
                </a:solidFill>
                <a:effectLst>
                  <a:outerShdw blurRad="38100" dist="38100" dir="2700000" algn="tl">
                    <a:srgbClr val="000000">
                      <a:alpha val="43137"/>
                    </a:srgbClr>
                  </a:outerShdw>
                </a:effectLst>
              </a:rPr>
              <a:t>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79512" y="1062017"/>
            <a:ext cx="8136904" cy="5355313"/>
          </a:xfrm>
          <a:prstGeom prst="rect">
            <a:avLst/>
          </a:prstGeom>
          <a:noFill/>
        </p:spPr>
        <p:txBody>
          <a:bodyPr wrap="square" rtlCol="0">
            <a:spAutoFit/>
          </a:bodyPr>
          <a:lstStyle/>
          <a:p>
            <a:pPr algn="just">
              <a:buFont typeface="Wingdings" pitchFamily="2" charset="2"/>
              <a:buChar char="ü"/>
            </a:pPr>
            <a:r>
              <a:rPr lang="tr-TR" b="1" u="sng" dirty="0" smtClean="0">
                <a:solidFill>
                  <a:srgbClr val="0070C0"/>
                </a:solidFill>
              </a:rPr>
              <a:t>Proje ön değerlendirmesinde önemli noktalar:</a:t>
            </a:r>
          </a:p>
          <a:p>
            <a:pPr marL="285750" indent="-285750" algn="just">
              <a:buFontTx/>
              <a:buChar char="-"/>
            </a:pPr>
            <a:r>
              <a:rPr lang="tr-TR" dirty="0" smtClean="0"/>
              <a:t>Sorunu tanımlamadaki ve soruna yaklaşımdaki yaratıcılık ve özgünlük,</a:t>
            </a:r>
          </a:p>
          <a:p>
            <a:pPr marL="285750" indent="-285750" algn="just">
              <a:buFontTx/>
              <a:buChar char="-"/>
            </a:pPr>
            <a:r>
              <a:rPr lang="tr-TR" dirty="0" smtClean="0"/>
              <a:t>Sorun tasarımında ve incelenmesindeki beceri, dikkat ve özen,</a:t>
            </a:r>
          </a:p>
          <a:p>
            <a:pPr marL="285750" indent="-285750" algn="just">
              <a:buFontTx/>
              <a:buChar char="-"/>
            </a:pPr>
            <a:r>
              <a:rPr lang="tr-TR" dirty="0" smtClean="0"/>
              <a:t>Sorunun belirlenmesinden çözümün bulunmasına kadar çalışmanın sürdürülmüş olması,</a:t>
            </a:r>
          </a:p>
          <a:p>
            <a:pPr marL="285750" indent="-285750" algn="just">
              <a:buFontTx/>
              <a:buChar char="-"/>
            </a:pPr>
            <a:r>
              <a:rPr lang="tr-TR" dirty="0" smtClean="0"/>
              <a:t>Sonuçların irdelenmesinde neden – sonuç ilişkisinin açıklığı ve netliği,</a:t>
            </a:r>
          </a:p>
          <a:p>
            <a:pPr marL="285750" indent="-285750" algn="just">
              <a:buFontTx/>
              <a:buChar char="-"/>
            </a:pPr>
            <a:r>
              <a:rPr lang="tr-TR" dirty="0" smtClean="0"/>
              <a:t>Yardım alınan kurum, kuruluşların ve kaynakların tamamının referans olarak verilmesi,</a:t>
            </a:r>
          </a:p>
          <a:p>
            <a:pPr algn="just"/>
            <a:endParaRPr lang="tr-TR" b="1" u="sng" dirty="0" smtClean="0"/>
          </a:p>
          <a:p>
            <a:pPr algn="just">
              <a:buFont typeface="Wingdings" pitchFamily="2" charset="2"/>
              <a:buChar char="ü"/>
            </a:pPr>
            <a:r>
              <a:rPr lang="tr-TR" b="1" dirty="0" smtClean="0"/>
              <a:t>  Jürilerin ortak kararı:</a:t>
            </a:r>
          </a:p>
          <a:p>
            <a:pPr lvl="1" algn="just">
              <a:buFont typeface="Wingdings" pitchFamily="2" charset="2"/>
              <a:buChar char="ü"/>
            </a:pPr>
            <a:r>
              <a:rPr lang="tr-TR" b="1" dirty="0" smtClean="0">
                <a:solidFill>
                  <a:srgbClr val="FF0000"/>
                </a:solidFill>
              </a:rPr>
              <a:t>Konunun uzmanlarından gereğinden fazla yardım alan,</a:t>
            </a:r>
          </a:p>
          <a:p>
            <a:pPr lvl="1" algn="just">
              <a:buFont typeface="Wingdings" pitchFamily="2" charset="2"/>
              <a:buChar char="ü"/>
            </a:pPr>
            <a:r>
              <a:rPr lang="tr-TR" b="1" dirty="0" smtClean="0">
                <a:solidFill>
                  <a:srgbClr val="FF0000"/>
                </a:solidFill>
              </a:rPr>
              <a:t>Herkesin ulaşamayacağı kaynaklardan öncelikli ve özellikli olarak yararlandırılan,</a:t>
            </a:r>
          </a:p>
          <a:p>
            <a:pPr lvl="1" algn="just">
              <a:buFont typeface="Wingdings" pitchFamily="2" charset="2"/>
              <a:buChar char="ü"/>
            </a:pPr>
            <a:r>
              <a:rPr lang="tr-TR" b="1" dirty="0" smtClean="0">
                <a:solidFill>
                  <a:srgbClr val="FF0000"/>
                </a:solidFill>
              </a:rPr>
              <a:t>Başka araştırmacıların çalışmalarından onları kaynak göstermeden yararlanan  projeler değerlendirme dışında tutulmaktadır.</a:t>
            </a:r>
          </a:p>
          <a:p>
            <a:pPr algn="just"/>
            <a:endParaRPr lang="tr-TR" b="1" dirty="0" smtClean="0">
              <a:solidFill>
                <a:srgbClr val="0070C0"/>
              </a:solidFill>
            </a:endParaRPr>
          </a:p>
          <a:p>
            <a:pPr algn="just"/>
            <a:r>
              <a:rPr lang="tr-TR" b="1" u="sng" dirty="0" smtClean="0">
                <a:solidFill>
                  <a:srgbClr val="0070C0"/>
                </a:solidFill>
              </a:rPr>
              <a:t>ÖNEMLİ</a:t>
            </a:r>
            <a:r>
              <a:rPr lang="tr-TR" dirty="0" smtClean="0"/>
              <a:t>Yarışmacılar, her aşamada jüri üyelerine projeyi gerçekleştirirken kullandıkları malzeme ve bilgi kaynaklarını açıklamak, kendilerini destekleyen ve yönlendiren bireyleri / kurumları belirtmekle yükümlüdürler.  </a:t>
            </a:r>
          </a:p>
        </p:txBody>
      </p:sp>
    </p:spTree>
    <p:extLst>
      <p:ext uri="{BB962C8B-B14F-4D97-AF65-F5344CB8AC3E}">
        <p14:creationId xmlns:p14="http://schemas.microsoft.com/office/powerpoint/2010/main" xmlns="" val="2460379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36</a:t>
            </a:fld>
            <a:endParaRPr lang="tr-TR"/>
          </a:p>
        </p:txBody>
      </p:sp>
      <p:sp>
        <p:nvSpPr>
          <p:cNvPr id="9" name="Başlık 1"/>
          <p:cNvSpPr>
            <a:spLocks noGrp="1"/>
          </p:cNvSpPr>
          <p:nvPr>
            <p:ph type="title"/>
          </p:nvPr>
        </p:nvSpPr>
        <p:spPr>
          <a:xfrm>
            <a:off x="827584" y="188640"/>
            <a:ext cx="7620000" cy="64956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79512" y="1062017"/>
            <a:ext cx="8136904" cy="646331"/>
          </a:xfrm>
          <a:prstGeom prst="rect">
            <a:avLst/>
          </a:prstGeom>
          <a:noFill/>
        </p:spPr>
        <p:txBody>
          <a:bodyPr wrap="square" rtlCol="0">
            <a:spAutoFit/>
          </a:bodyPr>
          <a:lstStyle/>
          <a:p>
            <a:pPr marL="342900" indent="-342900" algn="just"/>
            <a:endParaRPr/>
          </a:p>
          <a:p>
            <a:pPr algn="just"/>
            <a:endParaRPr lang="tr-TR" b="1" dirty="0" smtClean="0">
              <a:solidFill>
                <a:srgbClr val="C00000"/>
              </a:solidFill>
            </a:endParaRPr>
          </a:p>
          <a:p>
            <a:pPr algn="just"/>
            <a:endParaRPr lang="tr-TR" dirty="0" smtClean="0"/>
          </a:p>
        </p:txBody>
      </p:sp>
      <p:pic>
        <p:nvPicPr>
          <p:cNvPr id="12" name="Picture 11"/>
          <p:cNvPicPr>
            <a:picLocks noChangeAspect="1"/>
          </p:cNvPicPr>
          <p:nvPr/>
        </p:nvPicPr>
        <p:blipFill>
          <a:blip r:embed="rId3" cstate="print"/>
          <a:stretch>
            <a:fillRect/>
          </a:stretch>
        </p:blipFill>
        <p:spPr>
          <a:xfrm>
            <a:off x="1066800" y="609600"/>
            <a:ext cx="7315526" cy="6248400"/>
          </a:xfrm>
          <a:prstGeom prst="rect">
            <a:avLst/>
          </a:prstGeom>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37</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838200" y="1052736"/>
            <a:ext cx="7406208" cy="5355313"/>
          </a:xfrm>
          <a:prstGeom prst="rect">
            <a:avLst/>
          </a:prstGeom>
          <a:noFill/>
        </p:spPr>
        <p:txBody>
          <a:bodyPr wrap="square" rtlCol="0">
            <a:spAutoFit/>
          </a:bodyPr>
          <a:lstStyle/>
          <a:p>
            <a:pPr algn="just"/>
            <a:r>
              <a:rPr lang="tr-TR" b="1" u="sng" dirty="0" smtClean="0">
                <a:solidFill>
                  <a:srgbClr val="C00000"/>
                </a:solidFill>
              </a:rPr>
              <a:t>PROJELERİN ÖN DEĞERLENDİRİLMESİ:</a:t>
            </a:r>
          </a:p>
          <a:p>
            <a:pPr algn="just"/>
            <a:endParaRPr lang="tr-TR" b="1" u="sng" dirty="0" smtClean="0">
              <a:solidFill>
                <a:srgbClr val="C00000"/>
              </a:solidFill>
            </a:endParaRPr>
          </a:p>
          <a:p>
            <a:pPr algn="just"/>
            <a:r>
              <a:rPr lang="tr-TR" dirty="0" smtClean="0"/>
              <a:t>Projeler jüri komisyonu tarafından, öncelikle TÜBİTAK tarafından belirtilen kriterlere uygun olarak değerlendirilir.</a:t>
            </a:r>
          </a:p>
          <a:p>
            <a:pPr algn="just"/>
            <a:endParaRPr lang="tr-TR" b="1" u="sng" dirty="0" smtClean="0">
              <a:solidFill>
                <a:srgbClr val="C00000"/>
              </a:solidFill>
            </a:endParaRPr>
          </a:p>
          <a:p>
            <a:pPr algn="just"/>
            <a:r>
              <a:rPr lang="tr-TR" b="1" dirty="0" smtClean="0"/>
              <a:t>Proje ön değerlendirme işlemi; dolayısıyla da jürilerin görüşleri, çevrimiçi olarak da kayıt altına alınmaktadır. </a:t>
            </a:r>
          </a:p>
          <a:p>
            <a:endParaRPr lang="tr-TR" b="1" dirty="0" smtClean="0">
              <a:solidFill>
                <a:srgbClr val="FF0000"/>
              </a:solidFill>
            </a:endParaRPr>
          </a:p>
          <a:p>
            <a:pPr algn="just"/>
            <a:r>
              <a:rPr lang="tr-TR" i="1" dirty="0" smtClean="0"/>
              <a:t>“</a:t>
            </a:r>
            <a:r>
              <a:rPr lang="en-US" i="1" dirty="0" err="1" smtClean="0"/>
              <a:t>ProjeRehberineuygunolarakhazırlanmışolduğubelirlenenprojelerönce</a:t>
            </a:r>
            <a:r>
              <a:rPr lang="tr-TR" i="1" dirty="0" smtClean="0"/>
              <a:t>likle</a:t>
            </a:r>
            <a:endParaRPr lang="en-US" i="1" dirty="0" smtClean="0"/>
          </a:p>
          <a:p>
            <a:pPr algn="just"/>
            <a:r>
              <a:rPr lang="en-US" i="1" dirty="0" smtClean="0"/>
              <a:t>'</a:t>
            </a:r>
            <a:r>
              <a:rPr lang="en-US" i="1" dirty="0" err="1" smtClean="0"/>
              <a:t>ProjeRaporu</a:t>
            </a:r>
            <a:r>
              <a:rPr lang="en-US" i="1" dirty="0" smtClean="0"/>
              <a:t>' </a:t>
            </a:r>
            <a:r>
              <a:rPr lang="en-US" i="1" dirty="0" err="1" smtClean="0"/>
              <a:t>üzerindendeğerlendirilir</a:t>
            </a:r>
            <a:r>
              <a:rPr lang="tr-TR" i="1" dirty="0" smtClean="0"/>
              <a:t>.”</a:t>
            </a:r>
          </a:p>
          <a:p>
            <a:pPr algn="just"/>
            <a:endParaRPr lang="tr-TR" b="1" i="1" u="sng" dirty="0" smtClean="0">
              <a:solidFill>
                <a:srgbClr val="860000"/>
              </a:solidFill>
            </a:endParaRPr>
          </a:p>
          <a:p>
            <a:pPr algn="just"/>
            <a:r>
              <a:rPr lang="tr-TR" b="1" u="sng" dirty="0" smtClean="0">
                <a:solidFill>
                  <a:srgbClr val="C00000"/>
                </a:solidFill>
              </a:rPr>
              <a:t>Bu aşamada; bölge sergisinde yer alacak projeler tespit edilmiş olur. </a:t>
            </a:r>
          </a:p>
          <a:p>
            <a:pPr algn="just">
              <a:buFontTx/>
              <a:buChar char="-"/>
            </a:pPr>
            <a:endParaRPr lang="tr-TR" b="1" dirty="0" smtClean="0"/>
          </a:p>
          <a:p>
            <a:pPr algn="just"/>
            <a:endParaRPr lang="tr-TR" b="1" u="sng" dirty="0" smtClean="0">
              <a:solidFill>
                <a:srgbClr val="C00000"/>
              </a:solidFill>
            </a:endParaRPr>
          </a:p>
          <a:p>
            <a:pPr algn="just"/>
            <a:r>
              <a:rPr lang="tr-TR" b="1" dirty="0" smtClean="0">
                <a:solidFill>
                  <a:srgbClr val="C00000"/>
                </a:solidFill>
              </a:rPr>
              <a:t>Proje sergisine davet edilen proje sahipleri bölge koordinatörlüklerince okullarına mektup ve gerekli dokümanlar gönderilerek haberdar edilir, sergi hazırlıklarına da başlanılır.</a:t>
            </a:r>
          </a:p>
          <a:p>
            <a:pPr algn="just"/>
            <a:endParaRPr lang="tr-TR" b="1" dirty="0" smtClean="0">
              <a:solidFill>
                <a:srgbClr val="C00000"/>
              </a:solidFill>
            </a:endParaRPr>
          </a:p>
          <a:p>
            <a:pPr algn="just"/>
            <a:r>
              <a:rPr lang="tr-TR" b="1" dirty="0" smtClean="0"/>
              <a:t>Sergiye davet edilmeyen projeler!!</a:t>
            </a: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38</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07504" y="1052736"/>
            <a:ext cx="8136904" cy="2308324"/>
          </a:xfrm>
          <a:prstGeom prst="rect">
            <a:avLst/>
          </a:prstGeom>
          <a:noFill/>
        </p:spPr>
        <p:txBody>
          <a:bodyPr wrap="square" rtlCol="0">
            <a:spAutoFit/>
          </a:bodyPr>
          <a:lstStyle/>
          <a:p>
            <a:pPr algn="just"/>
            <a:r>
              <a:rPr lang="tr-TR" b="1" u="sng" dirty="0" smtClean="0"/>
              <a:t>Başvuru</a:t>
            </a:r>
          </a:p>
          <a:p>
            <a:pPr algn="just"/>
            <a:r>
              <a:rPr lang="tr-TR" b="1" u="sng" dirty="0" smtClean="0"/>
              <a:t>Belgeleri (1):</a:t>
            </a:r>
          </a:p>
          <a:p>
            <a:pPr algn="just"/>
            <a:endParaRPr lang="tr-TR" b="1" u="sng" dirty="0" smtClean="0"/>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pic>
        <p:nvPicPr>
          <p:cNvPr id="43010" name="Picture 2"/>
          <p:cNvPicPr>
            <a:picLocks noChangeAspect="1" noChangeArrowheads="1"/>
          </p:cNvPicPr>
          <p:nvPr/>
        </p:nvPicPr>
        <p:blipFill>
          <a:blip r:embed="rId3" cstate="print"/>
          <a:srcRect/>
          <a:stretch>
            <a:fillRect/>
          </a:stretch>
        </p:blipFill>
        <p:spPr bwMode="auto">
          <a:xfrm>
            <a:off x="1752600" y="951640"/>
            <a:ext cx="5813648" cy="5906360"/>
          </a:xfrm>
          <a:prstGeom prst="rect">
            <a:avLst/>
          </a:prstGeom>
          <a:noFill/>
          <a:ln w="9525">
            <a:solidFill>
              <a:schemeClr val="tx1">
                <a:lumMod val="95000"/>
                <a:lumOff val="5000"/>
              </a:schemeClr>
            </a:solidFill>
            <a:miter lim="800000"/>
            <a:headEnd/>
            <a:tailEnd/>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39</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107504" y="1052736"/>
            <a:ext cx="8136904" cy="2308324"/>
          </a:xfrm>
          <a:prstGeom prst="rect">
            <a:avLst/>
          </a:prstGeom>
          <a:noFill/>
        </p:spPr>
        <p:txBody>
          <a:bodyPr wrap="square" rtlCol="0">
            <a:spAutoFit/>
          </a:bodyPr>
          <a:lstStyle/>
          <a:p>
            <a:pPr algn="just"/>
            <a:r>
              <a:rPr lang="tr-TR" b="1" u="sng" dirty="0" smtClean="0"/>
              <a:t>Başvuru</a:t>
            </a:r>
          </a:p>
          <a:p>
            <a:pPr algn="just"/>
            <a:r>
              <a:rPr lang="tr-TR" b="1" u="sng" dirty="0" smtClean="0"/>
              <a:t>Belgeleri (2):</a:t>
            </a:r>
          </a:p>
          <a:p>
            <a:pPr algn="just"/>
            <a:endParaRPr lang="tr-TR" b="1" u="sng" dirty="0" smtClean="0"/>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pic>
        <p:nvPicPr>
          <p:cNvPr id="44034" name="Picture 2"/>
          <p:cNvPicPr>
            <a:picLocks noChangeAspect="1" noChangeArrowheads="1"/>
          </p:cNvPicPr>
          <p:nvPr/>
        </p:nvPicPr>
        <p:blipFill>
          <a:blip r:embed="rId3" cstate="print"/>
          <a:srcRect/>
          <a:stretch>
            <a:fillRect/>
          </a:stretch>
        </p:blipFill>
        <p:spPr bwMode="auto">
          <a:xfrm>
            <a:off x="1524000" y="873887"/>
            <a:ext cx="6629400" cy="5984113"/>
          </a:xfrm>
          <a:prstGeom prst="rect">
            <a:avLst/>
          </a:prstGeom>
          <a:noFill/>
          <a:ln w="9525">
            <a:solidFill>
              <a:schemeClr val="tx1">
                <a:lumMod val="95000"/>
                <a:lumOff val="5000"/>
              </a:schemeClr>
            </a:solidFill>
            <a:miter lim="800000"/>
            <a:headEnd/>
            <a:tailEnd/>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9DC2BDA-7CBE-4616-B7D8-D8BA5E0B74EE}" type="slidenum">
              <a:rPr lang="tr-TR" smtClean="0"/>
              <a:pPr/>
              <a:t>4</a:t>
            </a:fld>
            <a:endParaRPr lang="tr-TR"/>
          </a:p>
        </p:txBody>
      </p:sp>
      <p:sp>
        <p:nvSpPr>
          <p:cNvPr id="9" name="Başlık 1"/>
          <p:cNvSpPr>
            <a:spLocks noGrp="1"/>
          </p:cNvSpPr>
          <p:nvPr>
            <p:ph type="title"/>
          </p:nvPr>
        </p:nvSpPr>
        <p:spPr>
          <a:xfrm>
            <a:off x="457200" y="274638"/>
            <a:ext cx="7620000" cy="792162"/>
          </a:xfrm>
        </p:spPr>
        <p:txBody>
          <a:bodyPr/>
          <a:lstStyle/>
          <a:p>
            <a:r>
              <a:rPr lang="tr-TR" sz="3600" dirty="0" smtClean="0">
                <a:solidFill>
                  <a:schemeClr val="accent5">
                    <a:lumMod val="75000"/>
                  </a:schemeClr>
                </a:solidFill>
              </a:rPr>
              <a:t>Bilimsel Düşünme – Araştırma Yöntemi</a:t>
            </a:r>
            <a:endParaRPr lang="tr-TR" sz="3600" dirty="0">
              <a:solidFill>
                <a:schemeClr val="accent5">
                  <a:lumMod val="75000"/>
                </a:schemeClr>
              </a:solidFill>
            </a:endParaRPr>
          </a:p>
        </p:txBody>
      </p:sp>
      <p:pic>
        <p:nvPicPr>
          <p:cNvPr id="47106" name="Picture 2"/>
          <p:cNvPicPr>
            <a:picLocks noChangeAspect="1" noChangeArrowheads="1"/>
          </p:cNvPicPr>
          <p:nvPr/>
        </p:nvPicPr>
        <p:blipFill>
          <a:blip r:embed="rId2" cstate="print"/>
          <a:srcRect/>
          <a:stretch>
            <a:fillRect/>
          </a:stretch>
        </p:blipFill>
        <p:spPr bwMode="auto">
          <a:xfrm>
            <a:off x="1763688" y="1262850"/>
            <a:ext cx="4824536" cy="5220531"/>
          </a:xfrm>
          <a:prstGeom prst="rect">
            <a:avLst/>
          </a:prstGeom>
          <a:noFill/>
          <a:ln w="9525">
            <a:noFill/>
            <a:miter lim="800000"/>
            <a:headEnd/>
            <a:tailEnd/>
          </a:ln>
        </p:spPr>
      </p:pic>
    </p:spTree>
    <p:extLst>
      <p:ext uri="{BB962C8B-B14F-4D97-AF65-F5344CB8AC3E}">
        <p14:creationId xmlns:p14="http://schemas.microsoft.com/office/powerpoint/2010/main" xmlns="" val="2660183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40</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a:t>
            </a:r>
            <a:br>
              <a:rPr lang="tr-TR" sz="1800" b="1" dirty="0" smtClean="0">
                <a:solidFill>
                  <a:srgbClr val="E60C0C"/>
                </a:solidFill>
                <a:effectLst>
                  <a:outerShdw blurRad="38100" dist="38100" dir="2700000" algn="tl">
                    <a:srgbClr val="000000">
                      <a:alpha val="43137"/>
                    </a:srgbClr>
                  </a:outerShdw>
                </a:effectLst>
              </a:rPr>
            </a:br>
            <a:r>
              <a:rPr lang="tr-TR" sz="1800" b="1" dirty="0" smtClean="0">
                <a:solidFill>
                  <a:srgbClr val="E60C0C"/>
                </a:solidFill>
                <a:effectLst>
                  <a:outerShdw blurRad="38100" dist="38100" dir="2700000" algn="tl">
                    <a:srgbClr val="000000">
                      <a:alpha val="43137"/>
                    </a:srgbClr>
                  </a:outerShdw>
                </a:effectLst>
              </a:rPr>
              <a:t>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251520" y="1052736"/>
            <a:ext cx="7632848" cy="5078313"/>
          </a:xfrm>
          <a:prstGeom prst="rect">
            <a:avLst/>
          </a:prstGeom>
          <a:noFill/>
        </p:spPr>
        <p:txBody>
          <a:bodyPr wrap="square" rtlCol="0">
            <a:spAutoFit/>
          </a:bodyPr>
          <a:lstStyle/>
          <a:p>
            <a:pPr algn="just"/>
            <a:r>
              <a:rPr lang="tr-TR" b="1" u="sng" dirty="0" smtClean="0">
                <a:solidFill>
                  <a:srgbClr val="C00000"/>
                </a:solidFill>
              </a:rPr>
              <a:t> BÖLGE SERGİLERİ:</a:t>
            </a:r>
          </a:p>
          <a:p>
            <a:pPr algn="just"/>
            <a:endParaRPr lang="tr-TR" b="1" u="sng" dirty="0" smtClean="0">
              <a:solidFill>
                <a:srgbClr val="C00000"/>
              </a:solidFill>
            </a:endParaRPr>
          </a:p>
          <a:p>
            <a:pPr algn="just">
              <a:buFont typeface="Wingdings" pitchFamily="2" charset="2"/>
              <a:buChar char="q"/>
            </a:pPr>
            <a:r>
              <a:rPr lang="tr-TR" dirty="0" smtClean="0"/>
              <a:t>Jüri değerlendirmesi sonucunda, sergilenmeye uygun bulunan eserler, “Bölge Sergisi” ne davet edilir.</a:t>
            </a:r>
          </a:p>
          <a:p>
            <a:pPr algn="just">
              <a:buFont typeface="Wingdings" pitchFamily="2" charset="2"/>
              <a:buChar char="q"/>
            </a:pPr>
            <a:r>
              <a:rPr lang="tr-TR" dirty="0" smtClean="0"/>
              <a:t>   Bölge Sergisi süresince, projeyi hazırlayan öğrenciler, jüriler tarafından </a:t>
            </a:r>
            <a:r>
              <a:rPr lang="tr-TR" dirty="0" smtClean="0">
                <a:solidFill>
                  <a:schemeClr val="accent1">
                    <a:lumMod val="60000"/>
                    <a:lumOff val="40000"/>
                  </a:schemeClr>
                </a:solidFill>
              </a:rPr>
              <a:t>mülakata</a:t>
            </a:r>
            <a:r>
              <a:rPr lang="tr-TR" dirty="0" smtClean="0"/>
              <a:t> alınır. [Mülakat esnasında, gerekli görülmesi durumunda, Bölge Koordinatörlüğü tarafından bilgisayar ve projeksiyon cihazı temin edilmektedir.]</a:t>
            </a:r>
          </a:p>
          <a:p>
            <a:pPr algn="just">
              <a:buFont typeface="Wingdings" pitchFamily="2" charset="2"/>
              <a:buChar char="q"/>
            </a:pPr>
            <a:r>
              <a:rPr lang="tr-TR" dirty="0" smtClean="0"/>
              <a:t>  Sergide kullanılacak her türlü teknik donanım (aydınlatma, masa, sandalye ve pano hariç) yarışmacılar tarafından temin edilmelidir. </a:t>
            </a:r>
          </a:p>
          <a:p>
            <a:pPr algn="just"/>
            <a:endParaRPr lang="tr-TR" b="1" dirty="0" smtClean="0"/>
          </a:p>
          <a:p>
            <a:pPr algn="just"/>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pic>
        <p:nvPicPr>
          <p:cNvPr id="10" name="Picture 3" descr="N:\diger\TÜBİTAK Proje Resim\100K6490\100_3673.JPG"/>
          <p:cNvPicPr>
            <a:picLocks noChangeAspect="1" noChangeArrowheads="1"/>
          </p:cNvPicPr>
          <p:nvPr/>
        </p:nvPicPr>
        <p:blipFill>
          <a:blip r:embed="rId3" cstate="print"/>
          <a:srcRect/>
          <a:stretch>
            <a:fillRect/>
          </a:stretch>
        </p:blipFill>
        <p:spPr bwMode="auto">
          <a:xfrm>
            <a:off x="323528" y="3933056"/>
            <a:ext cx="3647579" cy="2736000"/>
          </a:xfrm>
          <a:prstGeom prst="rect">
            <a:avLst/>
          </a:prstGeom>
          <a:noFill/>
          <a:ln>
            <a:solidFill>
              <a:srgbClr val="00B0F0"/>
            </a:solidFill>
          </a:ln>
        </p:spPr>
      </p:pic>
      <p:pic>
        <p:nvPicPr>
          <p:cNvPr id="12" name="Picture 5" descr="N:\diger\TÜBİTAK Proje Resim\100K6490\100_3717.JPG"/>
          <p:cNvPicPr>
            <a:picLocks noChangeAspect="1" noChangeArrowheads="1"/>
          </p:cNvPicPr>
          <p:nvPr/>
        </p:nvPicPr>
        <p:blipFill>
          <a:blip r:embed="rId4" cstate="print"/>
          <a:srcRect/>
          <a:stretch>
            <a:fillRect/>
          </a:stretch>
        </p:blipFill>
        <p:spPr bwMode="auto">
          <a:xfrm>
            <a:off x="4236789" y="3933056"/>
            <a:ext cx="3647579" cy="2736000"/>
          </a:xfrm>
          <a:prstGeom prst="rect">
            <a:avLst/>
          </a:prstGeom>
          <a:noFill/>
          <a:ln>
            <a:solidFill>
              <a:srgbClr val="00B0F0"/>
            </a:solidFill>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41</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a:t>
            </a:r>
            <a:br>
              <a:rPr lang="tr-TR" sz="1800" b="1" dirty="0" smtClean="0">
                <a:solidFill>
                  <a:srgbClr val="E60C0C"/>
                </a:solidFill>
                <a:effectLst>
                  <a:outerShdw blurRad="38100" dist="38100" dir="2700000" algn="tl">
                    <a:srgbClr val="000000">
                      <a:alpha val="43137"/>
                    </a:srgbClr>
                  </a:outerShdw>
                </a:effectLst>
              </a:rPr>
            </a:br>
            <a:r>
              <a:rPr lang="tr-TR" sz="1800" b="1" dirty="0" smtClean="0">
                <a:solidFill>
                  <a:srgbClr val="E60C0C"/>
                </a:solidFill>
                <a:effectLst>
                  <a:outerShdw blurRad="38100" dist="38100" dir="2700000" algn="tl">
                    <a:srgbClr val="000000">
                      <a:alpha val="43137"/>
                    </a:srgbClr>
                  </a:outerShdw>
                </a:effectLst>
              </a:rPr>
              <a:t>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23528" y="1412776"/>
            <a:ext cx="7601272" cy="4524316"/>
          </a:xfrm>
          <a:prstGeom prst="rect">
            <a:avLst/>
          </a:prstGeom>
          <a:noFill/>
        </p:spPr>
        <p:txBody>
          <a:bodyPr wrap="square" rtlCol="0">
            <a:spAutoFit/>
          </a:bodyPr>
          <a:lstStyle/>
          <a:p>
            <a:pPr algn="just">
              <a:buFont typeface="Wingdings" pitchFamily="2" charset="2"/>
              <a:buChar char="v"/>
            </a:pPr>
            <a:r>
              <a:rPr lang="tr-TR" b="1" u="sng" dirty="0" smtClean="0">
                <a:solidFill>
                  <a:srgbClr val="C00000"/>
                </a:solidFill>
              </a:rPr>
              <a:t>Sergi ve Mülakatlar Esnasında Projeleri Değerlendirme Kriterleri:</a:t>
            </a:r>
          </a:p>
          <a:p>
            <a:pPr algn="just"/>
            <a:endParaRPr lang="tr-TR" b="1" u="sng" dirty="0" smtClean="0"/>
          </a:p>
          <a:p>
            <a:pPr algn="just">
              <a:lnSpc>
                <a:spcPct val="150000"/>
              </a:lnSpc>
              <a:buFont typeface="Wingdings" pitchFamily="2" charset="2"/>
              <a:buChar char="§"/>
            </a:pPr>
            <a:r>
              <a:rPr lang="tr-TR" b="1" dirty="0" smtClean="0"/>
              <a:t> Özgünlük ve Yaratıcılık</a:t>
            </a:r>
          </a:p>
          <a:p>
            <a:pPr algn="just">
              <a:lnSpc>
                <a:spcPct val="150000"/>
              </a:lnSpc>
              <a:buFont typeface="Wingdings" pitchFamily="2" charset="2"/>
              <a:buChar char="§"/>
            </a:pPr>
            <a:r>
              <a:rPr lang="tr-TR" b="1" dirty="0" smtClean="0"/>
              <a:t> Kullanılan Bilimsel Yöntem</a:t>
            </a:r>
          </a:p>
          <a:p>
            <a:pPr algn="just">
              <a:lnSpc>
                <a:spcPct val="150000"/>
              </a:lnSpc>
              <a:buFont typeface="Wingdings" pitchFamily="2" charset="2"/>
              <a:buChar char="§"/>
            </a:pPr>
            <a:r>
              <a:rPr lang="tr-TR" b="1" dirty="0" smtClean="0"/>
              <a:t> Tutarlılık ve Katkı</a:t>
            </a:r>
          </a:p>
          <a:p>
            <a:pPr algn="just">
              <a:lnSpc>
                <a:spcPct val="150000"/>
              </a:lnSpc>
              <a:buFont typeface="Wingdings" pitchFamily="2" charset="2"/>
              <a:buChar char="§"/>
            </a:pPr>
            <a:r>
              <a:rPr lang="tr-TR" b="1" dirty="0" smtClean="0"/>
              <a:t> Yararlılık (Sosyal, ekonomik, akademik, vb.)</a:t>
            </a:r>
          </a:p>
          <a:p>
            <a:pPr algn="just">
              <a:lnSpc>
                <a:spcPct val="150000"/>
              </a:lnSpc>
              <a:buFont typeface="Wingdings" pitchFamily="2" charset="2"/>
              <a:buChar char="§"/>
            </a:pPr>
            <a:r>
              <a:rPr lang="tr-TR" b="1" dirty="0" smtClean="0"/>
              <a:t> Uygulanabilirlik ve Kullanışlı Olma</a:t>
            </a:r>
          </a:p>
          <a:p>
            <a:pPr algn="just">
              <a:lnSpc>
                <a:spcPct val="150000"/>
              </a:lnSpc>
              <a:buFont typeface="Wingdings" pitchFamily="2" charset="2"/>
              <a:buChar char="§"/>
            </a:pPr>
            <a:r>
              <a:rPr lang="tr-TR" b="1" dirty="0" smtClean="0"/>
              <a:t> Kaynak Taraması</a:t>
            </a:r>
          </a:p>
          <a:p>
            <a:pPr algn="just">
              <a:lnSpc>
                <a:spcPct val="150000"/>
              </a:lnSpc>
              <a:buFont typeface="Wingdings" pitchFamily="2" charset="2"/>
              <a:buChar char="§"/>
            </a:pPr>
            <a:r>
              <a:rPr lang="tr-TR" b="1" dirty="0" smtClean="0"/>
              <a:t> Sonuç ve Açıklık</a:t>
            </a:r>
          </a:p>
          <a:p>
            <a:pPr algn="just">
              <a:lnSpc>
                <a:spcPct val="150000"/>
              </a:lnSpc>
              <a:buFont typeface="Wingdings" pitchFamily="2" charset="2"/>
              <a:buChar char="§"/>
            </a:pPr>
            <a:r>
              <a:rPr lang="tr-TR" b="1" dirty="0" smtClean="0"/>
              <a:t> Sorunu Özümseme ve Hakimiyet</a:t>
            </a:r>
          </a:p>
          <a:p>
            <a:pPr algn="just"/>
            <a:endParaRPr lang="tr-TR" dirty="0" smtClean="0"/>
          </a:p>
          <a:p>
            <a:pPr algn="just"/>
            <a:endParaRPr/>
          </a:p>
        </p:txBody>
      </p:sp>
      <p:pic>
        <p:nvPicPr>
          <p:cNvPr id="8194" name="Picture 2"/>
          <p:cNvPicPr>
            <a:picLocks noChangeAspect="1" noChangeArrowheads="1"/>
          </p:cNvPicPr>
          <p:nvPr/>
        </p:nvPicPr>
        <p:blipFill>
          <a:blip r:embed="rId3" cstate="print"/>
          <a:srcRect/>
          <a:stretch>
            <a:fillRect/>
          </a:stretch>
        </p:blipFill>
        <p:spPr bwMode="auto">
          <a:xfrm>
            <a:off x="5364088" y="2564904"/>
            <a:ext cx="2200275" cy="2209800"/>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C2BDA-7CBE-4616-B7D8-D8BA5E0B74EE}" type="slidenum">
              <a:rPr lang="tr-TR" smtClean="0"/>
              <a:pPr/>
              <a:t>42</a:t>
            </a:fld>
            <a:endParaRPr lang="tr-TR"/>
          </a:p>
        </p:txBody>
      </p:sp>
      <p:pic>
        <p:nvPicPr>
          <p:cNvPr id="6" name="Picture 5"/>
          <p:cNvPicPr>
            <a:picLocks noChangeAspect="1"/>
          </p:cNvPicPr>
          <p:nvPr/>
        </p:nvPicPr>
        <p:blipFill>
          <a:blip r:embed="rId2" cstate="print"/>
          <a:stretch>
            <a:fillRect/>
          </a:stretch>
        </p:blipFill>
        <p:spPr>
          <a:xfrm>
            <a:off x="304800" y="152400"/>
            <a:ext cx="7620000" cy="6477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C2BDA-7CBE-4616-B7D8-D8BA5E0B74EE}" type="slidenum">
              <a:rPr lang="tr-TR" smtClean="0"/>
              <a:pPr/>
              <a:t>43</a:t>
            </a:fld>
            <a:endParaRPr lang="tr-TR"/>
          </a:p>
        </p:txBody>
      </p:sp>
      <p:pic>
        <p:nvPicPr>
          <p:cNvPr id="5" name="Picture 4"/>
          <p:cNvPicPr>
            <a:picLocks noChangeAspect="1"/>
          </p:cNvPicPr>
          <p:nvPr/>
        </p:nvPicPr>
        <p:blipFill>
          <a:blip r:embed="rId2" cstate="print"/>
          <a:stretch>
            <a:fillRect/>
          </a:stretch>
        </p:blipFill>
        <p:spPr>
          <a:xfrm>
            <a:off x="152400" y="0"/>
            <a:ext cx="8229600" cy="6858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44</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5496" y="1092214"/>
            <a:ext cx="8136904" cy="7017306"/>
          </a:xfrm>
          <a:prstGeom prst="rect">
            <a:avLst/>
          </a:prstGeom>
          <a:noFill/>
        </p:spPr>
        <p:txBody>
          <a:bodyPr wrap="square" rtlCol="0">
            <a:spAutoFit/>
          </a:bodyPr>
          <a:lstStyle/>
          <a:p>
            <a:pPr algn="just"/>
            <a:r>
              <a:rPr lang="tr-TR" b="1" u="sng" dirty="0" smtClean="0">
                <a:solidFill>
                  <a:srgbClr val="C00000"/>
                </a:solidFill>
              </a:rPr>
              <a:t>PROJELERİ DEĞERLENDİRME KRİTERLERİ:</a:t>
            </a:r>
          </a:p>
          <a:p>
            <a:pPr algn="just"/>
            <a:endParaRPr lang="tr-TR" b="1" u="sng" dirty="0" smtClean="0">
              <a:solidFill>
                <a:srgbClr val="C00000"/>
              </a:solidFill>
            </a:endParaRPr>
          </a:p>
          <a:p>
            <a:pPr algn="just"/>
            <a:r>
              <a:rPr lang="tr-TR" b="1" u="sng" dirty="0" smtClean="0">
                <a:solidFill>
                  <a:srgbClr val="C00000"/>
                </a:solidFill>
              </a:rPr>
              <a:t>A. Özgünlük ve Yaratıcılık: </a:t>
            </a:r>
          </a:p>
          <a:p>
            <a:pPr algn="just"/>
            <a:endParaRPr lang="tr-TR" b="1" u="sng" dirty="0" smtClean="0"/>
          </a:p>
          <a:p>
            <a:pPr algn="just"/>
            <a:r>
              <a:rPr lang="tr-TR" dirty="0" smtClean="0">
                <a:solidFill>
                  <a:schemeClr val="accent5">
                    <a:lumMod val="75000"/>
                  </a:schemeClr>
                </a:solidFill>
              </a:rPr>
              <a:t>“ Sunulan proje, çözüme kavuşturulmak istenen konuda yaratıcı ve özgün bir nitelik taşımakta mı?”</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Konu seçiminin özgün olması ve daha önce bu konu üzerinde herhangi bir araştırmanın bulunmaması istenir.</a:t>
            </a:r>
          </a:p>
          <a:p>
            <a:pPr marL="342900" indent="-342900" algn="just">
              <a:buAutoNum type="arabicPeriod"/>
            </a:pPr>
            <a:r>
              <a:rPr lang="tr-TR" dirty="0" smtClean="0"/>
              <a:t>Eğer konu özgün değilse, söz konusu araştırma alanı üzerinde, daha önceden aynı bakış açısıyla, benzer materyaller ve yöntemlerle çalışılmamış olmalıdır. </a:t>
            </a:r>
          </a:p>
          <a:p>
            <a:pPr algn="just">
              <a:buFontTx/>
              <a:buChar char="-"/>
            </a:pPr>
            <a:endParaRPr lang="tr-TR" dirty="0" smtClean="0">
              <a:solidFill>
                <a:schemeClr val="accent5">
                  <a:lumMod val="75000"/>
                </a:schemeClr>
              </a:solidFill>
            </a:endParaRPr>
          </a:p>
          <a:p>
            <a:pPr algn="just">
              <a:buFontTx/>
              <a:buChar char="-"/>
            </a:pPr>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20/20</a:t>
            </a:r>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45</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5496" y="1092214"/>
            <a:ext cx="8136904" cy="8125301"/>
          </a:xfrm>
          <a:prstGeom prst="rect">
            <a:avLst/>
          </a:prstGeom>
          <a:noFill/>
        </p:spPr>
        <p:txBody>
          <a:bodyPr wrap="square" rtlCol="0">
            <a:spAutoFit/>
          </a:bodyPr>
          <a:lstStyle/>
          <a:p>
            <a:pPr algn="just"/>
            <a:r>
              <a:rPr lang="tr-TR" b="1" u="sng" dirty="0" smtClean="0">
                <a:solidFill>
                  <a:srgbClr val="C00000"/>
                </a:solidFill>
              </a:rPr>
              <a:t>PROJELERİ DEĞERLENDİRME KRİTERLERİ:</a:t>
            </a:r>
          </a:p>
          <a:p>
            <a:pPr algn="just"/>
            <a:endParaRPr lang="tr-TR" b="1" u="sng" dirty="0" smtClean="0">
              <a:solidFill>
                <a:srgbClr val="C00000"/>
              </a:solidFill>
            </a:endParaRPr>
          </a:p>
          <a:p>
            <a:pPr algn="just"/>
            <a:r>
              <a:rPr lang="tr-TR" b="1" u="sng" dirty="0" smtClean="0">
                <a:solidFill>
                  <a:srgbClr val="C00000"/>
                </a:solidFill>
              </a:rPr>
              <a:t>B. Kullanılan Bilimsel Yöntem:</a:t>
            </a:r>
          </a:p>
          <a:p>
            <a:pPr algn="just"/>
            <a:endParaRPr lang="tr-TR" b="1" u="sng" dirty="0" smtClean="0"/>
          </a:p>
          <a:p>
            <a:pPr algn="just"/>
            <a:r>
              <a:rPr lang="tr-TR" dirty="0" smtClean="0">
                <a:solidFill>
                  <a:schemeClr val="accent5">
                    <a:lumMod val="75000"/>
                  </a:schemeClr>
                </a:solidFill>
              </a:rPr>
              <a:t>“ Bilimsel araştırma süreçleri (gözlem – ölçme – sınama) gerçekleştirilmiş mi?</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Gerçek bir problem saptanmalıdır.</a:t>
            </a:r>
          </a:p>
          <a:p>
            <a:pPr marL="342900" indent="-342900" algn="just">
              <a:buAutoNum type="arabicPeriod"/>
            </a:pPr>
            <a:r>
              <a:rPr lang="tr-TR" dirty="0" smtClean="0"/>
              <a:t>Problem mevcut durumu açık ve kesin olarak tanımlamalıdır. </a:t>
            </a:r>
          </a:p>
          <a:p>
            <a:pPr marL="342900" indent="-342900" algn="just">
              <a:buAutoNum type="arabicPeriod"/>
            </a:pPr>
            <a:r>
              <a:rPr lang="tr-TR" dirty="0" smtClean="0"/>
              <a:t>Çalışma için özgün bir hipotez geliştirilmiş olmalıdır.</a:t>
            </a:r>
          </a:p>
          <a:p>
            <a:pPr marL="342900" indent="-342900" algn="just">
              <a:buAutoNum type="arabicPeriod"/>
            </a:pPr>
            <a:r>
              <a:rPr lang="tr-TR" dirty="0" smtClean="0"/>
              <a:t>Sorunun çözümü, yöntemsel bir plan çerçevesinde geliştirilmelidir.</a:t>
            </a:r>
          </a:p>
          <a:p>
            <a:pPr marL="342900" indent="-342900" algn="just">
              <a:buAutoNum type="arabicPeriod"/>
            </a:pPr>
            <a:r>
              <a:rPr lang="tr-TR" dirty="0" smtClean="0"/>
              <a:t>Seçilen yöntem, hipotezi test etmek için yeterli ve uygun değişkenleri içermelidir.</a:t>
            </a:r>
          </a:p>
          <a:p>
            <a:pPr marL="342900" indent="-342900" algn="just">
              <a:buAutoNum type="arabicPeriod"/>
            </a:pPr>
            <a:r>
              <a:rPr lang="tr-TR" dirty="0" smtClean="0"/>
              <a:t>Projenin gerektirdiği deneysel çalışmalar gerçekleştirilmiş olmalıdır. (Projenin deneysel çalışmayı kapsaması gerekliliği bulunuyorsa)</a:t>
            </a:r>
          </a:p>
          <a:p>
            <a:pPr marL="342900" indent="-342900" algn="just">
              <a:buAutoNum type="arabicPeriod"/>
            </a:pPr>
            <a:r>
              <a:rPr lang="tr-TR" dirty="0" smtClean="0"/>
              <a:t>Çalışmayı destekleyecek yeterli miktarda veri toplanmış olmalıdır.</a:t>
            </a:r>
          </a:p>
          <a:p>
            <a:pPr marL="342900" indent="-342900" algn="just">
              <a:buAutoNum type="arabicPeriod"/>
            </a:pPr>
            <a:r>
              <a:rPr lang="tr-TR" dirty="0" smtClean="0"/>
              <a:t>Veri analizi doğru bir şekilde yapılmalıdır.</a:t>
            </a:r>
          </a:p>
          <a:p>
            <a:pPr marL="342900" indent="-342900" algn="just">
              <a:buAutoNum type="arabicPeriod"/>
            </a:pPr>
            <a:r>
              <a:rPr lang="tr-TR" dirty="0" smtClean="0"/>
              <a:t>Neden- sonuç ilişkisi kurularak, elde edilen veriler yorumlanmalıdır.</a:t>
            </a:r>
            <a:endParaRPr lang="tr-TR" dirty="0" smtClean="0">
              <a:solidFill>
                <a:schemeClr val="accent5">
                  <a:lumMod val="75000"/>
                </a:schemeClr>
              </a:solidFill>
            </a:endParaRPr>
          </a:p>
          <a:p>
            <a:pPr algn="just">
              <a:buFontTx/>
              <a:buChar char="-"/>
            </a:pPr>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40/40</a:t>
            </a:r>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46</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5496" y="1092214"/>
            <a:ext cx="8136904" cy="6463308"/>
          </a:xfrm>
          <a:prstGeom prst="rect">
            <a:avLst/>
          </a:prstGeom>
          <a:noFill/>
        </p:spPr>
        <p:txBody>
          <a:bodyPr wrap="square" rtlCol="0">
            <a:spAutoFit/>
          </a:bodyPr>
          <a:lstStyle/>
          <a:p>
            <a:pPr algn="just"/>
            <a:r>
              <a:rPr lang="tr-TR" b="1" u="sng" dirty="0" smtClean="0">
                <a:solidFill>
                  <a:srgbClr val="C00000"/>
                </a:solidFill>
              </a:rPr>
              <a:t>PROJELERİ DEĞERLENDİRME KRİTERLERİ:</a:t>
            </a:r>
          </a:p>
          <a:p>
            <a:pPr algn="just"/>
            <a:endParaRPr lang="tr-TR" b="1" u="sng" dirty="0" smtClean="0">
              <a:solidFill>
                <a:srgbClr val="C00000"/>
              </a:solidFill>
            </a:endParaRPr>
          </a:p>
          <a:p>
            <a:pPr algn="just"/>
            <a:r>
              <a:rPr lang="tr-TR" b="1" u="sng" dirty="0" smtClean="0">
                <a:solidFill>
                  <a:srgbClr val="C00000"/>
                </a:solidFill>
              </a:rPr>
              <a:t>C. Tutarlılık ve Katkı:</a:t>
            </a:r>
          </a:p>
          <a:p>
            <a:pPr algn="just"/>
            <a:endParaRPr lang="tr-TR" b="1" u="sng" dirty="0" smtClean="0"/>
          </a:p>
          <a:p>
            <a:pPr algn="just"/>
            <a:r>
              <a:rPr lang="tr-TR" dirty="0" smtClean="0">
                <a:solidFill>
                  <a:schemeClr val="accent5">
                    <a:lumMod val="75000"/>
                  </a:schemeClr>
                </a:solidFill>
              </a:rPr>
              <a:t>“ Problemin amacı ile çözümü arasında tutarlılık var mı?”</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Problem ile alt problemler arasında tutarlılık olmalıdır. </a:t>
            </a:r>
          </a:p>
          <a:p>
            <a:pPr marL="342900" indent="-342900" algn="just">
              <a:buAutoNum type="arabicPeriod"/>
            </a:pPr>
            <a:r>
              <a:rPr lang="tr-TR" dirty="0" smtClean="0"/>
              <a:t>Literatüre yeni bir yöntem kazandırmalı veya alanına yeni bir bakış açısı getirmelidir. </a:t>
            </a:r>
          </a:p>
          <a:p>
            <a:pPr marL="342900" indent="-342900" algn="just">
              <a:buAutoNum type="arabicPeriod"/>
            </a:pPr>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10/10</a:t>
            </a:r>
          </a:p>
          <a:p>
            <a:endParaRPr lang="tr-TR" b="1" dirty="0" smtClean="0">
              <a:solidFill>
                <a:srgbClr val="FF0000"/>
              </a:solidFill>
            </a:endParaRPr>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47</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5496" y="1092214"/>
            <a:ext cx="8136904" cy="6740307"/>
          </a:xfrm>
          <a:prstGeom prst="rect">
            <a:avLst/>
          </a:prstGeom>
          <a:noFill/>
        </p:spPr>
        <p:txBody>
          <a:bodyPr wrap="square" rtlCol="0">
            <a:spAutoFit/>
          </a:bodyPr>
          <a:lstStyle/>
          <a:p>
            <a:pPr algn="just"/>
            <a:r>
              <a:rPr lang="tr-TR" b="1" u="sng" dirty="0" smtClean="0">
                <a:solidFill>
                  <a:srgbClr val="C00000"/>
                </a:solidFill>
              </a:rPr>
              <a:t>PROJELERİ DEĞERLENDİRME KRİTERLERİ:</a:t>
            </a:r>
          </a:p>
          <a:p>
            <a:pPr algn="just"/>
            <a:endParaRPr lang="tr-TR" b="1" u="sng" dirty="0" smtClean="0">
              <a:solidFill>
                <a:srgbClr val="C00000"/>
              </a:solidFill>
            </a:endParaRPr>
          </a:p>
          <a:p>
            <a:pPr algn="just"/>
            <a:r>
              <a:rPr lang="tr-TR" b="1" u="sng" dirty="0" smtClean="0">
                <a:solidFill>
                  <a:srgbClr val="C00000"/>
                </a:solidFill>
              </a:rPr>
              <a:t>D. Yararlılık (Sosyal, ekonomik, akademik, vb.):</a:t>
            </a:r>
          </a:p>
          <a:p>
            <a:pPr algn="just"/>
            <a:endParaRPr lang="tr-TR" b="1" u="sng" dirty="0" smtClean="0"/>
          </a:p>
          <a:p>
            <a:pPr algn="just"/>
            <a:r>
              <a:rPr lang="tr-TR" dirty="0" smtClean="0">
                <a:solidFill>
                  <a:schemeClr val="accent5">
                    <a:lumMod val="75000"/>
                  </a:schemeClr>
                </a:solidFill>
              </a:rPr>
              <a:t>“ Probleme getirilen sonuç fayda sağlıyor mu?”</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Farklı bilimsel ve teknik alanlarda kullanılabilir olmalıdır. </a:t>
            </a:r>
          </a:p>
          <a:p>
            <a:pPr marL="342900" indent="-342900" algn="just">
              <a:buAutoNum type="arabicPeriod"/>
            </a:pPr>
            <a:r>
              <a:rPr lang="tr-TR" dirty="0" smtClean="0"/>
              <a:t>Uygulamaya geçilmesi durumunda, ekonomiye katma değer sağlayabilir nitelikte olması beklenmektedir.</a:t>
            </a:r>
          </a:p>
          <a:p>
            <a:pPr marL="342900" indent="-342900" algn="just">
              <a:buAutoNum type="arabicPeriod"/>
            </a:pPr>
            <a:r>
              <a:rPr lang="tr-TR" dirty="0" smtClean="0"/>
              <a:t>Projeden elde edilecek sonuçlar, toplumsal bir fayda sağlamaya yönelik olmalıdır.</a:t>
            </a:r>
          </a:p>
          <a:p>
            <a:pPr marL="342900" indent="-342900" algn="just">
              <a:buAutoNum type="arabicPeriod"/>
            </a:pPr>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5/5</a:t>
            </a:r>
          </a:p>
          <a:p>
            <a:endParaRPr lang="tr-TR" b="1" dirty="0" smtClean="0">
              <a:solidFill>
                <a:srgbClr val="FF0000"/>
              </a:solidFill>
            </a:endParaRPr>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48</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5496" y="1092214"/>
            <a:ext cx="8136904" cy="6463308"/>
          </a:xfrm>
          <a:prstGeom prst="rect">
            <a:avLst/>
          </a:prstGeom>
          <a:noFill/>
        </p:spPr>
        <p:txBody>
          <a:bodyPr wrap="square" rtlCol="0">
            <a:spAutoFit/>
          </a:bodyPr>
          <a:lstStyle/>
          <a:p>
            <a:pPr algn="just"/>
            <a:r>
              <a:rPr lang="tr-TR" b="1" u="sng" dirty="0" smtClean="0">
                <a:solidFill>
                  <a:srgbClr val="C00000"/>
                </a:solidFill>
              </a:rPr>
              <a:t>PROJELERİ DEĞERLENDİRME KRİTERLERİ:</a:t>
            </a:r>
          </a:p>
          <a:p>
            <a:pPr algn="just"/>
            <a:endParaRPr lang="tr-TR" b="1" u="sng" dirty="0" smtClean="0">
              <a:solidFill>
                <a:srgbClr val="C00000"/>
              </a:solidFill>
            </a:endParaRPr>
          </a:p>
          <a:p>
            <a:pPr algn="just"/>
            <a:r>
              <a:rPr lang="tr-TR" b="1" u="sng" dirty="0" smtClean="0">
                <a:solidFill>
                  <a:srgbClr val="C00000"/>
                </a:solidFill>
              </a:rPr>
              <a:t>E. Uygulanabilirlik ve Kullanışlı Olma:</a:t>
            </a:r>
          </a:p>
          <a:p>
            <a:pPr algn="just"/>
            <a:endParaRPr lang="tr-TR" b="1" u="sng" dirty="0" smtClean="0"/>
          </a:p>
          <a:p>
            <a:pPr algn="just"/>
            <a:r>
              <a:rPr lang="tr-TR" dirty="0" smtClean="0">
                <a:solidFill>
                  <a:schemeClr val="accent5">
                    <a:lumMod val="75000"/>
                  </a:schemeClr>
                </a:solidFill>
              </a:rPr>
              <a:t>“ Projenin hayata geçirilebilme olanağı var mı?”</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Alanıyla ilgili problemlerin çözümünde kullanılabilir nitelikte bir sonuç ortaya konmalıdır. </a:t>
            </a:r>
          </a:p>
          <a:p>
            <a:pPr marL="342900" indent="-342900" algn="just">
              <a:buAutoNum type="arabicPeriod"/>
            </a:pPr>
            <a:r>
              <a:rPr lang="tr-TR" dirty="0" smtClean="0"/>
              <a:t>Proje maliyeti kabul edilebilir ve karşılanabilir sınırlar içerisinde olmalıdır.</a:t>
            </a:r>
          </a:p>
          <a:p>
            <a:pPr marL="342900" indent="-342900" algn="just"/>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5/5</a:t>
            </a:r>
          </a:p>
          <a:p>
            <a:endParaRPr lang="tr-TR" b="1" dirty="0" smtClean="0">
              <a:solidFill>
                <a:srgbClr val="FF0000"/>
              </a:solidFill>
            </a:endParaRPr>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49</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5496" y="1092214"/>
            <a:ext cx="8136904" cy="6740307"/>
          </a:xfrm>
          <a:prstGeom prst="rect">
            <a:avLst/>
          </a:prstGeom>
          <a:noFill/>
        </p:spPr>
        <p:txBody>
          <a:bodyPr wrap="square" rtlCol="0">
            <a:spAutoFit/>
          </a:bodyPr>
          <a:lstStyle/>
          <a:p>
            <a:pPr algn="just"/>
            <a:r>
              <a:rPr lang="tr-TR" b="1" u="sng" dirty="0" smtClean="0">
                <a:solidFill>
                  <a:srgbClr val="C00000"/>
                </a:solidFill>
              </a:rPr>
              <a:t>PROJELERİ DEĞERLENDİRME KRİTERLERİ:</a:t>
            </a:r>
          </a:p>
          <a:p>
            <a:pPr algn="just"/>
            <a:endParaRPr lang="tr-TR" b="1" u="sng" dirty="0" smtClean="0">
              <a:solidFill>
                <a:srgbClr val="C00000"/>
              </a:solidFill>
            </a:endParaRPr>
          </a:p>
          <a:p>
            <a:pPr algn="just"/>
            <a:r>
              <a:rPr lang="tr-TR" b="1" u="sng" dirty="0" smtClean="0">
                <a:solidFill>
                  <a:srgbClr val="C00000"/>
                </a:solidFill>
              </a:rPr>
              <a:t>F. Kaynak Taraması:</a:t>
            </a:r>
          </a:p>
          <a:p>
            <a:pPr algn="just"/>
            <a:endParaRPr lang="tr-TR" b="1" u="sng" dirty="0" smtClean="0"/>
          </a:p>
          <a:p>
            <a:pPr algn="just"/>
            <a:r>
              <a:rPr lang="tr-TR" dirty="0" smtClean="0">
                <a:solidFill>
                  <a:schemeClr val="accent5">
                    <a:lumMod val="75000"/>
                  </a:schemeClr>
                </a:solidFill>
              </a:rPr>
              <a:t>“ Literatür araştırması proje kapsamına uygun olarak yapılmış mı?”</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Proje sahibi öğrenci / öğrenciler, yapacakları araştırma ile ilgili gerekli bilimsel verilere ulaşmış olmalıdır. </a:t>
            </a:r>
          </a:p>
          <a:p>
            <a:pPr marL="342900" indent="-342900" algn="just">
              <a:buAutoNum type="arabicPeriod"/>
            </a:pPr>
            <a:r>
              <a:rPr lang="tr-TR" dirty="0" smtClean="0"/>
              <a:t>Kaynaklar “Proje Raporu” içerisinde belirtilmelidir. (Atıf yapılmalıdır.)</a:t>
            </a:r>
          </a:p>
          <a:p>
            <a:pPr marL="342900" indent="-342900" algn="just">
              <a:buAutoNum type="arabicPeriod"/>
            </a:pPr>
            <a:r>
              <a:rPr lang="tr-TR" dirty="0" smtClean="0"/>
              <a:t>Kaynaklar proje ile ilişkilendirilmelidir.</a:t>
            </a:r>
          </a:p>
          <a:p>
            <a:pPr marL="342900" indent="-342900" algn="just">
              <a:buAutoNum type="arabicPeriod"/>
            </a:pPr>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5/5</a:t>
            </a:r>
          </a:p>
          <a:p>
            <a:endParaRPr lang="tr-TR" b="1" dirty="0" smtClean="0">
              <a:solidFill>
                <a:srgbClr val="FF0000"/>
              </a:solidFill>
            </a:endParaRPr>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90600" y="304800"/>
            <a:ext cx="6172200" cy="914400"/>
          </a:xfrm>
        </p:spPr>
        <p:txBody>
          <a:bodyPr/>
          <a:lstStyle/>
          <a:p>
            <a:r>
              <a:rPr lang="tr-TR" dirty="0" smtClean="0"/>
              <a:t>Bilimsel Proje?</a:t>
            </a:r>
            <a:endParaRPr lang="tr-TR" dirty="0"/>
          </a:p>
        </p:txBody>
      </p:sp>
      <p:sp>
        <p:nvSpPr>
          <p:cNvPr id="3" name="İçerik Yer Tutucusu 2"/>
          <p:cNvSpPr>
            <a:spLocks noGrp="1"/>
          </p:cNvSpPr>
          <p:nvPr>
            <p:ph idx="1"/>
          </p:nvPr>
        </p:nvSpPr>
        <p:spPr>
          <a:xfrm>
            <a:off x="533400" y="1295400"/>
            <a:ext cx="7620000" cy="4724400"/>
          </a:xfrm>
        </p:spPr>
        <p:txBody>
          <a:bodyPr>
            <a:normAutofit fontScale="85000" lnSpcReduction="20000"/>
          </a:bodyPr>
          <a:lstStyle/>
          <a:p>
            <a:pPr algn="just">
              <a:lnSpc>
                <a:spcPct val="150000"/>
              </a:lnSpc>
            </a:pPr>
            <a:r>
              <a:rPr lang="tr-TR" b="1" dirty="0" smtClean="0"/>
              <a:t>Proje, merak ve soruyla başlayan tanımı ve sınırları belli bilimsel bir süreçtir.</a:t>
            </a:r>
          </a:p>
          <a:p>
            <a:pPr algn="just">
              <a:lnSpc>
                <a:spcPct val="150000"/>
              </a:lnSpc>
            </a:pPr>
            <a:r>
              <a:rPr lang="tr-TR" b="1" dirty="0" smtClean="0"/>
              <a:t>Belirlenmiş bir süre içerisinde, amaç ve hedefleri olan, bilimsel bir yöntemle araştırma yapılan, elde edilen sonuçların bilimsel veya uygulama açısından fayda sağlayacağı düşünülen araştırma çalışmaları « </a:t>
            </a:r>
            <a:r>
              <a:rPr lang="tr-TR" b="1" dirty="0" smtClean="0">
                <a:solidFill>
                  <a:srgbClr val="FF0000"/>
                </a:solidFill>
              </a:rPr>
              <a:t>bilimsel proje</a:t>
            </a:r>
            <a:r>
              <a:rPr lang="tr-TR" b="1" dirty="0" smtClean="0"/>
              <a:t>» olarak tanımlanır. </a:t>
            </a:r>
          </a:p>
          <a:p>
            <a:pPr algn="just">
              <a:lnSpc>
                <a:spcPct val="150000"/>
              </a:lnSpc>
            </a:pPr>
            <a:r>
              <a:rPr lang="tr-TR" b="1" dirty="0" smtClean="0"/>
              <a:t>Projenin her aşamasında, bilimsel çalışmaya uygun bir plan ve yöntemler izlenmelidir.</a:t>
            </a:r>
          </a:p>
          <a:p>
            <a:pPr algn="just">
              <a:lnSpc>
                <a:spcPct val="150000"/>
              </a:lnSpc>
            </a:pPr>
            <a:r>
              <a:rPr lang="tr-TR" b="1" dirty="0" smtClean="0">
                <a:solidFill>
                  <a:schemeClr val="accent1">
                    <a:lumMod val="75000"/>
                  </a:schemeClr>
                </a:solidFill>
              </a:rPr>
              <a:t>Proje hazırlamak, öğrencilerin,  derslerde</a:t>
            </a:r>
          </a:p>
          <a:p>
            <a:pPr marL="114300" indent="0" algn="just">
              <a:lnSpc>
                <a:spcPct val="150000"/>
              </a:lnSpc>
              <a:buNone/>
            </a:pPr>
            <a:r>
              <a:rPr lang="tr-TR" b="1" dirty="0" smtClean="0">
                <a:solidFill>
                  <a:schemeClr val="accent1">
                    <a:lumMod val="75000"/>
                  </a:schemeClr>
                </a:solidFill>
              </a:rPr>
              <a:t>   öğretilen bilgileri, fonksiyonel bir</a:t>
            </a:r>
          </a:p>
          <a:p>
            <a:pPr marL="114300" indent="0" algn="just">
              <a:lnSpc>
                <a:spcPct val="150000"/>
              </a:lnSpc>
              <a:buNone/>
            </a:pPr>
            <a:r>
              <a:rPr lang="tr-TR" b="1" dirty="0" smtClean="0">
                <a:solidFill>
                  <a:schemeClr val="accent1">
                    <a:lumMod val="75000"/>
                  </a:schemeClr>
                </a:solidFill>
              </a:rPr>
              <a:t>   faaliyet içerisinde birleştirmesini sağlar. </a:t>
            </a:r>
          </a:p>
        </p:txBody>
      </p:sp>
      <p:sp>
        <p:nvSpPr>
          <p:cNvPr id="4" name="Slayt Numarası Yer Tutucusu 3"/>
          <p:cNvSpPr>
            <a:spLocks noGrp="1"/>
          </p:cNvSpPr>
          <p:nvPr>
            <p:ph type="sldNum" sz="quarter" idx="12"/>
          </p:nvPr>
        </p:nvSpPr>
        <p:spPr/>
        <p:txBody>
          <a:bodyPr/>
          <a:lstStyle/>
          <a:p>
            <a:fld id="{59DC2BDA-7CBE-4616-B7D8-D8BA5E0B74EE}" type="slidenum">
              <a:rPr lang="tr-TR" smtClean="0"/>
              <a:pPr/>
              <a:t>5</a:t>
            </a:fld>
            <a:endParaRPr lang="tr-TR"/>
          </a:p>
        </p:txBody>
      </p:sp>
      <p:pic>
        <p:nvPicPr>
          <p:cNvPr id="1034" name="Picture 10" descr="C:\Users\samsung\Desktop\newton_apple_tree.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4267200"/>
            <a:ext cx="1829172"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09695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50</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35496" y="980728"/>
            <a:ext cx="8136904" cy="8956298"/>
          </a:xfrm>
          <a:prstGeom prst="rect">
            <a:avLst/>
          </a:prstGeom>
          <a:noFill/>
        </p:spPr>
        <p:txBody>
          <a:bodyPr wrap="square" rtlCol="0">
            <a:spAutoFit/>
          </a:bodyPr>
          <a:lstStyle/>
          <a:p>
            <a:pPr algn="just"/>
            <a:r>
              <a:rPr lang="tr-TR" b="1" u="sng" dirty="0" smtClean="0">
                <a:solidFill>
                  <a:srgbClr val="C00000"/>
                </a:solidFill>
              </a:rPr>
              <a:t>PROJELERİ DEĞERLENDİRME KRİTERLERİ:</a:t>
            </a:r>
          </a:p>
          <a:p>
            <a:pPr algn="just"/>
            <a:endParaRPr lang="tr-TR" b="1" u="sng" dirty="0" smtClean="0">
              <a:solidFill>
                <a:srgbClr val="C00000"/>
              </a:solidFill>
            </a:endParaRPr>
          </a:p>
          <a:p>
            <a:pPr algn="just"/>
            <a:r>
              <a:rPr lang="tr-TR" b="1" u="sng" dirty="0" smtClean="0">
                <a:solidFill>
                  <a:srgbClr val="C00000"/>
                </a:solidFill>
              </a:rPr>
              <a:t>G. Sonuç ve Açıklık:</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Proje sonuçlandırılmış ve elde edilen verilere bağlı olarak açık bir şekilde açıklanmış olmalıdır. </a:t>
            </a:r>
          </a:p>
          <a:p>
            <a:pPr marL="342900" indent="-342900" algn="just"/>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5/5</a:t>
            </a:r>
          </a:p>
          <a:p>
            <a:endParaRPr lang="tr-TR" b="1" dirty="0" smtClean="0">
              <a:solidFill>
                <a:srgbClr val="FF0000"/>
              </a:solidFill>
            </a:endParaRPr>
          </a:p>
          <a:p>
            <a:pPr algn="just"/>
            <a:r>
              <a:rPr lang="tr-TR" b="1" u="sng" dirty="0" smtClean="0">
                <a:solidFill>
                  <a:srgbClr val="C00000"/>
                </a:solidFill>
              </a:rPr>
              <a:t>H. Sorunu özümseme ve Hakimiyet:</a:t>
            </a:r>
          </a:p>
          <a:p>
            <a:pPr algn="just"/>
            <a:endParaRPr lang="tr-TR" dirty="0" smtClean="0">
              <a:solidFill>
                <a:schemeClr val="accent5">
                  <a:lumMod val="75000"/>
                </a:schemeClr>
              </a:solidFill>
            </a:endParaRPr>
          </a:p>
          <a:p>
            <a:pPr algn="just"/>
            <a:r>
              <a:rPr lang="tr-TR" dirty="0" smtClean="0">
                <a:solidFill>
                  <a:schemeClr val="accent5">
                    <a:lumMod val="75000"/>
                  </a:schemeClr>
                </a:solidFill>
              </a:rPr>
              <a:t>“ Öğrenciler içeriğin açıklanmasına yönelik, gerekli bütün bilgilere sahip mi?”</a:t>
            </a:r>
          </a:p>
          <a:p>
            <a:pPr algn="just"/>
            <a:endParaRPr lang="tr-TR" dirty="0" smtClean="0">
              <a:solidFill>
                <a:schemeClr val="accent5">
                  <a:lumMod val="75000"/>
                </a:schemeClr>
              </a:solidFill>
            </a:endParaRPr>
          </a:p>
          <a:p>
            <a:pPr algn="just"/>
            <a:r>
              <a:rPr lang="tr-TR" u="sng" dirty="0" smtClean="0"/>
              <a:t>Beklentiler:</a:t>
            </a:r>
          </a:p>
          <a:p>
            <a:pPr algn="just"/>
            <a:endParaRPr lang="tr-TR" dirty="0" smtClean="0"/>
          </a:p>
          <a:p>
            <a:pPr marL="342900" indent="-342900" algn="just">
              <a:buAutoNum type="arabicPeriod"/>
            </a:pPr>
            <a:r>
              <a:rPr lang="tr-TR" dirty="0" smtClean="0"/>
              <a:t>Amaç, prosedür ve sonuçları  yeterli düzeyde açıklamalıdır. </a:t>
            </a:r>
          </a:p>
          <a:p>
            <a:pPr marL="342900" indent="-342900" algn="just">
              <a:buAutoNum type="arabicPeriod"/>
            </a:pPr>
            <a:r>
              <a:rPr lang="tr-TR" dirty="0" smtClean="0"/>
              <a:t>Gerekli terimler eksiksiz ve doğru bir biçimde kullanılmalıdır. </a:t>
            </a:r>
          </a:p>
          <a:p>
            <a:pPr marL="342900" indent="-342900" algn="just"/>
            <a:endParaRPr lang="tr-TR" dirty="0" smtClean="0">
              <a:solidFill>
                <a:schemeClr val="accent5">
                  <a:lumMod val="75000"/>
                </a:schemeClr>
              </a:solidFill>
            </a:endParaRPr>
          </a:p>
          <a:p>
            <a:r>
              <a:rPr lang="tr-TR" b="1" u="sng" dirty="0" smtClean="0"/>
              <a:t>Bu bölümden verilebilecek en yüksek puan:</a:t>
            </a:r>
            <a:r>
              <a:rPr lang="tr-TR" b="1" dirty="0" smtClean="0">
                <a:solidFill>
                  <a:srgbClr val="FF0000"/>
                </a:solidFill>
              </a:rPr>
              <a:t>5/5</a:t>
            </a:r>
          </a:p>
          <a:p>
            <a:endParaRPr lang="tr-TR" b="1" dirty="0" smtClean="0">
              <a:solidFill>
                <a:srgbClr val="FF0000"/>
              </a:solidFill>
            </a:endParaRPr>
          </a:p>
          <a:p>
            <a:endParaRPr lang="tr-TR" b="1" dirty="0" smtClean="0">
              <a:solidFill>
                <a:srgbClr val="FF0000"/>
              </a:solidFill>
            </a:endParaRPr>
          </a:p>
          <a:p>
            <a:pPr algn="just"/>
            <a:endParaRPr lang="tr-TR" b="1" u="sng" dirty="0" smtClean="0">
              <a:solidFill>
                <a:srgbClr val="860000"/>
              </a:solidFill>
            </a:endParaRPr>
          </a:p>
          <a:p>
            <a:pPr algn="just">
              <a:buFontTx/>
              <a:buChar char="-"/>
            </a:pPr>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a:p>
        </p:txBody>
      </p:sp>
      <p:cxnSp>
        <p:nvCxnSpPr>
          <p:cNvPr id="12" name="11 Düz Bağlayıcı"/>
          <p:cNvCxnSpPr/>
          <p:nvPr/>
        </p:nvCxnSpPr>
        <p:spPr>
          <a:xfrm>
            <a:off x="0" y="4005064"/>
            <a:ext cx="8460432" cy="7200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51</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cxnSp>
        <p:nvCxnSpPr>
          <p:cNvPr id="12" name="11 Düz Bağlayıcı"/>
          <p:cNvCxnSpPr/>
          <p:nvPr/>
        </p:nvCxnSpPr>
        <p:spPr>
          <a:xfrm>
            <a:off x="0" y="3933056"/>
            <a:ext cx="8460432" cy="7200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9218" name="Picture 2" descr="N:\diger\TÜBİTAK Proje Resim\100K6490\100_3674.JPG"/>
          <p:cNvPicPr>
            <a:picLocks noChangeAspect="1" noChangeArrowheads="1"/>
          </p:cNvPicPr>
          <p:nvPr/>
        </p:nvPicPr>
        <p:blipFill>
          <a:blip r:embed="rId3" cstate="print"/>
          <a:srcRect/>
          <a:stretch>
            <a:fillRect/>
          </a:stretch>
        </p:blipFill>
        <p:spPr bwMode="auto">
          <a:xfrm>
            <a:off x="395536" y="1052736"/>
            <a:ext cx="3647985" cy="2736304"/>
          </a:xfrm>
          <a:prstGeom prst="rect">
            <a:avLst/>
          </a:prstGeom>
          <a:noFill/>
          <a:ln>
            <a:solidFill>
              <a:srgbClr val="00B0F0"/>
            </a:solidFill>
          </a:ln>
        </p:spPr>
      </p:pic>
      <p:pic>
        <p:nvPicPr>
          <p:cNvPr id="9219" name="Picture 3" descr="N:\diger\TÜBİTAK Proje Resim\100K6490\100_3673.JPG"/>
          <p:cNvPicPr>
            <a:picLocks noChangeAspect="1" noChangeArrowheads="1"/>
          </p:cNvPicPr>
          <p:nvPr/>
        </p:nvPicPr>
        <p:blipFill>
          <a:blip r:embed="rId4" cstate="print"/>
          <a:srcRect/>
          <a:stretch>
            <a:fillRect/>
          </a:stretch>
        </p:blipFill>
        <p:spPr bwMode="auto">
          <a:xfrm>
            <a:off x="4283968" y="1052736"/>
            <a:ext cx="3647579" cy="2736000"/>
          </a:xfrm>
          <a:prstGeom prst="rect">
            <a:avLst/>
          </a:prstGeom>
          <a:noFill/>
          <a:ln>
            <a:solidFill>
              <a:srgbClr val="00B0F0"/>
            </a:solidFill>
          </a:ln>
        </p:spPr>
      </p:pic>
      <p:pic>
        <p:nvPicPr>
          <p:cNvPr id="9220" name="Picture 4" descr="N:\diger\TÜBİTAK Proje Resim\100K6490\100_3706.JPG"/>
          <p:cNvPicPr>
            <a:picLocks noChangeAspect="1" noChangeArrowheads="1"/>
          </p:cNvPicPr>
          <p:nvPr/>
        </p:nvPicPr>
        <p:blipFill>
          <a:blip r:embed="rId5" cstate="print"/>
          <a:srcRect/>
          <a:stretch>
            <a:fillRect/>
          </a:stretch>
        </p:blipFill>
        <p:spPr bwMode="auto">
          <a:xfrm>
            <a:off x="420365" y="4077376"/>
            <a:ext cx="3647579" cy="2736000"/>
          </a:xfrm>
          <a:prstGeom prst="rect">
            <a:avLst/>
          </a:prstGeom>
          <a:noFill/>
          <a:ln>
            <a:solidFill>
              <a:srgbClr val="00B0F0"/>
            </a:solidFill>
          </a:ln>
        </p:spPr>
      </p:pic>
      <p:pic>
        <p:nvPicPr>
          <p:cNvPr id="9221" name="Picture 5" descr="N:\diger\TÜBİTAK Proje Resim\100K6490\100_3717.JPG"/>
          <p:cNvPicPr>
            <a:picLocks noChangeAspect="1" noChangeArrowheads="1"/>
          </p:cNvPicPr>
          <p:nvPr/>
        </p:nvPicPr>
        <p:blipFill>
          <a:blip r:embed="rId6" cstate="print"/>
          <a:srcRect/>
          <a:stretch>
            <a:fillRect/>
          </a:stretch>
        </p:blipFill>
        <p:spPr bwMode="auto">
          <a:xfrm>
            <a:off x="4308797" y="4077072"/>
            <a:ext cx="3647579" cy="2736000"/>
          </a:xfrm>
          <a:prstGeom prst="rect">
            <a:avLst/>
          </a:prstGeom>
          <a:noFill/>
          <a:ln>
            <a:solidFill>
              <a:srgbClr val="00B0F0"/>
            </a:solidFill>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52</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cxnSp>
        <p:nvCxnSpPr>
          <p:cNvPr id="12" name="11 Düz Bağlayıcı"/>
          <p:cNvCxnSpPr/>
          <p:nvPr/>
        </p:nvCxnSpPr>
        <p:spPr>
          <a:xfrm>
            <a:off x="0" y="3933056"/>
            <a:ext cx="8460432" cy="7200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10243" name="Picture 3" descr="N:\diger\TÜBİTAK Proje Resim\100K6490\100_3690.JPG"/>
          <p:cNvPicPr>
            <a:picLocks noChangeAspect="1" noChangeArrowheads="1"/>
          </p:cNvPicPr>
          <p:nvPr/>
        </p:nvPicPr>
        <p:blipFill>
          <a:blip r:embed="rId3" cstate="print"/>
          <a:srcRect/>
          <a:stretch>
            <a:fillRect/>
          </a:stretch>
        </p:blipFill>
        <p:spPr bwMode="auto">
          <a:xfrm>
            <a:off x="4211960" y="1125048"/>
            <a:ext cx="3647579" cy="2736000"/>
          </a:xfrm>
          <a:prstGeom prst="rect">
            <a:avLst/>
          </a:prstGeom>
          <a:noFill/>
          <a:ln>
            <a:solidFill>
              <a:srgbClr val="00B0F0"/>
            </a:solidFill>
          </a:ln>
        </p:spPr>
      </p:pic>
      <p:pic>
        <p:nvPicPr>
          <p:cNvPr id="10244" name="Picture 4" descr="N:\diger\TÜBİTAK Proje Resim\100K6490-2\100_3902.JPG"/>
          <p:cNvPicPr>
            <a:picLocks noChangeAspect="1" noChangeArrowheads="1"/>
          </p:cNvPicPr>
          <p:nvPr/>
        </p:nvPicPr>
        <p:blipFill>
          <a:blip r:embed="rId4" cstate="print"/>
          <a:srcRect/>
          <a:stretch>
            <a:fillRect/>
          </a:stretch>
        </p:blipFill>
        <p:spPr bwMode="auto">
          <a:xfrm>
            <a:off x="4211960" y="4077376"/>
            <a:ext cx="3647579" cy="2736000"/>
          </a:xfrm>
          <a:prstGeom prst="rect">
            <a:avLst/>
          </a:prstGeom>
          <a:noFill/>
          <a:ln>
            <a:solidFill>
              <a:srgbClr val="00B0F0"/>
            </a:solidFill>
          </a:ln>
        </p:spPr>
      </p:pic>
      <p:pic>
        <p:nvPicPr>
          <p:cNvPr id="10245" name="Picture 5" descr="N:\diger\TÜBİTAK Proje Resim\100K6490-2\100_3807.JPG"/>
          <p:cNvPicPr>
            <a:picLocks noChangeAspect="1" noChangeArrowheads="1"/>
          </p:cNvPicPr>
          <p:nvPr/>
        </p:nvPicPr>
        <p:blipFill>
          <a:blip r:embed="rId5" cstate="print"/>
          <a:srcRect/>
          <a:stretch>
            <a:fillRect/>
          </a:stretch>
        </p:blipFill>
        <p:spPr bwMode="auto">
          <a:xfrm>
            <a:off x="323528" y="1125048"/>
            <a:ext cx="3647579" cy="2736000"/>
          </a:xfrm>
          <a:prstGeom prst="rect">
            <a:avLst/>
          </a:prstGeom>
          <a:noFill/>
          <a:ln>
            <a:solidFill>
              <a:srgbClr val="00B0F0"/>
            </a:solidFill>
          </a:ln>
        </p:spPr>
      </p:pic>
      <p:pic>
        <p:nvPicPr>
          <p:cNvPr id="10246" name="Picture 6" descr="N:\diger\TÜBİTAK Proje Resim\100K6490-2\100_3864.JPG"/>
          <p:cNvPicPr>
            <a:picLocks noChangeAspect="1" noChangeArrowheads="1"/>
          </p:cNvPicPr>
          <p:nvPr/>
        </p:nvPicPr>
        <p:blipFill>
          <a:blip r:embed="rId6" cstate="print"/>
          <a:srcRect/>
          <a:stretch>
            <a:fillRect/>
          </a:stretch>
        </p:blipFill>
        <p:spPr bwMode="auto">
          <a:xfrm>
            <a:off x="348357" y="4077376"/>
            <a:ext cx="3647579" cy="2736000"/>
          </a:xfrm>
          <a:prstGeom prst="rect">
            <a:avLst/>
          </a:prstGeom>
          <a:noFill/>
          <a:ln>
            <a:solidFill>
              <a:srgbClr val="00B0F0"/>
            </a:solidFill>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53</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cxnSp>
        <p:nvCxnSpPr>
          <p:cNvPr id="12" name="11 Düz Bağlayıcı"/>
          <p:cNvCxnSpPr/>
          <p:nvPr/>
        </p:nvCxnSpPr>
        <p:spPr>
          <a:xfrm>
            <a:off x="0" y="3933056"/>
            <a:ext cx="8460432" cy="7200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11267" name="Picture 3" descr="N:\diger\TÜBİTAK Proje Resim\100K6490-3\100_4125.JPG"/>
          <p:cNvPicPr>
            <a:picLocks noChangeAspect="1" noChangeArrowheads="1"/>
          </p:cNvPicPr>
          <p:nvPr/>
        </p:nvPicPr>
        <p:blipFill>
          <a:blip r:embed="rId3" cstate="print"/>
          <a:srcRect/>
          <a:stretch>
            <a:fillRect/>
          </a:stretch>
        </p:blipFill>
        <p:spPr bwMode="auto">
          <a:xfrm>
            <a:off x="348357" y="1124744"/>
            <a:ext cx="3647579" cy="2736000"/>
          </a:xfrm>
          <a:prstGeom prst="rect">
            <a:avLst/>
          </a:prstGeom>
          <a:noFill/>
          <a:ln>
            <a:solidFill>
              <a:srgbClr val="00B0F0"/>
            </a:solidFill>
          </a:ln>
        </p:spPr>
      </p:pic>
      <p:pic>
        <p:nvPicPr>
          <p:cNvPr id="11268" name="Picture 4" descr="N:\diger\TÜBİTAK Proje Resim\100K6490-3\100_4317.JPG"/>
          <p:cNvPicPr>
            <a:picLocks noChangeAspect="1" noChangeArrowheads="1"/>
          </p:cNvPicPr>
          <p:nvPr/>
        </p:nvPicPr>
        <p:blipFill>
          <a:blip r:embed="rId4" cstate="print"/>
          <a:srcRect/>
          <a:stretch>
            <a:fillRect/>
          </a:stretch>
        </p:blipFill>
        <p:spPr bwMode="auto">
          <a:xfrm>
            <a:off x="4211960" y="4077072"/>
            <a:ext cx="3647579" cy="2736000"/>
          </a:xfrm>
          <a:prstGeom prst="rect">
            <a:avLst/>
          </a:prstGeom>
          <a:noFill/>
          <a:ln>
            <a:solidFill>
              <a:srgbClr val="00B0F0"/>
            </a:solidFill>
          </a:ln>
        </p:spPr>
      </p:pic>
      <p:pic>
        <p:nvPicPr>
          <p:cNvPr id="11269" name="Picture 5" descr="N:\diger\TÜBİTAK Proje Resim\100K6490-3\100_4248.JPG"/>
          <p:cNvPicPr>
            <a:picLocks noChangeAspect="1" noChangeArrowheads="1"/>
          </p:cNvPicPr>
          <p:nvPr/>
        </p:nvPicPr>
        <p:blipFill>
          <a:blip r:embed="rId5" cstate="print"/>
          <a:srcRect/>
          <a:stretch>
            <a:fillRect/>
          </a:stretch>
        </p:blipFill>
        <p:spPr bwMode="auto">
          <a:xfrm>
            <a:off x="323528" y="4077072"/>
            <a:ext cx="3647579" cy="2736000"/>
          </a:xfrm>
          <a:prstGeom prst="rect">
            <a:avLst/>
          </a:prstGeom>
          <a:noFill/>
          <a:ln>
            <a:solidFill>
              <a:srgbClr val="00B0F0"/>
            </a:solidFill>
          </a:ln>
        </p:spPr>
      </p:pic>
      <p:pic>
        <p:nvPicPr>
          <p:cNvPr id="11270" name="Picture 6" descr="N:\diger\TÜBİTAK Proje Resim\100K6490-3\100_4235.JPG"/>
          <p:cNvPicPr>
            <a:picLocks noChangeAspect="1" noChangeArrowheads="1"/>
          </p:cNvPicPr>
          <p:nvPr/>
        </p:nvPicPr>
        <p:blipFill>
          <a:blip r:embed="rId6" cstate="print"/>
          <a:srcRect/>
          <a:stretch>
            <a:fillRect/>
          </a:stretch>
        </p:blipFill>
        <p:spPr bwMode="auto">
          <a:xfrm>
            <a:off x="4211960" y="1124744"/>
            <a:ext cx="3647579" cy="2736000"/>
          </a:xfrm>
          <a:prstGeom prst="rect">
            <a:avLst/>
          </a:prstGeom>
          <a:noFill/>
          <a:ln>
            <a:solidFill>
              <a:srgbClr val="00B0F0"/>
            </a:solidFill>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54</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251520" y="1308238"/>
            <a:ext cx="7632848" cy="5078314"/>
          </a:xfrm>
          <a:prstGeom prst="rect">
            <a:avLst/>
          </a:prstGeom>
          <a:noFill/>
        </p:spPr>
        <p:txBody>
          <a:bodyPr wrap="square" rtlCol="0">
            <a:spAutoFit/>
          </a:bodyPr>
          <a:lstStyle/>
          <a:p>
            <a:pPr algn="just"/>
            <a:r>
              <a:rPr lang="tr-TR" b="1" u="sng" dirty="0" smtClean="0">
                <a:solidFill>
                  <a:srgbClr val="C00000"/>
                </a:solidFill>
              </a:rPr>
              <a:t>BÖLGE MERKEZLERİNDE YAPILAN YARIŞMALAR:</a:t>
            </a:r>
          </a:p>
          <a:p>
            <a:pPr algn="just"/>
            <a:endParaRPr lang="tr-TR" b="1" u="sng" dirty="0" smtClean="0">
              <a:solidFill>
                <a:srgbClr val="C00000"/>
              </a:solidFill>
            </a:endParaRPr>
          </a:p>
          <a:p>
            <a:pPr algn="just">
              <a:buFont typeface="Wingdings" pitchFamily="2" charset="2"/>
              <a:buChar char="q"/>
            </a:pPr>
            <a:r>
              <a:rPr lang="tr-TR" dirty="0" smtClean="0"/>
              <a:t>Bölge sergisinde yapılan değerlendirmeler sonucunda, her dal için  “Bölge Finalistleri” seçilir. </a:t>
            </a:r>
          </a:p>
          <a:p>
            <a:pPr algn="just">
              <a:buFont typeface="Wingdings" pitchFamily="2" charset="2"/>
              <a:buChar char="q"/>
            </a:pPr>
            <a:endParaRPr lang="tr-TR" dirty="0" smtClean="0"/>
          </a:p>
          <a:p>
            <a:pPr algn="just">
              <a:buFont typeface="Wingdings" pitchFamily="2" charset="2"/>
              <a:buChar char="q"/>
            </a:pPr>
            <a:r>
              <a:rPr lang="tr-TR" dirty="0" smtClean="0"/>
              <a:t> Finalist öğrencilere ve varsa Danışman Öğretmenlerine, para ödülü (?) ve “Başarı Belgesi” verilir.  </a:t>
            </a:r>
          </a:p>
          <a:p>
            <a:pPr algn="just">
              <a:buFont typeface="Wingdings" pitchFamily="2" charset="2"/>
              <a:buChar char="q"/>
            </a:pPr>
            <a:endParaRPr lang="tr-TR" dirty="0" smtClean="0"/>
          </a:p>
          <a:p>
            <a:pPr algn="just">
              <a:buFont typeface="Wingdings" pitchFamily="2" charset="2"/>
              <a:buChar char="q"/>
            </a:pPr>
            <a:r>
              <a:rPr lang="tr-TR" b="1" dirty="0" smtClean="0">
                <a:solidFill>
                  <a:srgbClr val="C00000"/>
                </a:solidFill>
              </a:rPr>
              <a:t> 12 Bölgede Finalist olarak belirlenen  projeler “Final Sergisi” için Mayıs ayında, Ankara’ya davet edilir. </a:t>
            </a:r>
          </a:p>
          <a:p>
            <a:pPr algn="just">
              <a:buFont typeface="Wingdings" pitchFamily="2" charset="2"/>
              <a:buChar char="q"/>
            </a:pPr>
            <a:endParaRPr lang="tr-TR" b="1" dirty="0" smtClean="0">
              <a:solidFill>
                <a:srgbClr val="C00000"/>
              </a:solidFill>
            </a:endParaRPr>
          </a:p>
          <a:p>
            <a:pPr algn="just">
              <a:buFont typeface="Wingdings" pitchFamily="2" charset="2"/>
              <a:buChar char="q"/>
            </a:pPr>
            <a:r>
              <a:rPr lang="tr-TR" dirty="0" smtClean="0"/>
              <a:t>Ankara’daki Final Sergisi’nde, projeler </a:t>
            </a:r>
            <a:r>
              <a:rPr lang="tr-TR" dirty="0" smtClean="0">
                <a:solidFill>
                  <a:srgbClr val="FF3535"/>
                </a:solidFill>
              </a:rPr>
              <a:t>farklı jüri üyeleri </a:t>
            </a:r>
            <a:r>
              <a:rPr lang="tr-TR" dirty="0" smtClean="0"/>
              <a:t>tarafından tekrar değerlendirilir ve sonucunda, her dalda derece alan öğrenciye, danışman öğretmenine ve okullarına “Başarı Belgesi” takdim edilir. Ayrıca, öğrenciler ve öğretmenlere para ödülü de verilmektedir. </a:t>
            </a:r>
          </a:p>
          <a:p>
            <a:pPr algn="just">
              <a:buFont typeface="Wingdings" pitchFamily="2" charset="2"/>
              <a:buChar char="q"/>
            </a:pPr>
            <a:endParaRPr lang="tr-TR" b="1" dirty="0" smtClean="0"/>
          </a:p>
          <a:p>
            <a:pPr algn="just"/>
            <a:endParaRPr lang="tr-TR" b="1" dirty="0" smtClean="0"/>
          </a:p>
          <a:p>
            <a:pPr algn="just"/>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55</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251520" y="1052736"/>
            <a:ext cx="7632848" cy="5909311"/>
          </a:xfrm>
          <a:prstGeom prst="rect">
            <a:avLst/>
          </a:prstGeom>
          <a:noFill/>
        </p:spPr>
        <p:txBody>
          <a:bodyPr wrap="square" rtlCol="0">
            <a:spAutoFit/>
          </a:bodyPr>
          <a:lstStyle/>
          <a:p>
            <a:pPr algn="just"/>
            <a:endParaRPr lang="tr-TR" b="1" u="sng" dirty="0" smtClean="0">
              <a:solidFill>
                <a:srgbClr val="C00000"/>
              </a:solidFill>
            </a:endParaRPr>
          </a:p>
          <a:p>
            <a:r>
              <a:rPr lang="tr-TR" b="1" u="sng" dirty="0" smtClean="0"/>
              <a:t>2017 FİNAL YARIŞMASINDA DERECE ALANLARA VERİLECEK ÖDÜLLER:</a:t>
            </a:r>
          </a:p>
          <a:p>
            <a:endParaRPr lang="tr-TR" b="1" u="sng" dirty="0" smtClean="0"/>
          </a:p>
          <a:p>
            <a:r>
              <a:rPr lang="tr-TR" b="1" u="sng" dirty="0" smtClean="0">
                <a:solidFill>
                  <a:srgbClr val="FF0000"/>
                </a:solidFill>
              </a:rPr>
              <a:t>DERECESİ 		ÖĞRENCİ ÖDÜLÜ  		ÖĞRETMEN ÖDÜLÜ </a:t>
            </a:r>
          </a:p>
          <a:p>
            <a:r>
              <a:rPr lang="tr-TR" dirty="0" smtClean="0"/>
              <a:t>BİRİNCİLİK 		         3500TL  	                               3500TL   </a:t>
            </a:r>
          </a:p>
          <a:p>
            <a:r>
              <a:rPr lang="tr-TR" dirty="0" smtClean="0"/>
              <a:t>İKİNCİLİK 			         3000TL 		             3000TL </a:t>
            </a:r>
          </a:p>
          <a:p>
            <a:r>
              <a:rPr lang="tr-TR" dirty="0" smtClean="0"/>
              <a:t>ÜÇÜNCÜLÜK	                          2500TL 		             2500TL </a:t>
            </a:r>
          </a:p>
          <a:p>
            <a:r>
              <a:rPr lang="tr-TR" dirty="0" smtClean="0"/>
              <a:t>TEŞVİK 			         1.500TL                                          1.500TL</a:t>
            </a:r>
          </a:p>
          <a:p>
            <a:endParaRPr lang="tr-TR" dirty="0" smtClean="0"/>
          </a:p>
          <a:p>
            <a:r>
              <a:rPr lang="tr-TR" dirty="0" smtClean="0"/>
              <a:t>Ayrıca, Derece alan proje sahipleri YGS’ye girdikleri yıl, bir kereye mahsus olmak üzere derece aldıkları alan ile ilgili bir bölümü seçmeleri durumunda yarışmada aldıkları derece ile orantılı ek katsayı uygulamasından yararlanırlar.</a:t>
            </a:r>
          </a:p>
          <a:p>
            <a:r>
              <a:rPr lang="tr-TR" dirty="0" smtClean="0"/>
              <a:t>(Bkz. 2017 LYS Kılavuzu)</a:t>
            </a:r>
          </a:p>
          <a:p>
            <a:endParaRPr lang="tr-TR" dirty="0" smtClean="0"/>
          </a:p>
          <a:p>
            <a:pPr algn="just"/>
            <a:r>
              <a:rPr lang="tr-TR" i="1" dirty="0" smtClean="0"/>
              <a:t>Sergilenen projelerin genel değerlendirmesi sonucunda, uygun bulunursa bir proje sahibine / sahiplerine  “</a:t>
            </a:r>
            <a:r>
              <a:rPr lang="tr-TR" i="1" dirty="0" smtClean="0">
                <a:solidFill>
                  <a:srgbClr val="C00000"/>
                </a:solidFill>
              </a:rPr>
              <a:t>Yılın Genç Araştırmacısı Ödülü</a:t>
            </a:r>
            <a:r>
              <a:rPr lang="tr-TR" i="1" dirty="0" smtClean="0"/>
              <a:t>” verilir. [Ödül Miktarı : 3.500-TL]</a:t>
            </a:r>
          </a:p>
          <a:p>
            <a:pPr algn="just"/>
            <a:endParaRPr lang="tr-TR" i="1" dirty="0" smtClean="0"/>
          </a:p>
          <a:p>
            <a:pPr algn="just"/>
            <a:r>
              <a:rPr lang="tr-TR" b="1" i="1" dirty="0" smtClean="0">
                <a:solidFill>
                  <a:schemeClr val="bg2">
                    <a:lumMod val="25000"/>
                  </a:schemeClr>
                </a:solidFill>
              </a:rPr>
              <a:t>“ Yarışmada Jüri Kararı Esastır…”</a:t>
            </a:r>
          </a:p>
          <a:p>
            <a:pPr algn="just"/>
            <a:endParaRPr lang="tr-TR" b="1" u="sng" dirty="0" smtClean="0">
              <a:solidFill>
                <a:srgbClr val="C00000"/>
              </a:solidFill>
            </a:endParaRPr>
          </a:p>
          <a:p>
            <a:r>
              <a:rPr lang="tr-TR" dirty="0" smtClean="0"/>
              <a:t>   </a:t>
            </a: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56</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1" name="10 Metin kutusu"/>
          <p:cNvSpPr txBox="1"/>
          <p:nvPr/>
        </p:nvSpPr>
        <p:spPr>
          <a:xfrm>
            <a:off x="251520" y="1052736"/>
            <a:ext cx="7632848" cy="7571303"/>
          </a:xfrm>
          <a:prstGeom prst="rect">
            <a:avLst/>
          </a:prstGeom>
          <a:noFill/>
        </p:spPr>
        <p:txBody>
          <a:bodyPr wrap="square" rtlCol="0">
            <a:spAutoFit/>
          </a:bodyPr>
          <a:lstStyle/>
          <a:p>
            <a:pPr algn="just"/>
            <a:endParaRPr lang="tr-TR" b="1" u="sng" dirty="0" smtClean="0">
              <a:solidFill>
                <a:srgbClr val="C00000"/>
              </a:solidFill>
            </a:endParaRPr>
          </a:p>
          <a:p>
            <a:pPr algn="just">
              <a:buFont typeface="Wingdings" pitchFamily="2" charset="2"/>
              <a:buChar char="q"/>
            </a:pPr>
            <a:r>
              <a:rPr lang="tr-TR" dirty="0" smtClean="0"/>
              <a:t> Düzenlenecek sergilerin yeri ve tarihi her sene TÜBİTAK tarafından duyurulmaktadır. </a:t>
            </a:r>
          </a:p>
          <a:p>
            <a:pPr algn="just">
              <a:buFont typeface="Wingdings" pitchFamily="2" charset="2"/>
              <a:buChar char="q"/>
            </a:pPr>
            <a:endParaRPr lang="tr-TR" dirty="0" smtClean="0"/>
          </a:p>
          <a:p>
            <a:pPr algn="just">
              <a:buFont typeface="Wingdings" pitchFamily="2" charset="2"/>
              <a:buChar char="q"/>
            </a:pPr>
            <a:r>
              <a:rPr lang="tr-TR" dirty="0" smtClean="0"/>
              <a:t> Sergilerin yapılacağı illere, dışarıdan gelecek öğrenciler ve okul müdürlüğünce görevlendirilecek olan her proje için bir öğretmenin konaklama ve gidiş-dönüş  otobüs ya da tren (yataklı hariç) masrafları TÜBİTAK tarafından karşılanır. </a:t>
            </a:r>
          </a:p>
          <a:p>
            <a:pPr algn="just">
              <a:buFont typeface="Wingdings" pitchFamily="2" charset="2"/>
              <a:buChar char="q"/>
            </a:pPr>
            <a:endParaRPr lang="tr-TR" dirty="0" smtClean="0"/>
          </a:p>
          <a:p>
            <a:pPr algn="just">
              <a:buFont typeface="Wingdings" pitchFamily="2" charset="2"/>
              <a:buChar char="q"/>
            </a:pPr>
            <a:r>
              <a:rPr lang="tr-TR" dirty="0" smtClean="0"/>
              <a:t>  Ankara’da yapılacak Final Yarışmasında dereceye giren adaylar, </a:t>
            </a:r>
            <a:r>
              <a:rPr lang="tr-TR" dirty="0" err="1" smtClean="0"/>
              <a:t>YGS’ye</a:t>
            </a:r>
            <a:r>
              <a:rPr lang="tr-TR" dirty="0" smtClean="0"/>
              <a:t> girdikleri yıl, </a:t>
            </a:r>
            <a:r>
              <a:rPr lang="tr-TR" u="sng" dirty="0" smtClean="0"/>
              <a:t>bir defaya mahsus olmak üzere</a:t>
            </a:r>
            <a:r>
              <a:rPr lang="tr-TR" dirty="0" smtClean="0"/>
              <a:t>, derece aldıkları alanla ilgili bir bölüm seçmeleri durumunda, yarışmada aldıkları derece ile orantılı bir ek katsayı uygulamasından yararlanacaklardır. (Bkz. 2017 ÖSYS Kılavuzu)</a:t>
            </a:r>
          </a:p>
          <a:p>
            <a:pPr algn="just">
              <a:buFont typeface="Wingdings" pitchFamily="2" charset="2"/>
              <a:buChar char="q"/>
            </a:pPr>
            <a:endParaRPr lang="tr-TR" dirty="0" smtClean="0"/>
          </a:p>
          <a:p>
            <a:pPr algn="just">
              <a:buFont typeface="Wingdings" pitchFamily="2" charset="2"/>
              <a:buChar char="q"/>
            </a:pPr>
            <a:r>
              <a:rPr lang="tr-TR" dirty="0" smtClean="0"/>
              <a:t> Ticari bir değeri olduğu düşünülen projeler için, sergilenmeden önce patent başvurusunda bulunulması önerilir. </a:t>
            </a:r>
          </a:p>
          <a:p>
            <a:pPr algn="just">
              <a:buFont typeface="Wingdings" pitchFamily="2" charset="2"/>
              <a:buChar char="q"/>
            </a:pPr>
            <a:endParaRPr lang="tr-TR" dirty="0" smtClean="0"/>
          </a:p>
          <a:p>
            <a:pPr algn="just"/>
            <a:r>
              <a:rPr lang="tr-TR" dirty="0" smtClean="0"/>
              <a:t>Detaylı bilgi için: </a:t>
            </a:r>
            <a:r>
              <a:rPr lang="tr-TR" dirty="0" smtClean="0">
                <a:hlinkClick r:id="rId3"/>
              </a:rPr>
              <a:t>www.</a:t>
            </a:r>
            <a:r>
              <a:rPr lang="tr-TR" dirty="0" err="1" smtClean="0">
                <a:hlinkClick r:id="rId3"/>
              </a:rPr>
              <a:t>turkpatent</a:t>
            </a:r>
            <a:r>
              <a:rPr lang="tr-TR" dirty="0" smtClean="0">
                <a:hlinkClick r:id="rId3"/>
              </a:rPr>
              <a:t>.gov.tr</a:t>
            </a:r>
          </a:p>
          <a:p>
            <a:pPr algn="just"/>
            <a:endParaRPr lang="tr-TR" b="1" dirty="0" smtClean="0"/>
          </a:p>
          <a:p>
            <a:pPr algn="just"/>
            <a:endParaRPr lang="tr-TR" b="1" dirty="0" smtClean="0"/>
          </a:p>
          <a:p>
            <a:pPr algn="just"/>
            <a:endParaRPr lang="tr-TR" b="1" u="sng" dirty="0" smtClean="0">
              <a:solidFill>
                <a:srgbClr val="C00000"/>
              </a:solidFill>
            </a:endParaRPr>
          </a:p>
          <a:p>
            <a:pPr algn="just"/>
            <a:endParaRPr lang="tr-TR" b="1" dirty="0" smtClean="0">
              <a:solidFill>
                <a:srgbClr val="C00000"/>
              </a:solidFill>
            </a:endParaRPr>
          </a:p>
          <a:p>
            <a:pPr algn="just"/>
            <a:endParaRPr lang="tr-TR" b="1" u="sng" dirty="0" smtClean="0">
              <a:solidFill>
                <a:schemeClr val="accent3">
                  <a:lumMod val="75000"/>
                </a:schemeClr>
              </a:solidFill>
            </a:endParaRPr>
          </a:p>
          <a:p>
            <a:pPr algn="just"/>
            <a:endParaRPr lang="tr-TR" b="1" u="sng" dirty="0" smtClean="0">
              <a:solidFill>
                <a:schemeClr val="accent3">
                  <a:lumMod val="75000"/>
                </a:schemeClr>
              </a:solidFill>
            </a:endParaRPr>
          </a:p>
          <a:p>
            <a:pPr algn="just"/>
            <a:endParaRPr lang="tr-TR" b="1" dirty="0" smtClean="0"/>
          </a:p>
          <a:p>
            <a:pPr algn="just"/>
            <a:endParaRPr lang="tr-TR" dirty="0" smtClean="0"/>
          </a:p>
          <a:p>
            <a:pPr algn="just"/>
            <a:endParaRPr dirty="0"/>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samsung\Desktop\tubita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8112" cy="1008112"/>
          </a:xfrm>
          <a:prstGeom prst="rect">
            <a:avLst/>
          </a:prstGeom>
          <a:noFill/>
          <a:ln w="19050" cmpd="dbl">
            <a:solidFill>
              <a:srgbClr val="C00000"/>
            </a:solidFill>
            <a:prstDash val="sysDot"/>
          </a:ln>
          <a:effectLst>
            <a:softEdge rad="63500"/>
          </a:effectLst>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59DC2BDA-7CBE-4616-B7D8-D8BA5E0B74EE}" type="slidenum">
              <a:rPr lang="tr-TR" smtClean="0"/>
              <a:pPr/>
              <a:t>57</a:t>
            </a:fld>
            <a:endParaRPr lang="tr-TR"/>
          </a:p>
        </p:txBody>
      </p:sp>
      <p:sp>
        <p:nvSpPr>
          <p:cNvPr id="9" name="Başlık 1"/>
          <p:cNvSpPr>
            <a:spLocks noGrp="1"/>
          </p:cNvSpPr>
          <p:nvPr>
            <p:ph type="title"/>
          </p:nvPr>
        </p:nvSpPr>
        <p:spPr>
          <a:xfrm>
            <a:off x="827584" y="188640"/>
            <a:ext cx="7620000" cy="1143000"/>
          </a:xfrm>
        </p:spPr>
        <p:txBody>
          <a:bodyPr/>
          <a:lstStyle/>
          <a:p>
            <a:pPr algn="ctr"/>
            <a:r>
              <a:rPr lang="tr-TR" sz="1800" b="1" dirty="0" smtClean="0">
                <a:solidFill>
                  <a:srgbClr val="E60C0C"/>
                </a:solidFill>
                <a:effectLst>
                  <a:outerShdw blurRad="38100" dist="38100" dir="2700000" algn="tl">
                    <a:srgbClr val="000000">
                      <a:alpha val="43137"/>
                    </a:srgbClr>
                  </a:outerShdw>
                </a:effectLst>
              </a:rPr>
              <a:t>2204 – ORTAÖĞRETİM ÖĞRENCİLERİ ARASI ARAŞTIRMA PROJELERİ YARIŞMASI</a:t>
            </a:r>
            <a:r>
              <a:rPr lang="tr-TR" sz="2400" b="1" dirty="0" smtClean="0">
                <a:solidFill>
                  <a:srgbClr val="E60C0C"/>
                </a:solidFill>
              </a:rPr>
              <a:t/>
            </a:r>
            <a:br>
              <a:rPr lang="tr-TR" sz="2400" b="1" dirty="0" smtClean="0">
                <a:solidFill>
                  <a:srgbClr val="E60C0C"/>
                </a:solidFill>
              </a:rPr>
            </a:br>
            <a:endParaRPr lang="tr-TR" sz="2400" b="1" dirty="0">
              <a:solidFill>
                <a:srgbClr val="C00000"/>
              </a:solidFill>
            </a:endParaRPr>
          </a:p>
        </p:txBody>
      </p:sp>
      <p:sp>
        <p:nvSpPr>
          <p:cNvPr id="10" name="9 Metin kutusu"/>
          <p:cNvSpPr txBox="1"/>
          <p:nvPr/>
        </p:nvSpPr>
        <p:spPr>
          <a:xfrm>
            <a:off x="173857" y="1053658"/>
            <a:ext cx="8136904" cy="4524315"/>
          </a:xfrm>
          <a:prstGeom prst="rect">
            <a:avLst/>
          </a:prstGeom>
          <a:noFill/>
        </p:spPr>
        <p:txBody>
          <a:bodyPr wrap="square" rtlCol="0">
            <a:spAutoFit/>
          </a:bodyPr>
          <a:lstStyle/>
          <a:p>
            <a:pPr algn="ctr"/>
            <a:r>
              <a:rPr lang="tr-TR" b="1" u="sng" dirty="0" smtClean="0"/>
              <a:t>BAZI İSTATİSTİKSEL VERİLER</a:t>
            </a:r>
          </a:p>
          <a:p>
            <a:pPr algn="just"/>
            <a:endParaRPr lang="tr-TR" b="1" u="sng" dirty="0" smtClean="0">
              <a:solidFill>
                <a:srgbClr val="C00000"/>
              </a:solidFill>
            </a:endParaRPr>
          </a:p>
          <a:p>
            <a:pPr marL="285750" indent="-285750" algn="just">
              <a:buFont typeface="Wingdings" pitchFamily="2" charset="2"/>
              <a:buChar char="ü"/>
            </a:pPr>
            <a:r>
              <a:rPr lang="en-US" b="1" dirty="0"/>
              <a:t>2011 </a:t>
            </a:r>
            <a:r>
              <a:rPr lang="en-US" b="1" dirty="0" err="1"/>
              <a:t>yılında</a:t>
            </a:r>
            <a:r>
              <a:rPr lang="en-US" b="1" dirty="0"/>
              <a:t> Final </a:t>
            </a:r>
            <a:r>
              <a:rPr lang="en-US" b="1" dirty="0" err="1" smtClean="0"/>
              <a:t>Yarışması</a:t>
            </a:r>
            <a:r>
              <a:rPr lang="tr-TR" b="1" dirty="0" err="1" smtClean="0"/>
              <a:t>nda</a:t>
            </a:r>
            <a:r>
              <a:rPr lang="tr-TR" b="1" dirty="0" smtClean="0"/>
              <a:t> </a:t>
            </a:r>
            <a:r>
              <a:rPr lang="en-US" b="1" dirty="0"/>
              <a:t> 82 </a:t>
            </a:r>
            <a:r>
              <a:rPr lang="en-US" b="1" dirty="0" err="1"/>
              <a:t>proje</a:t>
            </a:r>
            <a:r>
              <a:rPr lang="tr-TR" b="1" dirty="0"/>
              <a:t> </a:t>
            </a:r>
            <a:r>
              <a:rPr lang="en-US" b="1" dirty="0" err="1"/>
              <a:t>ödül</a:t>
            </a:r>
            <a:r>
              <a:rPr lang="tr-TR" b="1" dirty="0"/>
              <a:t> </a:t>
            </a:r>
            <a:r>
              <a:rPr lang="en-US" b="1" dirty="0" err="1"/>
              <a:t>kazandı</a:t>
            </a:r>
            <a:r>
              <a:rPr lang="en-US" b="1" dirty="0" smtClean="0"/>
              <a:t>.</a:t>
            </a:r>
            <a:endParaRPr lang="tr-TR" b="1" dirty="0" smtClean="0"/>
          </a:p>
          <a:p>
            <a:pPr marL="285750" indent="-285750" algn="just">
              <a:buFont typeface="Wingdings" pitchFamily="2" charset="2"/>
              <a:buChar char="ü"/>
            </a:pPr>
            <a:endParaRPr lang="en-US" b="1" dirty="0"/>
          </a:p>
          <a:p>
            <a:pPr marL="285750" indent="-285750" algn="just">
              <a:buFont typeface="Wingdings" pitchFamily="2" charset="2"/>
              <a:buChar char="ü"/>
            </a:pPr>
            <a:r>
              <a:rPr lang="tr-TR" b="1" dirty="0" smtClean="0"/>
              <a:t>2012</a:t>
            </a:r>
            <a:r>
              <a:rPr lang="en-US" b="1" dirty="0"/>
              <a:t> </a:t>
            </a:r>
            <a:r>
              <a:rPr lang="en-US" b="1" dirty="0" smtClean="0"/>
              <a:t> </a:t>
            </a:r>
            <a:r>
              <a:rPr lang="en-US" b="1" dirty="0" err="1"/>
              <a:t>yılında</a:t>
            </a:r>
            <a:r>
              <a:rPr lang="en-US" b="1" dirty="0"/>
              <a:t> Final </a:t>
            </a:r>
            <a:r>
              <a:rPr lang="en-US" b="1" dirty="0" err="1" smtClean="0"/>
              <a:t>Yarışmasında</a:t>
            </a:r>
            <a:r>
              <a:rPr lang="tr-TR" b="1" dirty="0" smtClean="0"/>
              <a:t> </a:t>
            </a:r>
            <a:r>
              <a:rPr lang="en-US" b="1" dirty="0"/>
              <a:t> </a:t>
            </a:r>
            <a:r>
              <a:rPr lang="en-US" b="1" dirty="0" smtClean="0"/>
              <a:t>8</a:t>
            </a:r>
            <a:r>
              <a:rPr lang="tr-TR" b="1" dirty="0" smtClean="0"/>
              <a:t>4</a:t>
            </a:r>
            <a:r>
              <a:rPr lang="en-US" b="1" dirty="0" smtClean="0"/>
              <a:t> </a:t>
            </a:r>
            <a:r>
              <a:rPr lang="en-US" b="1" dirty="0" err="1"/>
              <a:t>proje</a:t>
            </a:r>
            <a:r>
              <a:rPr lang="tr-TR" b="1" dirty="0"/>
              <a:t> </a:t>
            </a:r>
            <a:r>
              <a:rPr lang="en-US" b="1" dirty="0" err="1"/>
              <a:t>ödül</a:t>
            </a:r>
            <a:r>
              <a:rPr lang="tr-TR" b="1" dirty="0"/>
              <a:t> </a:t>
            </a:r>
            <a:r>
              <a:rPr lang="en-US" b="1" dirty="0" err="1"/>
              <a:t>kazandı</a:t>
            </a:r>
            <a:r>
              <a:rPr lang="en-US" b="1" dirty="0" smtClean="0"/>
              <a:t>.</a:t>
            </a:r>
            <a:endParaRPr lang="tr-TR" b="1" dirty="0" smtClean="0"/>
          </a:p>
          <a:p>
            <a:pPr marL="285750" indent="-285750" algn="just">
              <a:buFont typeface="Wingdings" pitchFamily="2" charset="2"/>
              <a:buChar char="ü"/>
            </a:pPr>
            <a:endParaRPr lang="tr-TR" b="1" dirty="0" smtClean="0"/>
          </a:p>
          <a:p>
            <a:pPr marL="285750" indent="-285750" algn="just">
              <a:buFont typeface="Wingdings" pitchFamily="2" charset="2"/>
              <a:buChar char="ü"/>
            </a:pPr>
            <a:r>
              <a:rPr lang="tr-TR" b="1" dirty="0" smtClean="0"/>
              <a:t>2013</a:t>
            </a:r>
            <a:r>
              <a:rPr lang="en-US" b="1" dirty="0" smtClean="0"/>
              <a:t>  </a:t>
            </a:r>
            <a:r>
              <a:rPr lang="en-US" b="1" dirty="0" err="1"/>
              <a:t>yılında</a:t>
            </a:r>
            <a:r>
              <a:rPr lang="en-US" b="1" dirty="0"/>
              <a:t> Final </a:t>
            </a:r>
            <a:r>
              <a:rPr lang="en-US" b="1" dirty="0" err="1"/>
              <a:t>Yarışmasında</a:t>
            </a:r>
            <a:r>
              <a:rPr lang="tr-TR" b="1" dirty="0"/>
              <a:t> </a:t>
            </a:r>
            <a:r>
              <a:rPr lang="en-US" b="1" dirty="0"/>
              <a:t> </a:t>
            </a:r>
            <a:r>
              <a:rPr lang="tr-TR" b="1" dirty="0" smtClean="0"/>
              <a:t>76</a:t>
            </a:r>
            <a:r>
              <a:rPr lang="en-US" b="1" dirty="0" smtClean="0"/>
              <a:t> </a:t>
            </a:r>
            <a:r>
              <a:rPr lang="en-US" b="1" dirty="0" err="1"/>
              <a:t>proje</a:t>
            </a:r>
            <a:r>
              <a:rPr lang="tr-TR" b="1" dirty="0"/>
              <a:t> </a:t>
            </a:r>
            <a:r>
              <a:rPr lang="en-US" b="1" dirty="0" err="1"/>
              <a:t>ödül</a:t>
            </a:r>
            <a:r>
              <a:rPr lang="tr-TR" b="1" dirty="0"/>
              <a:t> </a:t>
            </a:r>
            <a:r>
              <a:rPr lang="en-US" b="1" dirty="0" err="1" smtClean="0"/>
              <a:t>kazandı</a:t>
            </a:r>
            <a:r>
              <a:rPr lang="tr-TR" b="1" dirty="0" smtClean="0"/>
              <a:t>.</a:t>
            </a:r>
          </a:p>
          <a:p>
            <a:pPr marL="285750" indent="-285750" algn="just">
              <a:buFont typeface="Wingdings" pitchFamily="2" charset="2"/>
              <a:buChar char="ü"/>
            </a:pPr>
            <a:endParaRPr lang="tr-TR" b="1" u="sng" dirty="0" smtClean="0"/>
          </a:p>
          <a:p>
            <a:pPr marL="342900" indent="-342900" algn="just">
              <a:buFont typeface="Wingdings" pitchFamily="2" charset="2"/>
              <a:buChar char="ü"/>
            </a:pPr>
            <a:r>
              <a:rPr lang="tr-TR" b="1" dirty="0" smtClean="0"/>
              <a:t>2014 </a:t>
            </a:r>
            <a:r>
              <a:rPr lang="en-US" b="1" dirty="0" err="1" smtClean="0"/>
              <a:t>yılında</a:t>
            </a:r>
            <a:r>
              <a:rPr lang="en-US" b="1" dirty="0" smtClean="0"/>
              <a:t> </a:t>
            </a:r>
            <a:r>
              <a:rPr lang="en-US" b="1" dirty="0"/>
              <a:t>Final </a:t>
            </a:r>
            <a:r>
              <a:rPr lang="en-US" b="1" dirty="0" err="1"/>
              <a:t>Yarışmasında</a:t>
            </a:r>
            <a:r>
              <a:rPr lang="tr-TR" b="1" dirty="0"/>
              <a:t> </a:t>
            </a:r>
            <a:r>
              <a:rPr lang="en-US" b="1" dirty="0"/>
              <a:t> </a:t>
            </a:r>
            <a:r>
              <a:rPr lang="tr-TR" b="1" dirty="0" smtClean="0"/>
              <a:t>72</a:t>
            </a:r>
            <a:r>
              <a:rPr lang="en-US" b="1" dirty="0" smtClean="0"/>
              <a:t> </a:t>
            </a:r>
            <a:r>
              <a:rPr lang="en-US" b="1" dirty="0" err="1"/>
              <a:t>proje</a:t>
            </a:r>
            <a:r>
              <a:rPr lang="tr-TR" b="1" dirty="0"/>
              <a:t> </a:t>
            </a:r>
            <a:r>
              <a:rPr lang="en-US" b="1" dirty="0" err="1"/>
              <a:t>ödül</a:t>
            </a:r>
            <a:r>
              <a:rPr lang="tr-TR" b="1" dirty="0"/>
              <a:t> </a:t>
            </a:r>
            <a:r>
              <a:rPr lang="en-US" b="1" dirty="0" err="1" smtClean="0"/>
              <a:t>kazandı</a:t>
            </a:r>
            <a:r>
              <a:rPr lang="tr-TR" b="1" dirty="0" smtClean="0"/>
              <a:t>.</a:t>
            </a:r>
          </a:p>
          <a:p>
            <a:pPr marL="342900" indent="-342900" algn="just">
              <a:buFont typeface="Wingdings" pitchFamily="2" charset="2"/>
              <a:buChar char="ü"/>
            </a:pPr>
            <a:endParaRPr lang="tr-TR" b="1" dirty="0" smtClean="0"/>
          </a:p>
          <a:p>
            <a:pPr marL="342900" indent="-342900" algn="just">
              <a:buFont typeface="Wingdings" pitchFamily="2" charset="2"/>
              <a:buChar char="ü"/>
            </a:pPr>
            <a:r>
              <a:rPr lang="tr-TR" b="1" dirty="0" smtClean="0"/>
              <a:t>2015 </a:t>
            </a:r>
            <a:r>
              <a:rPr lang="en-US" b="1" dirty="0" err="1" smtClean="0"/>
              <a:t>yılında</a:t>
            </a:r>
            <a:r>
              <a:rPr lang="en-US" b="1" dirty="0" smtClean="0"/>
              <a:t> </a:t>
            </a:r>
            <a:r>
              <a:rPr lang="en-US" b="1" dirty="0"/>
              <a:t>Final </a:t>
            </a:r>
            <a:r>
              <a:rPr lang="en-US" b="1" dirty="0" err="1"/>
              <a:t>Yarışmasında</a:t>
            </a:r>
            <a:r>
              <a:rPr lang="tr-TR" b="1" dirty="0"/>
              <a:t> </a:t>
            </a:r>
            <a:r>
              <a:rPr lang="en-US" b="1" dirty="0"/>
              <a:t> </a:t>
            </a:r>
            <a:r>
              <a:rPr lang="tr-TR" b="1" dirty="0" smtClean="0"/>
              <a:t>50</a:t>
            </a:r>
            <a:r>
              <a:rPr lang="en-US" b="1" dirty="0" smtClean="0"/>
              <a:t> </a:t>
            </a:r>
            <a:r>
              <a:rPr lang="en-US" b="1" dirty="0" err="1"/>
              <a:t>proje</a:t>
            </a:r>
            <a:r>
              <a:rPr lang="tr-TR" b="1" dirty="0"/>
              <a:t> </a:t>
            </a:r>
            <a:r>
              <a:rPr lang="en-US" b="1" dirty="0" err="1"/>
              <a:t>ödül</a:t>
            </a:r>
            <a:r>
              <a:rPr lang="tr-TR" b="1" dirty="0"/>
              <a:t> </a:t>
            </a:r>
            <a:r>
              <a:rPr lang="en-US" b="1" dirty="0" err="1" smtClean="0"/>
              <a:t>kazandı</a:t>
            </a:r>
            <a:r>
              <a:rPr lang="tr-TR" b="1" dirty="0" smtClean="0"/>
              <a:t>.</a:t>
            </a:r>
          </a:p>
          <a:p>
            <a:pPr marL="342900" indent="-342900" algn="just">
              <a:buFont typeface="Wingdings" pitchFamily="2" charset="2"/>
              <a:buChar char="ü"/>
            </a:pPr>
            <a:endParaRPr lang="tr-TR" b="1" u="sng" dirty="0" smtClean="0"/>
          </a:p>
          <a:p>
            <a:pPr marL="342900" lvl="0" indent="-342900" algn="just">
              <a:buFont typeface="Wingdings" pitchFamily="2" charset="2"/>
              <a:buChar char="ü"/>
            </a:pPr>
            <a:r>
              <a:rPr lang="tr-TR" b="1" dirty="0" smtClean="0">
                <a:solidFill>
                  <a:prstClr val="black"/>
                </a:solidFill>
              </a:rPr>
              <a:t>2016 </a:t>
            </a:r>
            <a:r>
              <a:rPr lang="en-US" b="1" dirty="0" err="1">
                <a:solidFill>
                  <a:prstClr val="black"/>
                </a:solidFill>
              </a:rPr>
              <a:t>yılında</a:t>
            </a:r>
            <a:r>
              <a:rPr lang="en-US" b="1" dirty="0">
                <a:solidFill>
                  <a:prstClr val="black"/>
                </a:solidFill>
              </a:rPr>
              <a:t> Final </a:t>
            </a:r>
            <a:r>
              <a:rPr lang="en-US" b="1" dirty="0" err="1">
                <a:solidFill>
                  <a:prstClr val="black"/>
                </a:solidFill>
              </a:rPr>
              <a:t>Yarışmasında</a:t>
            </a:r>
            <a:r>
              <a:rPr lang="tr-TR" b="1" dirty="0">
                <a:solidFill>
                  <a:prstClr val="black"/>
                </a:solidFill>
              </a:rPr>
              <a:t> </a:t>
            </a:r>
            <a:r>
              <a:rPr lang="en-US" b="1" dirty="0">
                <a:solidFill>
                  <a:prstClr val="black"/>
                </a:solidFill>
              </a:rPr>
              <a:t> </a:t>
            </a:r>
            <a:r>
              <a:rPr lang="tr-TR" b="1" dirty="0" smtClean="0">
                <a:solidFill>
                  <a:prstClr val="black"/>
                </a:solidFill>
              </a:rPr>
              <a:t>57</a:t>
            </a:r>
            <a:r>
              <a:rPr lang="en-US" b="1" dirty="0" smtClean="0">
                <a:solidFill>
                  <a:prstClr val="black"/>
                </a:solidFill>
              </a:rPr>
              <a:t> </a:t>
            </a:r>
            <a:r>
              <a:rPr lang="en-US" b="1" dirty="0" err="1">
                <a:solidFill>
                  <a:prstClr val="black"/>
                </a:solidFill>
              </a:rPr>
              <a:t>proje</a:t>
            </a:r>
            <a:r>
              <a:rPr lang="tr-TR" b="1" dirty="0">
                <a:solidFill>
                  <a:prstClr val="black"/>
                </a:solidFill>
              </a:rPr>
              <a:t> </a:t>
            </a:r>
            <a:r>
              <a:rPr lang="en-US" b="1" dirty="0" err="1">
                <a:solidFill>
                  <a:prstClr val="black"/>
                </a:solidFill>
              </a:rPr>
              <a:t>ödül</a:t>
            </a:r>
            <a:r>
              <a:rPr lang="tr-TR" b="1" dirty="0">
                <a:solidFill>
                  <a:prstClr val="black"/>
                </a:solidFill>
              </a:rPr>
              <a:t> </a:t>
            </a:r>
            <a:r>
              <a:rPr lang="en-US" b="1" dirty="0" err="1">
                <a:solidFill>
                  <a:prstClr val="black"/>
                </a:solidFill>
              </a:rPr>
              <a:t>kazandı</a:t>
            </a:r>
            <a:r>
              <a:rPr lang="tr-TR" b="1" dirty="0">
                <a:solidFill>
                  <a:prstClr val="black"/>
                </a:solidFill>
              </a:rPr>
              <a:t>.</a:t>
            </a:r>
            <a:endParaRPr lang="tr-TR" b="1" u="sng" dirty="0">
              <a:solidFill>
                <a:prstClr val="black"/>
              </a:solidFill>
            </a:endParaRPr>
          </a:p>
          <a:p>
            <a:pPr algn="just"/>
            <a:endParaRPr lang="tr-TR" b="1" dirty="0" smtClean="0"/>
          </a:p>
          <a:p>
            <a:pPr algn="just"/>
            <a:endParaRPr lang="tr-TR" dirty="0" smtClean="0"/>
          </a:p>
          <a:p>
            <a:pPr algn="just"/>
            <a:endParaRPr dirty="0"/>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9DC2BDA-7CBE-4616-B7D8-D8BA5E0B74EE}" type="slidenum">
              <a:rPr lang="tr-TR" smtClean="0"/>
              <a:pPr/>
              <a:t>58</a:t>
            </a:fld>
            <a:endParaRPr lang="tr-TR"/>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457200"/>
            <a:ext cx="4581525" cy="3133725"/>
          </a:xfrm>
          <a:prstGeom prst="rect">
            <a:avLst/>
          </a:prstGeom>
          <a:noFill/>
          <a:ln w="28575">
            <a:solidFill>
              <a:srgbClr val="E60C0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2936073" y="3861048"/>
            <a:ext cx="2214578" cy="2215991"/>
          </a:xfrm>
          <a:prstGeom prst="rect">
            <a:avLst/>
          </a:prstGeom>
          <a:noFill/>
        </p:spPr>
        <p:txBody>
          <a:bodyPr wrap="square" rtlCol="0">
            <a:spAutoFit/>
          </a:bodyPr>
          <a:lstStyle/>
          <a:p>
            <a:pPr algn="ctr"/>
            <a:r>
              <a:rPr lang="tr-TR" b="1" dirty="0" smtClean="0"/>
              <a:t> TEŞEKKÜR EDERİM</a:t>
            </a:r>
          </a:p>
          <a:p>
            <a:pPr algn="ctr"/>
            <a:endParaRPr lang="tr-TR" b="1" dirty="0" smtClean="0"/>
          </a:p>
          <a:p>
            <a:pPr algn="ctr"/>
            <a:r>
              <a:rPr lang="tr-TR" b="1" dirty="0" smtClean="0"/>
              <a:t>Fahri ÖZKARA</a:t>
            </a:r>
          </a:p>
          <a:p>
            <a:pPr algn="ctr"/>
            <a:endParaRPr lang="tr-TR" b="1" dirty="0" smtClean="0"/>
          </a:p>
          <a:p>
            <a:pPr algn="ctr"/>
            <a:r>
              <a:rPr lang="tr-TR" sz="1200" b="1" i="1" dirty="0" err="1" smtClean="0"/>
              <a:t>Tübitak</a:t>
            </a:r>
            <a:r>
              <a:rPr lang="tr-TR" sz="1200" b="1" i="1" dirty="0" smtClean="0"/>
              <a:t> Proje Uzmanı </a:t>
            </a:r>
          </a:p>
          <a:p>
            <a:pPr algn="ctr"/>
            <a:endParaRPr lang="tr-TR" b="1" dirty="0" smtClean="0"/>
          </a:p>
          <a:p>
            <a:pPr algn="ctr"/>
            <a:endParaRPr lang="tr-TR" b="1" dirty="0" smtClean="0"/>
          </a:p>
          <a:p>
            <a:pPr algn="ctr"/>
            <a:endParaRPr lang="tr-TR" dirty="0" smtClean="0"/>
          </a:p>
        </p:txBody>
      </p:sp>
    </p:spTree>
    <p:extLst>
      <p:ext uri="{BB962C8B-B14F-4D97-AF65-F5344CB8AC3E}">
        <p14:creationId xmlns:p14="http://schemas.microsoft.com/office/powerpoint/2010/main" xmlns="" val="139713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9216" y="-171400"/>
            <a:ext cx="8077200" cy="1156990"/>
          </a:xfrm>
        </p:spPr>
        <p:txBody>
          <a:bodyPr/>
          <a:lstStyle/>
          <a:p>
            <a:pPr algn="ctr"/>
            <a:r>
              <a:rPr lang="tr-TR" sz="3200" dirty="0" smtClean="0">
                <a:solidFill>
                  <a:schemeClr val="accent1">
                    <a:lumMod val="50000"/>
                  </a:schemeClr>
                </a:solidFill>
              </a:rPr>
              <a:t>Neden Proje Temelli Eğitim Modeli?</a:t>
            </a:r>
            <a:endParaRPr lang="tr-TR" sz="3200" dirty="0">
              <a:solidFill>
                <a:schemeClr val="accent1">
                  <a:lumMod val="50000"/>
                </a:schemeClr>
              </a:solidFill>
            </a:endParaRPr>
          </a:p>
        </p:txBody>
      </p:sp>
      <p:sp>
        <p:nvSpPr>
          <p:cNvPr id="4" name="Slayt Numarası Yer Tutucusu 3"/>
          <p:cNvSpPr>
            <a:spLocks noGrp="1"/>
          </p:cNvSpPr>
          <p:nvPr>
            <p:ph type="sldNum" sz="quarter" idx="12"/>
          </p:nvPr>
        </p:nvSpPr>
        <p:spPr/>
        <p:txBody>
          <a:bodyPr/>
          <a:lstStyle/>
          <a:p>
            <a:fld id="{59DC2BDA-7CBE-4616-B7D8-D8BA5E0B74EE}" type="slidenum">
              <a:rPr lang="tr-TR" smtClean="0"/>
              <a:pPr/>
              <a:t>6</a:t>
            </a:fld>
            <a:endParaRPr lang="tr-TR"/>
          </a:p>
        </p:txBody>
      </p:sp>
      <p:pic>
        <p:nvPicPr>
          <p:cNvPr id="4098" name="Picture 2" descr="Science Fun for Everyon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2276872"/>
            <a:ext cx="3223955" cy="18219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p:cNvSpPr>
            <a:spLocks noGrp="1"/>
          </p:cNvSpPr>
          <p:nvPr>
            <p:ph idx="1"/>
          </p:nvPr>
        </p:nvSpPr>
        <p:spPr>
          <a:xfrm>
            <a:off x="179512" y="1124744"/>
            <a:ext cx="8087544" cy="4824536"/>
          </a:xfrm>
        </p:spPr>
        <p:txBody>
          <a:bodyPr>
            <a:normAutofit/>
          </a:bodyPr>
          <a:lstStyle/>
          <a:p>
            <a:pPr algn="just"/>
            <a:r>
              <a:rPr lang="tr-TR" sz="2000" b="1" dirty="0" smtClean="0">
                <a:solidFill>
                  <a:schemeClr val="accent1">
                    <a:lumMod val="50000"/>
                  </a:schemeClr>
                </a:solidFill>
              </a:rPr>
              <a:t>Gerçek bir olayı canlandırma veya bir proje gerçekleştirmeyle öğrenilen bilgilerin </a:t>
            </a:r>
            <a:r>
              <a:rPr lang="tr-TR" sz="2800" b="1" dirty="0" smtClean="0">
                <a:solidFill>
                  <a:schemeClr val="accent1">
                    <a:lumMod val="60000"/>
                    <a:lumOff val="40000"/>
                  </a:schemeClr>
                </a:solidFill>
              </a:rPr>
              <a:t>%90 </a:t>
            </a:r>
            <a:r>
              <a:rPr lang="tr-TR" sz="2000" b="1" dirty="0" smtClean="0">
                <a:solidFill>
                  <a:schemeClr val="accent1">
                    <a:lumMod val="50000"/>
                  </a:schemeClr>
                </a:solidFill>
              </a:rPr>
              <a:t>oranında hatırlanabildiği belirlenmiştir. (Okuyarak öğrenmede bu oran %10, dinleyerek öğrenmede ise %20’dir.)</a:t>
            </a:r>
          </a:p>
          <a:p>
            <a:pPr algn="just"/>
            <a:endParaRPr lang="tr-TR" sz="2000" b="1" dirty="0" smtClean="0">
              <a:solidFill>
                <a:schemeClr val="accent1">
                  <a:lumMod val="50000"/>
                </a:schemeClr>
              </a:solidFill>
            </a:endParaRPr>
          </a:p>
          <a:p>
            <a:pPr algn="just"/>
            <a:endParaRPr lang="tr-TR" sz="2000" b="1" dirty="0" smtClean="0">
              <a:solidFill>
                <a:schemeClr val="accent1">
                  <a:lumMod val="50000"/>
                </a:schemeClr>
              </a:solidFill>
            </a:endParaRPr>
          </a:p>
          <a:p>
            <a:pPr algn="just"/>
            <a:endParaRPr lang="tr-TR" sz="2000" b="1" dirty="0" smtClean="0">
              <a:solidFill>
                <a:schemeClr val="accent1">
                  <a:lumMod val="50000"/>
                </a:schemeClr>
              </a:solidFill>
            </a:endParaRPr>
          </a:p>
          <a:p>
            <a:pPr algn="just"/>
            <a:endParaRPr lang="tr-TR" sz="2000" b="1" dirty="0" smtClean="0">
              <a:solidFill>
                <a:schemeClr val="accent1">
                  <a:lumMod val="50000"/>
                </a:schemeClr>
              </a:solidFill>
            </a:endParaRPr>
          </a:p>
          <a:p>
            <a:pPr algn="just"/>
            <a:endParaRPr lang="tr-TR" sz="2000" b="1" dirty="0" smtClean="0">
              <a:solidFill>
                <a:schemeClr val="accent1">
                  <a:lumMod val="50000"/>
                </a:schemeClr>
              </a:solidFill>
            </a:endParaRPr>
          </a:p>
          <a:p>
            <a:pPr algn="just">
              <a:buNone/>
            </a:pPr>
            <a:endParaRPr lang="tr-TR" sz="2000" b="1" dirty="0" smtClean="0">
              <a:solidFill>
                <a:schemeClr val="accent1">
                  <a:lumMod val="50000"/>
                </a:schemeClr>
              </a:solidFill>
            </a:endParaRPr>
          </a:p>
          <a:p>
            <a:pPr algn="just"/>
            <a:r>
              <a:rPr lang="tr-TR" sz="2000" b="1" dirty="0" smtClean="0">
                <a:solidFill>
                  <a:schemeClr val="accent1">
                    <a:lumMod val="50000"/>
                  </a:schemeClr>
                </a:solidFill>
              </a:rPr>
              <a:t>Proje Temelli Eğitimin merkezinde “</a:t>
            </a:r>
            <a:r>
              <a:rPr lang="tr-TR" sz="2000" b="1" dirty="0" smtClean="0">
                <a:solidFill>
                  <a:schemeClr val="accent1">
                    <a:lumMod val="60000"/>
                    <a:lumOff val="40000"/>
                  </a:schemeClr>
                </a:solidFill>
              </a:rPr>
              <a:t>öğrenci</a:t>
            </a:r>
            <a:r>
              <a:rPr lang="tr-TR" sz="2000" b="1" dirty="0" smtClean="0">
                <a:solidFill>
                  <a:schemeClr val="accent1">
                    <a:lumMod val="50000"/>
                  </a:schemeClr>
                </a:solidFill>
              </a:rPr>
              <a:t>” yer almaktadır. Bizzat öğrenci tarafından bilgi ve veri toplandığı, araştırma yapıldığı ve denendiği için daha hızlı ve sağlıklı bir öğrenme sağlanmaktadır. </a:t>
            </a:r>
          </a:p>
          <a:p>
            <a:pPr algn="just"/>
            <a:endParaRPr lang="tr-TR" sz="2000" b="1" dirty="0" smtClean="0">
              <a:solidFill>
                <a:schemeClr val="accent1">
                  <a:lumMod val="50000"/>
                </a:schemeClr>
              </a:solidFill>
            </a:endParaRPr>
          </a:p>
        </p:txBody>
      </p:sp>
      <p:sp>
        <p:nvSpPr>
          <p:cNvPr id="6" name="5 Dikdörtgen"/>
          <p:cNvSpPr/>
          <p:nvPr/>
        </p:nvSpPr>
        <p:spPr>
          <a:xfrm>
            <a:off x="467544" y="5733256"/>
            <a:ext cx="7488832" cy="769441"/>
          </a:xfrm>
          <a:prstGeom prst="rect">
            <a:avLst/>
          </a:prstGeom>
        </p:spPr>
        <p:txBody>
          <a:bodyPr wrap="square">
            <a:spAutoFit/>
          </a:bodyPr>
          <a:lstStyle/>
          <a:p>
            <a:pPr marL="342900" lvl="0" indent="-228600" algn="ctr">
              <a:spcBef>
                <a:spcPct val="20000"/>
              </a:spcBef>
              <a:buClr>
                <a:srgbClr val="AE0000"/>
              </a:buClr>
            </a:pPr>
            <a:r>
              <a:rPr lang="tr-TR" sz="2000" b="1" dirty="0" smtClean="0">
                <a:solidFill>
                  <a:schemeClr val="accent3">
                    <a:lumMod val="75000"/>
                  </a:schemeClr>
                </a:solidFill>
              </a:rPr>
              <a:t>“İşittiğimi unuturum, gördüğümü hatırlarım, yaptığımı öğrenirim.”</a:t>
            </a:r>
          </a:p>
          <a:p>
            <a:pPr marL="342900" lvl="0" indent="-228600" algn="r">
              <a:spcBef>
                <a:spcPct val="20000"/>
              </a:spcBef>
              <a:buClr>
                <a:srgbClr val="AE0000"/>
              </a:buClr>
            </a:pPr>
            <a:r>
              <a:rPr lang="tr-TR" sz="2000" b="1" dirty="0" smtClean="0">
                <a:solidFill>
                  <a:schemeClr val="accent5">
                    <a:lumMod val="75000"/>
                  </a:schemeClr>
                </a:solidFill>
              </a:rPr>
              <a:t>Konfüçyüs (M.Ö 551-479)</a:t>
            </a:r>
          </a:p>
        </p:txBody>
      </p:sp>
      <p:sp>
        <p:nvSpPr>
          <p:cNvPr id="7" name="6 Metin kutusu"/>
          <p:cNvSpPr txBox="1"/>
          <p:nvPr/>
        </p:nvSpPr>
        <p:spPr>
          <a:xfrm>
            <a:off x="8568952" y="6309320"/>
            <a:ext cx="611560" cy="369332"/>
          </a:xfrm>
          <a:prstGeom prst="rect">
            <a:avLst/>
          </a:prstGeom>
          <a:noFill/>
        </p:spPr>
        <p:txBody>
          <a:bodyPr wrap="square" rtlCol="0">
            <a:spAutoFit/>
          </a:bodyPr>
          <a:lstStyle/>
          <a:p>
            <a:r>
              <a:rPr lang="tr-TR" dirty="0" smtClean="0">
                <a:solidFill>
                  <a:schemeClr val="bg1"/>
                </a:solidFill>
                <a:latin typeface="AR BLANCA" pitchFamily="2" charset="0"/>
                <a:cs typeface="MV Boli" pitchFamily="2" charset="0"/>
              </a:rPr>
              <a:t>MG</a:t>
            </a:r>
            <a:endParaRPr lang="tr-TR" dirty="0">
              <a:solidFill>
                <a:schemeClr val="bg1"/>
              </a:solidFill>
              <a:latin typeface="AR BLANCA" pitchFamily="2" charset="0"/>
              <a:cs typeface="MV Boli" pitchFamily="2" charset="0"/>
            </a:endParaRPr>
          </a:p>
        </p:txBody>
      </p:sp>
    </p:spTree>
    <p:extLst>
      <p:ext uri="{BB962C8B-B14F-4D97-AF65-F5344CB8AC3E}">
        <p14:creationId xmlns:p14="http://schemas.microsoft.com/office/powerpoint/2010/main" xmlns="" val="199864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esteducationgamesforkids.com/wp-content/uploads/2011/01/SCIENCE-PROJECT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5835042"/>
            <a:ext cx="4515122" cy="1022958"/>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a:xfrm>
            <a:off x="323528" y="44624"/>
            <a:ext cx="7877844" cy="1143000"/>
          </a:xfrm>
        </p:spPr>
        <p:txBody>
          <a:bodyPr/>
          <a:lstStyle/>
          <a:p>
            <a:r>
              <a:rPr lang="tr-TR" sz="3600" dirty="0" smtClean="0">
                <a:solidFill>
                  <a:schemeClr val="accent1">
                    <a:lumMod val="75000"/>
                  </a:schemeClr>
                </a:solidFill>
              </a:rPr>
              <a:t>Proje hazırlamanın kazanımları nelerdir ?</a:t>
            </a:r>
            <a:endParaRPr lang="tr-TR" sz="3600" dirty="0">
              <a:solidFill>
                <a:schemeClr val="accent1">
                  <a:lumMod val="75000"/>
                </a:schemeClr>
              </a:solidFill>
            </a:endParaRPr>
          </a:p>
        </p:txBody>
      </p:sp>
      <p:sp>
        <p:nvSpPr>
          <p:cNvPr id="3" name="İçerik Yer Tutucusu 2"/>
          <p:cNvSpPr>
            <a:spLocks noGrp="1"/>
          </p:cNvSpPr>
          <p:nvPr>
            <p:ph idx="1"/>
          </p:nvPr>
        </p:nvSpPr>
        <p:spPr>
          <a:xfrm>
            <a:off x="755576" y="1038672"/>
            <a:ext cx="7559302" cy="5184576"/>
          </a:xfrm>
        </p:spPr>
        <p:txBody>
          <a:bodyPr>
            <a:normAutofit fontScale="92500" lnSpcReduction="10000"/>
          </a:bodyPr>
          <a:lstStyle/>
          <a:p>
            <a:pPr algn="just">
              <a:lnSpc>
                <a:spcPct val="150000"/>
              </a:lnSpc>
            </a:pPr>
            <a:r>
              <a:rPr lang="tr-TR" b="1" dirty="0" smtClean="0"/>
              <a:t>Öğrencilerin kendi kendine öğrenmesini, mevcut bilgi kaynaklarından ihtiyacı olan bilgiyi bulmasını ve gerekli materyalleri belirleyerek, kullanmasını sağlar. </a:t>
            </a:r>
          </a:p>
          <a:p>
            <a:pPr algn="just">
              <a:lnSpc>
                <a:spcPct val="150000"/>
              </a:lnSpc>
            </a:pPr>
            <a:r>
              <a:rPr lang="tr-TR" b="1" dirty="0" smtClean="0">
                <a:solidFill>
                  <a:srgbClr val="C00000"/>
                </a:solidFill>
              </a:rPr>
              <a:t>Rapor hazırlama, dil bilgisi, matematik, istatistik, etik, mantık, eleştirel yaklaşım, bilgisayar kullanımı ve programlama, grafik çizme, bilimsel yöntem ve teknikleri kendi kendine öğrenebilme yeteneklerini geliştirir. </a:t>
            </a:r>
          </a:p>
          <a:p>
            <a:pPr algn="just">
              <a:lnSpc>
                <a:spcPct val="150000"/>
              </a:lnSpc>
            </a:pPr>
            <a:r>
              <a:rPr lang="tr-TR" b="1" dirty="0" smtClean="0"/>
              <a:t>İleride karşılaşacakları muhtemel sorunlara, proje çalışmalarında edindikleri </a:t>
            </a:r>
            <a:r>
              <a:rPr lang="tr-TR" b="1" dirty="0" smtClean="0">
                <a:solidFill>
                  <a:srgbClr val="FF0000"/>
                </a:solidFill>
              </a:rPr>
              <a:t>“analitik” </a:t>
            </a:r>
            <a:r>
              <a:rPr lang="tr-TR" b="1" dirty="0" smtClean="0"/>
              <a:t>bakış açısıyla yaklaşmayı ve sonuçlandırmayı öğretir. </a:t>
            </a:r>
          </a:p>
          <a:p>
            <a:pPr algn="just">
              <a:lnSpc>
                <a:spcPct val="150000"/>
              </a:lnSpc>
            </a:pPr>
            <a:r>
              <a:rPr lang="tr-TR" b="1" dirty="0">
                <a:solidFill>
                  <a:srgbClr val="C00000"/>
                </a:solidFill>
              </a:rPr>
              <a:t>Ü</a:t>
            </a:r>
            <a:r>
              <a:rPr lang="tr-TR" b="1" dirty="0" smtClean="0">
                <a:solidFill>
                  <a:srgbClr val="C00000"/>
                </a:solidFill>
              </a:rPr>
              <a:t>niversite eğitimine hazırlıklı hale gelmelerine yardımcı olur. </a:t>
            </a:r>
          </a:p>
        </p:txBody>
      </p:sp>
      <p:sp>
        <p:nvSpPr>
          <p:cNvPr id="4" name="Slayt Numarası Yer Tutucusu 3"/>
          <p:cNvSpPr>
            <a:spLocks noGrp="1"/>
          </p:cNvSpPr>
          <p:nvPr>
            <p:ph type="sldNum" sz="quarter" idx="12"/>
          </p:nvPr>
        </p:nvSpPr>
        <p:spPr/>
        <p:txBody>
          <a:bodyPr/>
          <a:lstStyle/>
          <a:p>
            <a:fld id="{59DC2BDA-7CBE-4616-B7D8-D8BA5E0B74EE}" type="slidenum">
              <a:rPr lang="tr-TR" smtClean="0"/>
              <a:pPr/>
              <a:t>7</a:t>
            </a:fld>
            <a:endParaRPr lang="tr-TR"/>
          </a:p>
        </p:txBody>
      </p:sp>
    </p:spTree>
    <p:extLst>
      <p:ext uri="{BB962C8B-B14F-4D97-AF65-F5344CB8AC3E}">
        <p14:creationId xmlns:p14="http://schemas.microsoft.com/office/powerpoint/2010/main" xmlns="" val="3031015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600200"/>
            <a:ext cx="7620000" cy="5064224"/>
          </a:xfrm>
        </p:spPr>
        <p:txBody>
          <a:bodyPr>
            <a:normAutofit/>
          </a:bodyPr>
          <a:lstStyle/>
          <a:p>
            <a:pPr algn="just">
              <a:lnSpc>
                <a:spcPct val="150000"/>
              </a:lnSpc>
            </a:pPr>
            <a:r>
              <a:rPr lang="tr-TR" b="1" dirty="0" smtClean="0"/>
              <a:t>Proje konusunun belirlenmesi</a:t>
            </a:r>
          </a:p>
          <a:p>
            <a:pPr algn="just">
              <a:lnSpc>
                <a:spcPct val="150000"/>
              </a:lnSpc>
            </a:pPr>
            <a:r>
              <a:rPr lang="tr-TR" b="1" dirty="0" smtClean="0"/>
              <a:t>Bilgi toplamak (Literatür araştırması)</a:t>
            </a:r>
          </a:p>
          <a:p>
            <a:pPr algn="just">
              <a:lnSpc>
                <a:spcPct val="150000"/>
              </a:lnSpc>
            </a:pPr>
            <a:r>
              <a:rPr lang="tr-TR" b="1" dirty="0" smtClean="0"/>
              <a:t>Projenin amaç ve kapsamının tanımlanması</a:t>
            </a:r>
          </a:p>
          <a:p>
            <a:pPr algn="just">
              <a:lnSpc>
                <a:spcPct val="150000"/>
              </a:lnSpc>
            </a:pPr>
            <a:r>
              <a:rPr lang="tr-TR" b="1" dirty="0" smtClean="0"/>
              <a:t>Yöntemin belirlenmesi</a:t>
            </a:r>
          </a:p>
          <a:p>
            <a:pPr algn="just">
              <a:lnSpc>
                <a:spcPct val="150000"/>
              </a:lnSpc>
            </a:pPr>
            <a:r>
              <a:rPr lang="tr-TR" b="1" dirty="0" smtClean="0"/>
              <a:t>Projenin yürütülmesi</a:t>
            </a:r>
          </a:p>
          <a:p>
            <a:pPr algn="just">
              <a:lnSpc>
                <a:spcPct val="150000"/>
              </a:lnSpc>
            </a:pPr>
            <a:r>
              <a:rPr lang="tr-TR" b="1" dirty="0" smtClean="0"/>
              <a:t>Sonuçların değerlendirilmesi</a:t>
            </a:r>
          </a:p>
          <a:p>
            <a:pPr algn="just">
              <a:lnSpc>
                <a:spcPct val="150000"/>
              </a:lnSpc>
            </a:pPr>
            <a:r>
              <a:rPr lang="tr-TR" b="1" dirty="0" smtClean="0"/>
              <a:t>Proje raporu ve sunumunun hazırlanması</a:t>
            </a:r>
          </a:p>
          <a:p>
            <a:pPr algn="just">
              <a:lnSpc>
                <a:spcPct val="150000"/>
              </a:lnSpc>
            </a:pPr>
            <a:r>
              <a:rPr lang="tr-TR" b="1" dirty="0" smtClean="0"/>
              <a:t>Projenin varsa uygulama ve yaygınlaştırma çalışmaları</a:t>
            </a:r>
            <a:endParaRPr lang="tr-TR" b="1" dirty="0"/>
          </a:p>
        </p:txBody>
      </p:sp>
      <p:sp>
        <p:nvSpPr>
          <p:cNvPr id="4" name="Slayt Numarası Yer Tutucusu 3"/>
          <p:cNvSpPr>
            <a:spLocks noGrp="1"/>
          </p:cNvSpPr>
          <p:nvPr>
            <p:ph type="sldNum" sz="quarter" idx="12"/>
          </p:nvPr>
        </p:nvSpPr>
        <p:spPr/>
        <p:txBody>
          <a:bodyPr/>
          <a:lstStyle/>
          <a:p>
            <a:fld id="{59DC2BDA-7CBE-4616-B7D8-D8BA5E0B74EE}" type="slidenum">
              <a:rPr lang="tr-TR" smtClean="0"/>
              <a:pPr/>
              <a:t>8</a:t>
            </a:fld>
            <a:endParaRPr lang="tr-TR"/>
          </a:p>
        </p:txBody>
      </p:sp>
      <p:pic>
        <p:nvPicPr>
          <p:cNvPr id="6" name="Picture 2" descr="http://www.halideomerioo.k12.tr/userfiles/proj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3200400"/>
            <a:ext cx="2953448" cy="2270338"/>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9" name="Başlık 1"/>
          <p:cNvSpPr>
            <a:spLocks noGrp="1"/>
          </p:cNvSpPr>
          <p:nvPr>
            <p:ph type="title"/>
          </p:nvPr>
        </p:nvSpPr>
        <p:spPr>
          <a:xfrm>
            <a:off x="609600" y="381000"/>
            <a:ext cx="7620000" cy="868362"/>
          </a:xfrm>
        </p:spPr>
        <p:txBody>
          <a:bodyPr/>
          <a:lstStyle/>
          <a:p>
            <a:r>
              <a:rPr lang="tr-TR" sz="4000" dirty="0" smtClean="0">
                <a:solidFill>
                  <a:schemeClr val="accent5">
                    <a:lumMod val="75000"/>
                  </a:schemeClr>
                </a:solidFill>
              </a:rPr>
              <a:t>Bilimsel bir proje nasıl hazırlanır?</a:t>
            </a:r>
            <a:endParaRPr lang="tr-TR" sz="4000" dirty="0">
              <a:solidFill>
                <a:schemeClr val="accent5">
                  <a:lumMod val="75000"/>
                </a:schemeClr>
              </a:solidFill>
            </a:endParaRPr>
          </a:p>
        </p:txBody>
      </p:sp>
      <p:pic>
        <p:nvPicPr>
          <p:cNvPr id="5122" name="Picture 2"/>
          <p:cNvPicPr>
            <a:picLocks noChangeAspect="1" noChangeArrowheads="1"/>
          </p:cNvPicPr>
          <p:nvPr/>
        </p:nvPicPr>
        <p:blipFill>
          <a:blip r:embed="rId3" cstate="print"/>
          <a:srcRect/>
          <a:stretch>
            <a:fillRect/>
          </a:stretch>
        </p:blipFill>
        <p:spPr bwMode="auto">
          <a:xfrm>
            <a:off x="6248400" y="1371600"/>
            <a:ext cx="1427556" cy="1423442"/>
          </a:xfrm>
          <a:prstGeom prst="rect">
            <a:avLst/>
          </a:prstGeom>
          <a:noFill/>
          <a:ln w="9525">
            <a:noFill/>
            <a:miter lim="800000"/>
            <a:headEnd/>
            <a:tailEnd/>
          </a:ln>
        </p:spPr>
      </p:pic>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268760"/>
            <a:ext cx="7333928" cy="5208240"/>
          </a:xfrm>
        </p:spPr>
        <p:txBody>
          <a:bodyPr>
            <a:normAutofit fontScale="92500" lnSpcReduction="10000"/>
          </a:bodyPr>
          <a:lstStyle/>
          <a:p>
            <a:pPr marL="114300" indent="0" algn="just">
              <a:buNone/>
            </a:pPr>
            <a:endParaRPr lang="tr-TR" sz="1800" dirty="0" smtClean="0"/>
          </a:p>
          <a:p>
            <a:pPr marL="114300" indent="0" algn="just"/>
            <a:r>
              <a:rPr lang="tr-TR" sz="1800" dirty="0" smtClean="0"/>
              <a:t> Proje konusu nerede bulunur?</a:t>
            </a:r>
          </a:p>
          <a:p>
            <a:pPr marL="114300" indent="0" algn="just"/>
            <a:r>
              <a:rPr lang="tr-TR" sz="1800" dirty="0" smtClean="0"/>
              <a:t> Kimler iyi proje konusu belirler?</a:t>
            </a:r>
          </a:p>
          <a:p>
            <a:pPr marL="114300" indent="0" algn="just"/>
            <a:r>
              <a:rPr lang="tr-TR" sz="1800" dirty="0" smtClean="0"/>
              <a:t> Kazanacak (!!!!) proje* nereden gelir?</a:t>
            </a:r>
          </a:p>
          <a:p>
            <a:pPr marL="114300" indent="0" algn="just"/>
            <a:r>
              <a:rPr lang="tr-TR" sz="1800" dirty="0" smtClean="0"/>
              <a:t> Hangi öğretmen, hangi öğretim üyesi, eş-dost, teknik kimseler?</a:t>
            </a:r>
          </a:p>
          <a:p>
            <a:pPr marL="114300" indent="0" algn="just"/>
            <a:r>
              <a:rPr lang="tr-TR" sz="1800" dirty="0" smtClean="0">
                <a:solidFill>
                  <a:srgbClr val="FF0000"/>
                </a:solidFill>
              </a:rPr>
              <a:t>Çılgın projeler kimdedir?</a:t>
            </a:r>
          </a:p>
          <a:p>
            <a:pPr marL="114300" indent="0" algn="just">
              <a:buNone/>
            </a:pPr>
            <a:endParaRPr lang="tr-TR" sz="1800" dirty="0" smtClean="0"/>
          </a:p>
          <a:p>
            <a:pPr marL="114300" indent="0" algn="just">
              <a:buNone/>
            </a:pPr>
            <a:r>
              <a:rPr lang="tr-TR" sz="1800" dirty="0" smtClean="0"/>
              <a:t>Proje yarışma kazanmak için mi? yoksa sorulara cevap aramak için mi?</a:t>
            </a:r>
          </a:p>
          <a:p>
            <a:pPr marL="114300" indent="0" algn="just">
              <a:buNone/>
            </a:pPr>
            <a:endParaRPr lang="tr-TR" sz="1800" dirty="0" smtClean="0"/>
          </a:p>
          <a:p>
            <a:pPr marL="114300" indent="0" algn="just">
              <a:buNone/>
            </a:pPr>
            <a:r>
              <a:rPr lang="tr-TR" sz="1800" dirty="0" smtClean="0"/>
              <a:t>Proje fikrini öğrenci mi, öğretmen mi ortaya koymalı, yoksa birlikte mi olgunlaştırılmalı?</a:t>
            </a:r>
          </a:p>
          <a:p>
            <a:pPr marL="114300" indent="0" algn="just">
              <a:buNone/>
            </a:pPr>
            <a:endParaRPr lang="tr-TR" sz="1800" dirty="0" smtClean="0"/>
          </a:p>
          <a:p>
            <a:pPr marL="114300" indent="0" algn="just">
              <a:buNone/>
            </a:pPr>
            <a:r>
              <a:rPr lang="tr-TR" sz="1800" dirty="0" smtClean="0"/>
              <a:t>Üniversiteler proje konuları ortaya çıkarken nerede durmalı?</a:t>
            </a:r>
          </a:p>
          <a:p>
            <a:pPr marL="114300" indent="0" algn="just">
              <a:buNone/>
            </a:pPr>
            <a:endParaRPr lang="tr-TR" sz="1800" dirty="0" smtClean="0"/>
          </a:p>
          <a:p>
            <a:pPr marL="114300" indent="0" algn="just">
              <a:buNone/>
            </a:pPr>
            <a:r>
              <a:rPr lang="tr-TR" sz="1800" dirty="0" smtClean="0"/>
              <a:t>Öğretmenlere düşen görevler nelerdir?</a:t>
            </a:r>
          </a:p>
          <a:p>
            <a:pPr marL="114300" indent="0" algn="just">
              <a:buNone/>
            </a:pPr>
            <a:endParaRPr lang="tr-TR" sz="1800" dirty="0" smtClean="0"/>
          </a:p>
          <a:p>
            <a:pPr marL="114300" indent="0" algn="just">
              <a:buNone/>
            </a:pPr>
            <a:r>
              <a:rPr lang="tr-TR" sz="1800" dirty="0" smtClean="0"/>
              <a:t>Proje değerlendirme jürilerinin bakışı ve yorumu!!</a:t>
            </a:r>
          </a:p>
          <a:p>
            <a:pPr marL="114300" indent="0" algn="just">
              <a:buNone/>
            </a:pPr>
            <a:endParaRPr/>
          </a:p>
          <a:p>
            <a:pPr marL="114300" indent="0" algn="just">
              <a:buNone/>
            </a:pPr>
            <a:endParaRPr lang="tr-TR" sz="1800" dirty="0" smtClean="0"/>
          </a:p>
        </p:txBody>
      </p:sp>
      <p:sp>
        <p:nvSpPr>
          <p:cNvPr id="4" name="Slayt Numarası Yer Tutucusu 3"/>
          <p:cNvSpPr>
            <a:spLocks noGrp="1"/>
          </p:cNvSpPr>
          <p:nvPr>
            <p:ph type="sldNum" sz="quarter" idx="12"/>
          </p:nvPr>
        </p:nvSpPr>
        <p:spPr/>
        <p:txBody>
          <a:bodyPr/>
          <a:lstStyle/>
          <a:p>
            <a:fld id="{59DC2BDA-7CBE-4616-B7D8-D8BA5E0B74EE}" type="slidenum">
              <a:rPr lang="tr-TR" smtClean="0"/>
              <a:pPr/>
              <a:t>9</a:t>
            </a:fld>
            <a:endParaRPr lang="tr-TR"/>
          </a:p>
        </p:txBody>
      </p:sp>
      <p:sp>
        <p:nvSpPr>
          <p:cNvPr id="9" name="Başlık 1"/>
          <p:cNvSpPr>
            <a:spLocks noGrp="1"/>
          </p:cNvSpPr>
          <p:nvPr>
            <p:ph type="title"/>
          </p:nvPr>
        </p:nvSpPr>
        <p:spPr>
          <a:xfrm>
            <a:off x="457200" y="274638"/>
            <a:ext cx="7620000" cy="1143000"/>
          </a:xfrm>
        </p:spPr>
        <p:txBody>
          <a:bodyPr/>
          <a:lstStyle/>
          <a:p>
            <a:r>
              <a:rPr lang="tr-TR" sz="4000" dirty="0" smtClean="0">
                <a:solidFill>
                  <a:schemeClr val="accent5">
                    <a:lumMod val="75000"/>
                  </a:schemeClr>
                </a:solidFill>
              </a:rPr>
              <a:t>Proje Konusu Belirlenmesi</a:t>
            </a:r>
            <a:endParaRPr lang="tr-TR" sz="4000" dirty="0">
              <a:solidFill>
                <a:schemeClr val="accent5">
                  <a:lumMod val="75000"/>
                </a:schemeClr>
              </a:solidFill>
            </a:endParaRPr>
          </a:p>
        </p:txBody>
      </p:sp>
    </p:spTree>
    <p:extLst>
      <p:ext uri="{BB962C8B-B14F-4D97-AF65-F5344CB8AC3E}">
        <p14:creationId xmlns:p14="http://schemas.microsoft.com/office/powerpoint/2010/main" xmlns="" val="1417356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2331</TotalTime>
  <Words>3677</Words>
  <Application>Microsoft Office PowerPoint</Application>
  <PresentationFormat>Ekran Gösterisi (4:3)</PresentationFormat>
  <Paragraphs>786</Paragraphs>
  <Slides>58</Slides>
  <Notes>2</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Bitişiklik</vt:lpstr>
      <vt:lpstr>Slayt 1</vt:lpstr>
      <vt:lpstr>Slayt 2</vt:lpstr>
      <vt:lpstr>Bilimsel Çalışma Ne Demektir?</vt:lpstr>
      <vt:lpstr>Bilimsel Düşünme – Araştırma Yöntemi</vt:lpstr>
      <vt:lpstr>Bilimsel Proje?</vt:lpstr>
      <vt:lpstr>Neden Proje Temelli Eğitim Modeli?</vt:lpstr>
      <vt:lpstr>Proje hazırlamanın kazanımları nelerdir ?</vt:lpstr>
      <vt:lpstr>Bilimsel bir proje nasıl hazırlanır?</vt:lpstr>
      <vt:lpstr>Proje Konusu Belirlenmesi</vt:lpstr>
      <vt:lpstr>Proje Konusunda Bilgi Toplamak</vt:lpstr>
      <vt:lpstr>Proje Yöntemi- Bilimsel Yöntemler</vt:lpstr>
      <vt:lpstr>Proje Çalışması</vt:lpstr>
      <vt:lpstr>Proje Verilerinin Değerlendirilmesi, Yorumlanması</vt:lpstr>
      <vt:lpstr>Slayt 14</vt:lpstr>
      <vt:lpstr>Proje Raporu Nasıl Yazılmalıdır?</vt:lpstr>
      <vt:lpstr>Projelerde Güvenlik Kuralları </vt:lpstr>
      <vt:lpstr>Projelerde Güvenlik Kuralları </vt:lpstr>
      <vt:lpstr>Projelerde Güvenlik Kuralları </vt:lpstr>
      <vt:lpstr>Projelerde Güvenlik Kuralları </vt:lpstr>
      <vt:lpstr>ÖZET-  Proje Seçimi, İşlenişi ve Sunumu: </vt:lpstr>
      <vt:lpstr>Proje Yarışmaları</vt:lpstr>
      <vt:lpstr>Slayt 22</vt:lpstr>
      <vt:lpstr>Slayt 23</vt:lpstr>
      <vt:lpstr>Özel Proje Yarışmaları </vt:lpstr>
      <vt:lpstr>Slayt 25</vt:lpstr>
      <vt:lpstr>İLKÖĞRETİM VE ORTAÖĞRETİM ÖĞRENCİLERİNE  YÖNELİK PROGRAMLAR</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Slayt 33</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Slayt 42</vt:lpstr>
      <vt:lpstr>Slayt 43</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2204 – ORTAÖĞRETİM ÖĞRENCİLERİ ARASI ARAŞTIRMA PROJELERİ YARIŞMASI </vt:lpstr>
      <vt:lpstr>Slayt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dc:creator>
  <cp:lastModifiedBy>OGRETMENEVI</cp:lastModifiedBy>
  <cp:revision>429</cp:revision>
  <dcterms:created xsi:type="dcterms:W3CDTF">2011-06-15T21:43:30Z</dcterms:created>
  <dcterms:modified xsi:type="dcterms:W3CDTF">2017-11-14T07:50:16Z</dcterms:modified>
</cp:coreProperties>
</file>