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sldIdLst>
    <p:sldId id="257" r:id="rId4"/>
    <p:sldId id="350" r:id="rId5"/>
    <p:sldId id="311" r:id="rId6"/>
    <p:sldId id="351" r:id="rId7"/>
    <p:sldId id="345" r:id="rId8"/>
    <p:sldId id="346" r:id="rId9"/>
    <p:sldId id="347" r:id="rId10"/>
    <p:sldId id="348" r:id="rId11"/>
    <p:sldId id="349" r:id="rId12"/>
    <p:sldId id="344" r:id="rId13"/>
    <p:sldId id="336" r:id="rId14"/>
    <p:sldId id="310" r:id="rId15"/>
    <p:sldId id="329" r:id="rId16"/>
    <p:sldId id="288" r:id="rId17"/>
    <p:sldId id="331" r:id="rId18"/>
    <p:sldId id="332" r:id="rId19"/>
    <p:sldId id="333" r:id="rId20"/>
    <p:sldId id="334" r:id="rId21"/>
    <p:sldId id="337" r:id="rId22"/>
    <p:sldId id="293" r:id="rId23"/>
    <p:sldId id="338" r:id="rId24"/>
    <p:sldId id="339" r:id="rId25"/>
    <p:sldId id="340" r:id="rId26"/>
    <p:sldId id="341" r:id="rId27"/>
    <p:sldId id="342" r:id="rId28"/>
    <p:sldId id="343" r:id="rId29"/>
    <p:sldId id="317" r:id="rId30"/>
    <p:sldId id="318" r:id="rId31"/>
    <p:sldId id="300" r:id="rId32"/>
    <p:sldId id="316" r:id="rId33"/>
    <p:sldId id="301" r:id="rId34"/>
    <p:sldId id="352" r:id="rId35"/>
    <p:sldId id="315"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4BACC6"/>
    <a:srgbClr val="60E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94384" autoAdjust="0"/>
  </p:normalViewPr>
  <p:slideViewPr>
    <p:cSldViewPr>
      <p:cViewPr>
        <p:scale>
          <a:sx n="50" d="100"/>
          <a:sy n="50" d="100"/>
        </p:scale>
        <p:origin x="1098"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45C6A-6AAD-43C5-9D1D-4980D3C21562}"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tr-TR"/>
        </a:p>
      </dgm:t>
    </dgm:pt>
    <dgm:pt modelId="{8ED623EE-3459-4653-8BD6-271173B76AA1}">
      <dgm:prSet phldrT="[Metin]" custT="1"/>
      <dgm:spPr/>
      <dgm:t>
        <a:bodyPr/>
        <a:lstStyle/>
        <a:p>
          <a:r>
            <a:rPr lang="tr-TR" sz="2200" b="1" dirty="0">
              <a:solidFill>
                <a:srgbClr val="4BACC6"/>
              </a:solidFill>
              <a:effectLst>
                <a:outerShdw blurRad="38100" dist="38100" dir="2700000" algn="tl">
                  <a:srgbClr val="000000">
                    <a:alpha val="43137"/>
                  </a:srgbClr>
                </a:outerShdw>
              </a:effectLst>
              <a:latin typeface="Trebuchet MS" panose="020B0603020202020204" pitchFamily="34" charset="0"/>
            </a:rPr>
            <a:t>384 Saat</a:t>
          </a:r>
        </a:p>
      </dgm:t>
    </dgm:pt>
    <dgm:pt modelId="{7A4E52EF-FB8D-4CCD-AEF4-94A6D4B3D473}" type="parTrans" cxnId="{DDD1D97A-F505-4143-81D0-58938F000D7A}">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03F6A53A-EBFF-4EF7-BABE-7BB9F657D093}" type="sibTrans" cxnId="{DDD1D97A-F505-4143-81D0-58938F000D7A}">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EFD38D22-F9A9-4F3B-8E00-673A0495772E}">
      <dgm:prSet phldrT="[Metin]" custT="1"/>
      <dgm:spPr/>
      <dgm:t>
        <a:bodyPr/>
        <a:lstStyle/>
        <a:p>
          <a:r>
            <a:rPr lang="tr-TR" sz="2200" b="1"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Sınıf İçi    ve         Okul İçi Faaliyetler</a:t>
          </a:r>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79FEBB26-F0A2-4ECE-A713-00CEDDFF5EC9}" type="parTrans" cxnId="{F1C0EC32-154D-4A8D-AC94-9CC6A2F50F58}">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E2984B51-4ED1-4106-A2F8-AC6BFA893357}" type="sibTrans" cxnId="{F1C0EC32-154D-4A8D-AC94-9CC6A2F50F58}">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40860ABA-6115-465E-8172-69359E2B34AE}">
      <dgm:prSet phldrT="[Metin]" custT="1"/>
      <dgm:spPr/>
      <dgm:t>
        <a:bodyPr/>
        <a:lstStyle/>
        <a:p>
          <a:pPr algn="r"/>
          <a:r>
            <a:rPr lang="tr-TR" sz="2200" b="1" dirty="0">
              <a:solidFill>
                <a:srgbClr val="60E146"/>
              </a:solidFill>
              <a:effectLst>
                <a:outerShdw blurRad="38100" dist="38100" dir="2700000" algn="tl">
                  <a:srgbClr val="000000">
                    <a:alpha val="43137"/>
                  </a:srgbClr>
                </a:outerShdw>
              </a:effectLst>
              <a:latin typeface="Trebuchet MS" panose="020B0603020202020204" pitchFamily="34" charset="0"/>
            </a:rPr>
            <a:t>90 Saat</a:t>
          </a:r>
        </a:p>
      </dgm:t>
    </dgm:pt>
    <dgm:pt modelId="{669437F5-36EA-4FA0-A105-9CCEAA4388E9}" type="parTrans" cxnId="{4274E8FF-7733-4F5B-8FDE-D8EFE5AA8775}">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AA210CE7-06DA-423F-A757-6D3FF14398E9}" type="sibTrans" cxnId="{4274E8FF-7733-4F5B-8FDE-D8EFE5AA8775}">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607CE6A3-B28B-4DD0-9409-08B920B22236}">
      <dgm:prSet phldrT="[Metin]" custT="1"/>
      <dgm:spPr/>
      <dgm:t>
        <a:bodyPr/>
        <a:lstStyle/>
        <a:p>
          <a:r>
            <a:rPr lang="tr-TR" sz="2200" b="1"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Okul Dışı Faaliyetler</a:t>
          </a:r>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B3B182F6-1BF8-4B90-BA6D-3F987EA88994}" type="parTrans" cxnId="{C9300636-4027-4171-BBB2-51A793D5F9EE}">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DD550E2B-DE4E-4386-A68E-3BBD6679BD11}" type="sibTrans" cxnId="{C9300636-4027-4171-BBB2-51A793D5F9EE}">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062BC93A-0A69-4B26-B0C9-F7DA196ABFB0}">
      <dgm:prSet phldrT="[Metin]" custT="1"/>
      <dgm:spPr/>
      <dgm:t>
        <a:bodyPr/>
        <a:lstStyle/>
        <a:p>
          <a:r>
            <a:rPr lang="tr-TR" sz="2200" b="1" dirty="0">
              <a:solidFill>
                <a:srgbClr val="F79646"/>
              </a:solidFill>
              <a:effectLst>
                <a:outerShdw blurRad="38100" dist="38100" dir="2700000" algn="tl">
                  <a:srgbClr val="000000">
                    <a:alpha val="43137"/>
                  </a:srgbClr>
                </a:outerShdw>
              </a:effectLst>
              <a:latin typeface="Trebuchet MS" panose="020B0603020202020204" pitchFamily="34" charset="0"/>
            </a:rPr>
            <a:t>168 Saat</a:t>
          </a:r>
        </a:p>
      </dgm:t>
    </dgm:pt>
    <dgm:pt modelId="{2556AAFB-3261-4E81-91FD-564225001C17}" type="parTrans" cxnId="{B5D82BF5-83D7-41A2-9721-1315929B1535}">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FDBF2DE1-7865-438C-A478-95B54441CB60}" type="sibTrans" cxnId="{B5D82BF5-83D7-41A2-9721-1315929B1535}">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00BA8139-F8CF-464A-90F4-389D8453F93B}">
      <dgm:prSet phldrT="[Metin]" custT="1"/>
      <dgm:spPr/>
      <dgm:t>
        <a:bodyPr/>
        <a:lstStyle/>
        <a:p>
          <a:r>
            <a:rPr lang="tr-TR" sz="2200" b="1"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Hizmetiçi Eğitim Faaliyetleri</a:t>
          </a:r>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763DF2CD-2459-4A23-B679-D35E2EE81AB8}" type="parTrans" cxnId="{20289C6E-CA68-4009-928C-A68BEDB9622E}">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D20F055A-F76E-42EB-8FD6-AA212B7C2294}" type="sibTrans" cxnId="{20289C6E-CA68-4009-928C-A68BEDB9622E}">
      <dgm:prSet/>
      <dgm:spPr/>
      <dgm:t>
        <a:bodyPr/>
        <a:lstStyle/>
        <a:p>
          <a:endParaRPr lang="tr-TR" sz="2200" b="1" dirty="0">
            <a:effectLst>
              <a:outerShdw blurRad="38100" dist="38100" dir="2700000" algn="tl">
                <a:srgbClr val="000000">
                  <a:alpha val="43137"/>
                </a:srgbClr>
              </a:outerShdw>
            </a:effectLst>
            <a:latin typeface="Trebuchet MS" panose="020B0603020202020204" pitchFamily="34" charset="0"/>
          </a:endParaRPr>
        </a:p>
      </dgm:t>
    </dgm:pt>
    <dgm:pt modelId="{C37CAC33-C1A3-4C6C-A4BB-25D85BF64926}" type="pres">
      <dgm:prSet presAssocID="{31E45C6A-6AAD-43C5-9D1D-4980D3C21562}" presName="linearFlow" presStyleCnt="0">
        <dgm:presLayoutVars>
          <dgm:dir/>
          <dgm:animLvl val="lvl"/>
          <dgm:resizeHandles/>
        </dgm:presLayoutVars>
      </dgm:prSet>
      <dgm:spPr/>
    </dgm:pt>
    <dgm:pt modelId="{CD94C5D6-6385-4A96-932F-A5998DBDAE45}" type="pres">
      <dgm:prSet presAssocID="{8ED623EE-3459-4653-8BD6-271173B76AA1}" presName="compositeNode" presStyleCnt="0">
        <dgm:presLayoutVars>
          <dgm:bulletEnabled val="1"/>
        </dgm:presLayoutVars>
      </dgm:prSet>
      <dgm:spPr/>
    </dgm:pt>
    <dgm:pt modelId="{3FB0D9D2-9AC4-455C-A253-BB813B69B237}" type="pres">
      <dgm:prSet presAssocID="{8ED623EE-3459-4653-8BD6-271173B76AA1}" presName="image" presStyleLbl="fgImgPlace1" presStyleIdx="0" presStyleCnt="3" custScaleX="141314" custScaleY="131209" custLinFactNeighborY="-14253"/>
      <dgm:spPr>
        <a:blipFill>
          <a:blip xmlns:r="http://schemas.openxmlformats.org/officeDocument/2006/relationships" r:embed="rId1"/>
          <a:srcRect/>
          <a:stretch>
            <a:fillRect t="-3000" b="-3000"/>
          </a:stretch>
        </a:blipFill>
      </dgm:spPr>
    </dgm:pt>
    <dgm:pt modelId="{0EC1F430-2E93-4CC8-A3C3-473ABB0DC181}" type="pres">
      <dgm:prSet presAssocID="{8ED623EE-3459-4653-8BD6-271173B76AA1}" presName="childNode" presStyleLbl="node1" presStyleIdx="0" presStyleCnt="3" custScaleX="110894">
        <dgm:presLayoutVars>
          <dgm:bulletEnabled val="1"/>
        </dgm:presLayoutVars>
      </dgm:prSet>
      <dgm:spPr/>
    </dgm:pt>
    <dgm:pt modelId="{DEAEEA04-F200-43A7-9FE4-3A08A75C99D9}" type="pres">
      <dgm:prSet presAssocID="{8ED623EE-3459-4653-8BD6-271173B76AA1}" presName="parentNode" presStyleLbl="revTx" presStyleIdx="0" presStyleCnt="3" custScaleY="59336" custLinFactNeighborY="-17132">
        <dgm:presLayoutVars>
          <dgm:chMax val="0"/>
          <dgm:bulletEnabled val="1"/>
        </dgm:presLayoutVars>
      </dgm:prSet>
      <dgm:spPr/>
    </dgm:pt>
    <dgm:pt modelId="{BB8CD65B-6E43-4271-95D4-EB7396DF3A7A}" type="pres">
      <dgm:prSet presAssocID="{03F6A53A-EBFF-4EF7-BABE-7BB9F657D093}" presName="sibTrans" presStyleCnt="0"/>
      <dgm:spPr/>
    </dgm:pt>
    <dgm:pt modelId="{310CCB8F-6174-4585-8594-B75C28FB568C}" type="pres">
      <dgm:prSet presAssocID="{40860ABA-6115-465E-8172-69359E2B34AE}" presName="compositeNode" presStyleCnt="0">
        <dgm:presLayoutVars>
          <dgm:bulletEnabled val="1"/>
        </dgm:presLayoutVars>
      </dgm:prSet>
      <dgm:spPr/>
    </dgm:pt>
    <dgm:pt modelId="{7694B559-3FAB-4971-8E42-22844CD34AE7}" type="pres">
      <dgm:prSet presAssocID="{40860ABA-6115-465E-8172-69359E2B34AE}" presName="image" presStyleLbl="fgImgPlace1" presStyleIdx="1" presStyleCnt="3" custScaleX="141314" custScaleY="131209" custLinFactNeighborY="-14253"/>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432C832B-12C4-4BCD-A9A6-714A74204E9B}" type="pres">
      <dgm:prSet presAssocID="{40860ABA-6115-465E-8172-69359E2B34AE}" presName="childNode" presStyleLbl="node1" presStyleIdx="1" presStyleCnt="3" custScaleX="108902">
        <dgm:presLayoutVars>
          <dgm:bulletEnabled val="1"/>
        </dgm:presLayoutVars>
      </dgm:prSet>
      <dgm:spPr/>
    </dgm:pt>
    <dgm:pt modelId="{2BEB597F-1E19-4000-8353-33BD86FA689F}" type="pres">
      <dgm:prSet presAssocID="{40860ABA-6115-465E-8172-69359E2B34AE}" presName="parentNode" presStyleLbl="revTx" presStyleIdx="1" presStyleCnt="3" custScaleY="76607" custLinFactNeighborY="-8497">
        <dgm:presLayoutVars>
          <dgm:chMax val="0"/>
          <dgm:bulletEnabled val="1"/>
        </dgm:presLayoutVars>
      </dgm:prSet>
      <dgm:spPr/>
    </dgm:pt>
    <dgm:pt modelId="{9DE68802-2D55-4F55-A3B5-69324783E33C}" type="pres">
      <dgm:prSet presAssocID="{AA210CE7-06DA-423F-A757-6D3FF14398E9}" presName="sibTrans" presStyleCnt="0"/>
      <dgm:spPr/>
    </dgm:pt>
    <dgm:pt modelId="{B21EFA57-172B-4C1F-86A8-F90F978B46F5}" type="pres">
      <dgm:prSet presAssocID="{062BC93A-0A69-4B26-B0C9-F7DA196ABFB0}" presName="compositeNode" presStyleCnt="0">
        <dgm:presLayoutVars>
          <dgm:bulletEnabled val="1"/>
        </dgm:presLayoutVars>
      </dgm:prSet>
      <dgm:spPr/>
    </dgm:pt>
    <dgm:pt modelId="{15D688C9-9159-4FEB-A569-6DBE2B97150A}" type="pres">
      <dgm:prSet presAssocID="{062BC93A-0A69-4B26-B0C9-F7DA196ABFB0}" presName="image" presStyleLbl="fgImgPlace1" presStyleIdx="2" presStyleCnt="3" custScaleX="141314" custScaleY="131209" custLinFactNeighborY="-14253"/>
      <dgm:spPr>
        <a:blipFill>
          <a:blip xmlns:r="http://schemas.openxmlformats.org/officeDocument/2006/relationships" r:embed="rId3"/>
          <a:srcRect/>
          <a:stretch>
            <a:fillRect l="-39000" r="-39000"/>
          </a:stretch>
        </a:blipFill>
      </dgm:spPr>
    </dgm:pt>
    <dgm:pt modelId="{76415F56-E7FE-417F-BEB4-EB2A2CD3E6B0}" type="pres">
      <dgm:prSet presAssocID="{062BC93A-0A69-4B26-B0C9-F7DA196ABFB0}" presName="childNode" presStyleLbl="node1" presStyleIdx="2" presStyleCnt="3" custScaleX="116482">
        <dgm:presLayoutVars>
          <dgm:bulletEnabled val="1"/>
        </dgm:presLayoutVars>
      </dgm:prSet>
      <dgm:spPr/>
    </dgm:pt>
    <dgm:pt modelId="{C911C405-AC90-47AA-9C08-4436AEA98332}" type="pres">
      <dgm:prSet presAssocID="{062BC93A-0A69-4B26-B0C9-F7DA196ABFB0}" presName="parentNode" presStyleLbl="revTx" presStyleIdx="2" presStyleCnt="3" custScaleY="59335" custLinFactNeighborY="-16993">
        <dgm:presLayoutVars>
          <dgm:chMax val="0"/>
          <dgm:bulletEnabled val="1"/>
        </dgm:presLayoutVars>
      </dgm:prSet>
      <dgm:spPr/>
    </dgm:pt>
  </dgm:ptLst>
  <dgm:cxnLst>
    <dgm:cxn modelId="{C9300636-4027-4171-BBB2-51A793D5F9EE}" srcId="{40860ABA-6115-465E-8172-69359E2B34AE}" destId="{607CE6A3-B28B-4DD0-9409-08B920B22236}" srcOrd="0" destOrd="0" parTransId="{B3B182F6-1BF8-4B90-BA6D-3F987EA88994}" sibTransId="{DD550E2B-DE4E-4386-A68E-3BBD6679BD11}"/>
    <dgm:cxn modelId="{DDD1D97A-F505-4143-81D0-58938F000D7A}" srcId="{31E45C6A-6AAD-43C5-9D1D-4980D3C21562}" destId="{8ED623EE-3459-4653-8BD6-271173B76AA1}" srcOrd="0" destOrd="0" parTransId="{7A4E52EF-FB8D-4CCD-AEF4-94A6D4B3D473}" sibTransId="{03F6A53A-EBFF-4EF7-BABE-7BB9F657D093}"/>
    <dgm:cxn modelId="{20289C6E-CA68-4009-928C-A68BEDB9622E}" srcId="{062BC93A-0A69-4B26-B0C9-F7DA196ABFB0}" destId="{00BA8139-F8CF-464A-90F4-389D8453F93B}" srcOrd="0" destOrd="0" parTransId="{763DF2CD-2459-4A23-B679-D35E2EE81AB8}" sibTransId="{D20F055A-F76E-42EB-8FD6-AA212B7C2294}"/>
    <dgm:cxn modelId="{B5D82BF5-83D7-41A2-9721-1315929B1535}" srcId="{31E45C6A-6AAD-43C5-9D1D-4980D3C21562}" destId="{062BC93A-0A69-4B26-B0C9-F7DA196ABFB0}" srcOrd="2" destOrd="0" parTransId="{2556AAFB-3261-4E81-91FD-564225001C17}" sibTransId="{FDBF2DE1-7865-438C-A478-95B54441CB60}"/>
    <dgm:cxn modelId="{6F946B81-5B9E-4139-B58E-1704A5B3553D}" type="presOf" srcId="{40860ABA-6115-465E-8172-69359E2B34AE}" destId="{2BEB597F-1E19-4000-8353-33BD86FA689F}" srcOrd="0" destOrd="0" presId="urn:microsoft.com/office/officeart/2005/8/layout/hList2"/>
    <dgm:cxn modelId="{F1C0EC32-154D-4A8D-AC94-9CC6A2F50F58}" srcId="{8ED623EE-3459-4653-8BD6-271173B76AA1}" destId="{EFD38D22-F9A9-4F3B-8E00-673A0495772E}" srcOrd="0" destOrd="0" parTransId="{79FEBB26-F0A2-4ECE-A713-00CEDDFF5EC9}" sibTransId="{E2984B51-4ED1-4106-A2F8-AC6BFA893357}"/>
    <dgm:cxn modelId="{283F22C1-AB6B-4651-A5D9-CAD1643ADBB3}" type="presOf" srcId="{8ED623EE-3459-4653-8BD6-271173B76AA1}" destId="{DEAEEA04-F200-43A7-9FE4-3A08A75C99D9}" srcOrd="0" destOrd="0" presId="urn:microsoft.com/office/officeart/2005/8/layout/hList2"/>
    <dgm:cxn modelId="{0A4B3370-3AB1-4531-9513-E4CCB014ED2A}" type="presOf" srcId="{EFD38D22-F9A9-4F3B-8E00-673A0495772E}" destId="{0EC1F430-2E93-4CC8-A3C3-473ABB0DC181}" srcOrd="0" destOrd="0" presId="urn:microsoft.com/office/officeart/2005/8/layout/hList2"/>
    <dgm:cxn modelId="{C3513A26-8FAD-4EC5-8CB4-E754CB6B2E19}" type="presOf" srcId="{062BC93A-0A69-4B26-B0C9-F7DA196ABFB0}" destId="{C911C405-AC90-47AA-9C08-4436AEA98332}" srcOrd="0" destOrd="0" presId="urn:microsoft.com/office/officeart/2005/8/layout/hList2"/>
    <dgm:cxn modelId="{12F358E5-EA04-42F9-833B-BA4DE5748753}" type="presOf" srcId="{31E45C6A-6AAD-43C5-9D1D-4980D3C21562}" destId="{C37CAC33-C1A3-4C6C-A4BB-25D85BF64926}" srcOrd="0" destOrd="0" presId="urn:microsoft.com/office/officeart/2005/8/layout/hList2"/>
    <dgm:cxn modelId="{4274E8FF-7733-4F5B-8FDE-D8EFE5AA8775}" srcId="{31E45C6A-6AAD-43C5-9D1D-4980D3C21562}" destId="{40860ABA-6115-465E-8172-69359E2B34AE}" srcOrd="1" destOrd="0" parTransId="{669437F5-36EA-4FA0-A105-9CCEAA4388E9}" sibTransId="{AA210CE7-06DA-423F-A757-6D3FF14398E9}"/>
    <dgm:cxn modelId="{C313B422-FAAA-4917-9497-FD928B0B0933}" type="presOf" srcId="{607CE6A3-B28B-4DD0-9409-08B920B22236}" destId="{432C832B-12C4-4BCD-A9A6-714A74204E9B}" srcOrd="0" destOrd="0" presId="urn:microsoft.com/office/officeart/2005/8/layout/hList2"/>
    <dgm:cxn modelId="{A985AFDE-77E3-44EC-9888-A7D628C14F87}" type="presOf" srcId="{00BA8139-F8CF-464A-90F4-389D8453F93B}" destId="{76415F56-E7FE-417F-BEB4-EB2A2CD3E6B0}" srcOrd="0" destOrd="0" presId="urn:microsoft.com/office/officeart/2005/8/layout/hList2"/>
    <dgm:cxn modelId="{48E48549-2CEB-4A0B-9ABB-4C1DF99E747E}" type="presParOf" srcId="{C37CAC33-C1A3-4C6C-A4BB-25D85BF64926}" destId="{CD94C5D6-6385-4A96-932F-A5998DBDAE45}" srcOrd="0" destOrd="0" presId="urn:microsoft.com/office/officeart/2005/8/layout/hList2"/>
    <dgm:cxn modelId="{CA33E073-5A2D-4161-B5FD-4A9F98E047F3}" type="presParOf" srcId="{CD94C5D6-6385-4A96-932F-A5998DBDAE45}" destId="{3FB0D9D2-9AC4-455C-A253-BB813B69B237}" srcOrd="0" destOrd="0" presId="urn:microsoft.com/office/officeart/2005/8/layout/hList2"/>
    <dgm:cxn modelId="{1C3EBDD3-D184-4102-9FFA-0DE05FD35482}" type="presParOf" srcId="{CD94C5D6-6385-4A96-932F-A5998DBDAE45}" destId="{0EC1F430-2E93-4CC8-A3C3-473ABB0DC181}" srcOrd="1" destOrd="0" presId="urn:microsoft.com/office/officeart/2005/8/layout/hList2"/>
    <dgm:cxn modelId="{D7579125-A48E-49CE-A936-3D5DF195F982}" type="presParOf" srcId="{CD94C5D6-6385-4A96-932F-A5998DBDAE45}" destId="{DEAEEA04-F200-43A7-9FE4-3A08A75C99D9}" srcOrd="2" destOrd="0" presId="urn:microsoft.com/office/officeart/2005/8/layout/hList2"/>
    <dgm:cxn modelId="{00EBA020-89FB-46BA-A4FC-0230E8F176C2}" type="presParOf" srcId="{C37CAC33-C1A3-4C6C-A4BB-25D85BF64926}" destId="{BB8CD65B-6E43-4271-95D4-EB7396DF3A7A}" srcOrd="1" destOrd="0" presId="urn:microsoft.com/office/officeart/2005/8/layout/hList2"/>
    <dgm:cxn modelId="{84783B99-54CF-4BAA-9B7D-4D00E9B3DDE6}" type="presParOf" srcId="{C37CAC33-C1A3-4C6C-A4BB-25D85BF64926}" destId="{310CCB8F-6174-4585-8594-B75C28FB568C}" srcOrd="2" destOrd="0" presId="urn:microsoft.com/office/officeart/2005/8/layout/hList2"/>
    <dgm:cxn modelId="{50C46F6B-8728-4E47-ABA3-0DB8C6D2E102}" type="presParOf" srcId="{310CCB8F-6174-4585-8594-B75C28FB568C}" destId="{7694B559-3FAB-4971-8E42-22844CD34AE7}" srcOrd="0" destOrd="0" presId="urn:microsoft.com/office/officeart/2005/8/layout/hList2"/>
    <dgm:cxn modelId="{7350EC8B-52A6-40B4-8FE8-43365FDFFBE7}" type="presParOf" srcId="{310CCB8F-6174-4585-8594-B75C28FB568C}" destId="{432C832B-12C4-4BCD-A9A6-714A74204E9B}" srcOrd="1" destOrd="0" presId="urn:microsoft.com/office/officeart/2005/8/layout/hList2"/>
    <dgm:cxn modelId="{63CB8FFC-14E2-4E14-8336-372AC8470729}" type="presParOf" srcId="{310CCB8F-6174-4585-8594-B75C28FB568C}" destId="{2BEB597F-1E19-4000-8353-33BD86FA689F}" srcOrd="2" destOrd="0" presId="urn:microsoft.com/office/officeart/2005/8/layout/hList2"/>
    <dgm:cxn modelId="{F49BE88A-61FB-4B41-B2A9-E699A735530F}" type="presParOf" srcId="{C37CAC33-C1A3-4C6C-A4BB-25D85BF64926}" destId="{9DE68802-2D55-4F55-A3B5-69324783E33C}" srcOrd="3" destOrd="0" presId="urn:microsoft.com/office/officeart/2005/8/layout/hList2"/>
    <dgm:cxn modelId="{2A596895-7E01-444D-9153-694697A9807A}" type="presParOf" srcId="{C37CAC33-C1A3-4C6C-A4BB-25D85BF64926}" destId="{B21EFA57-172B-4C1F-86A8-F90F978B46F5}" srcOrd="4" destOrd="0" presId="urn:microsoft.com/office/officeart/2005/8/layout/hList2"/>
    <dgm:cxn modelId="{ED8D3DFE-8BA3-4F2B-B7EA-AB5795349E7C}" type="presParOf" srcId="{B21EFA57-172B-4C1F-86A8-F90F978B46F5}" destId="{15D688C9-9159-4FEB-A569-6DBE2B97150A}" srcOrd="0" destOrd="0" presId="urn:microsoft.com/office/officeart/2005/8/layout/hList2"/>
    <dgm:cxn modelId="{49D1AA38-0068-4C6B-880D-01E739CC36B3}" type="presParOf" srcId="{B21EFA57-172B-4C1F-86A8-F90F978B46F5}" destId="{76415F56-E7FE-417F-BEB4-EB2A2CD3E6B0}" srcOrd="1" destOrd="0" presId="urn:microsoft.com/office/officeart/2005/8/layout/hList2"/>
    <dgm:cxn modelId="{C9B3A6B3-D49A-4CDB-AC97-09E9BE35ABAE}" type="presParOf" srcId="{B21EFA57-172B-4C1F-86A8-F90F978B46F5}" destId="{C911C405-AC90-47AA-9C08-4436AEA98332}"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EEA04-F200-43A7-9FE4-3A08A75C99D9}">
      <dsp:nvSpPr>
        <dsp:cNvPr id="0" name=""/>
        <dsp:cNvSpPr/>
      </dsp:nvSpPr>
      <dsp:spPr>
        <a:xfrm rot="16200000">
          <a:off x="-706576" y="1706529"/>
          <a:ext cx="2011511" cy="36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12" bIns="0" numCol="1" spcCol="1270" anchor="t" anchorCtr="0">
          <a:noAutofit/>
        </a:bodyPr>
        <a:lstStyle/>
        <a:p>
          <a:pPr marL="0" lvl="0" indent="0" algn="r" defTabSz="977900">
            <a:lnSpc>
              <a:spcPct val="90000"/>
            </a:lnSpc>
            <a:spcBef>
              <a:spcPct val="0"/>
            </a:spcBef>
            <a:spcAft>
              <a:spcPct val="35000"/>
            </a:spcAft>
            <a:buNone/>
          </a:pPr>
          <a:r>
            <a:rPr lang="tr-TR" sz="2200" b="1" kern="1200" dirty="0">
              <a:solidFill>
                <a:srgbClr val="4BACC6"/>
              </a:solidFill>
              <a:effectLst>
                <a:outerShdw blurRad="38100" dist="38100" dir="2700000" algn="tl">
                  <a:srgbClr val="000000">
                    <a:alpha val="43137"/>
                  </a:srgbClr>
                </a:outerShdw>
              </a:effectLst>
              <a:latin typeface="Trebuchet MS" panose="020B0603020202020204" pitchFamily="34" charset="0"/>
            </a:rPr>
            <a:t>384 Saat</a:t>
          </a:r>
        </a:p>
      </dsp:txBody>
      <dsp:txXfrm>
        <a:off x="-706576" y="1706529"/>
        <a:ext cx="2011511" cy="361374"/>
      </dsp:txXfrm>
    </dsp:sp>
    <dsp:sp modelId="{0EC1F430-2E93-4CC8-A3C3-473ABB0DC181}">
      <dsp:nvSpPr>
        <dsp:cNvPr id="0" name=""/>
        <dsp:cNvSpPr/>
      </dsp:nvSpPr>
      <dsp:spPr>
        <a:xfrm>
          <a:off x="381818" y="772979"/>
          <a:ext cx="1996123" cy="33900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18712" rIns="156464" bIns="156464" numCol="1" spcCol="1270" anchor="t" anchorCtr="0">
          <a:noAutofit/>
        </a:bodyPr>
        <a:lstStyle/>
        <a:p>
          <a:pPr marL="228600" lvl="1" indent="-228600" algn="l" defTabSz="977900">
            <a:lnSpc>
              <a:spcPct val="90000"/>
            </a:lnSpc>
            <a:spcBef>
              <a:spcPct val="0"/>
            </a:spcBef>
            <a:spcAft>
              <a:spcPct val="15000"/>
            </a:spcAft>
            <a:buChar char="•"/>
          </a:pPr>
          <a:r>
            <a:rPr lang="tr-TR" sz="2200" b="1" kern="1200"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Sınıf İçi    ve         Okul İçi Faaliyetler</a:t>
          </a:r>
          <a:endParaRPr lang="tr-TR" sz="2200" b="1" kern="1200" dirty="0">
            <a:effectLst>
              <a:outerShdw blurRad="38100" dist="38100" dir="2700000" algn="tl">
                <a:srgbClr val="000000">
                  <a:alpha val="43137"/>
                </a:srgbClr>
              </a:outerShdw>
            </a:effectLst>
            <a:latin typeface="Trebuchet MS" panose="020B0603020202020204" pitchFamily="34" charset="0"/>
          </a:endParaRPr>
        </a:p>
      </dsp:txBody>
      <dsp:txXfrm>
        <a:off x="381818" y="772979"/>
        <a:ext cx="1996123" cy="3390035"/>
      </dsp:txXfrm>
    </dsp:sp>
    <dsp:sp modelId="{3FB0D9D2-9AC4-455C-A253-BB813B69B237}">
      <dsp:nvSpPr>
        <dsp:cNvPr id="0" name=""/>
        <dsp:cNvSpPr/>
      </dsp:nvSpPr>
      <dsp:spPr>
        <a:xfrm>
          <a:off x="-30806" y="80170"/>
          <a:ext cx="1021345" cy="948311"/>
        </a:xfrm>
        <a:prstGeom prst="rect">
          <a:avLst/>
        </a:prstGeom>
        <a:blipFill>
          <a:blip xmlns:r="http://schemas.openxmlformats.org/officeDocument/2006/relationships" r:embed="rId1"/>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B597F-1E19-4000-8353-33BD86FA689F}">
      <dsp:nvSpPr>
        <dsp:cNvPr id="0" name=""/>
        <dsp:cNvSpPr/>
      </dsp:nvSpPr>
      <dsp:spPr>
        <a:xfrm rot="16200000">
          <a:off x="1876309" y="1999258"/>
          <a:ext cx="2597004" cy="36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12" bIns="0" numCol="1" spcCol="1270" anchor="t" anchorCtr="0">
          <a:noAutofit/>
        </a:bodyPr>
        <a:lstStyle/>
        <a:p>
          <a:pPr marL="0" lvl="0" indent="0" algn="r" defTabSz="977900">
            <a:lnSpc>
              <a:spcPct val="90000"/>
            </a:lnSpc>
            <a:spcBef>
              <a:spcPct val="0"/>
            </a:spcBef>
            <a:spcAft>
              <a:spcPct val="35000"/>
            </a:spcAft>
            <a:buNone/>
          </a:pPr>
          <a:r>
            <a:rPr lang="tr-TR" sz="2200" b="1" kern="1200" dirty="0">
              <a:solidFill>
                <a:srgbClr val="60E146"/>
              </a:solidFill>
              <a:effectLst>
                <a:outerShdw blurRad="38100" dist="38100" dir="2700000" algn="tl">
                  <a:srgbClr val="000000">
                    <a:alpha val="43137"/>
                  </a:srgbClr>
                </a:outerShdw>
              </a:effectLst>
              <a:latin typeface="Trebuchet MS" panose="020B0603020202020204" pitchFamily="34" charset="0"/>
            </a:rPr>
            <a:t>90 Saat</a:t>
          </a:r>
        </a:p>
      </dsp:txBody>
      <dsp:txXfrm>
        <a:off x="1876309" y="1999258"/>
        <a:ext cx="2597004" cy="361374"/>
      </dsp:txXfrm>
    </dsp:sp>
    <dsp:sp modelId="{432C832B-12C4-4BCD-A9A6-714A74204E9B}">
      <dsp:nvSpPr>
        <dsp:cNvPr id="0" name=""/>
        <dsp:cNvSpPr/>
      </dsp:nvSpPr>
      <dsp:spPr>
        <a:xfrm>
          <a:off x="3275379" y="772979"/>
          <a:ext cx="1960267" cy="339003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18712" rIns="156464" bIns="156464" numCol="1" spcCol="1270" anchor="t" anchorCtr="0">
          <a:noAutofit/>
        </a:bodyPr>
        <a:lstStyle/>
        <a:p>
          <a:pPr marL="228600" lvl="1" indent="-228600" algn="l" defTabSz="977900">
            <a:lnSpc>
              <a:spcPct val="90000"/>
            </a:lnSpc>
            <a:spcBef>
              <a:spcPct val="0"/>
            </a:spcBef>
            <a:spcAft>
              <a:spcPct val="15000"/>
            </a:spcAft>
            <a:buChar char="•"/>
          </a:pPr>
          <a:r>
            <a:rPr lang="tr-TR" sz="2200" b="1" kern="1200"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Okul Dışı Faaliyetler</a:t>
          </a:r>
          <a:endParaRPr lang="tr-TR" sz="2200" b="1" kern="1200" dirty="0">
            <a:effectLst>
              <a:outerShdw blurRad="38100" dist="38100" dir="2700000" algn="tl">
                <a:srgbClr val="000000">
                  <a:alpha val="43137"/>
                </a:srgbClr>
              </a:outerShdw>
            </a:effectLst>
            <a:latin typeface="Trebuchet MS" panose="020B0603020202020204" pitchFamily="34" charset="0"/>
          </a:endParaRPr>
        </a:p>
      </dsp:txBody>
      <dsp:txXfrm>
        <a:off x="3275379" y="772979"/>
        <a:ext cx="1960267" cy="3390035"/>
      </dsp:txXfrm>
    </dsp:sp>
    <dsp:sp modelId="{7694B559-3FAB-4971-8E42-22844CD34AE7}">
      <dsp:nvSpPr>
        <dsp:cNvPr id="0" name=""/>
        <dsp:cNvSpPr/>
      </dsp:nvSpPr>
      <dsp:spPr>
        <a:xfrm>
          <a:off x="2844826" y="80170"/>
          <a:ext cx="1021345" cy="94831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1C405-AC90-47AA-9C08-4436AEA98332}">
      <dsp:nvSpPr>
        <dsp:cNvPr id="0" name=""/>
        <dsp:cNvSpPr/>
      </dsp:nvSpPr>
      <dsp:spPr>
        <a:xfrm rot="16200000">
          <a:off x="5026777" y="1711241"/>
          <a:ext cx="2011477" cy="36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8712" bIns="0" numCol="1" spcCol="1270" anchor="t" anchorCtr="0">
          <a:noAutofit/>
        </a:bodyPr>
        <a:lstStyle/>
        <a:p>
          <a:pPr marL="0" lvl="0" indent="0" algn="r" defTabSz="977900">
            <a:lnSpc>
              <a:spcPct val="90000"/>
            </a:lnSpc>
            <a:spcBef>
              <a:spcPct val="0"/>
            </a:spcBef>
            <a:spcAft>
              <a:spcPct val="35000"/>
            </a:spcAft>
            <a:buNone/>
          </a:pPr>
          <a:r>
            <a:rPr lang="tr-TR" sz="2200" b="1" kern="1200" dirty="0">
              <a:solidFill>
                <a:srgbClr val="F79646"/>
              </a:solidFill>
              <a:effectLst>
                <a:outerShdw blurRad="38100" dist="38100" dir="2700000" algn="tl">
                  <a:srgbClr val="000000">
                    <a:alpha val="43137"/>
                  </a:srgbClr>
                </a:outerShdw>
              </a:effectLst>
              <a:latin typeface="Trebuchet MS" panose="020B0603020202020204" pitchFamily="34" charset="0"/>
            </a:rPr>
            <a:t>168 Saat</a:t>
          </a:r>
        </a:p>
      </dsp:txBody>
      <dsp:txXfrm>
        <a:off x="5026777" y="1711241"/>
        <a:ext cx="2011477" cy="361374"/>
      </dsp:txXfrm>
    </dsp:sp>
    <dsp:sp modelId="{76415F56-E7FE-417F-BEB4-EB2A2CD3E6B0}">
      <dsp:nvSpPr>
        <dsp:cNvPr id="0" name=""/>
        <dsp:cNvSpPr/>
      </dsp:nvSpPr>
      <dsp:spPr>
        <a:xfrm>
          <a:off x="6064863" y="772979"/>
          <a:ext cx="2096709" cy="339003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18712" rIns="156464" bIns="156464" numCol="1" spcCol="1270" anchor="t" anchorCtr="0">
          <a:noAutofit/>
        </a:bodyPr>
        <a:lstStyle/>
        <a:p>
          <a:pPr marL="228600" lvl="1" indent="-228600" algn="l" defTabSz="977900">
            <a:lnSpc>
              <a:spcPct val="90000"/>
            </a:lnSpc>
            <a:spcBef>
              <a:spcPct val="0"/>
            </a:spcBef>
            <a:spcAft>
              <a:spcPct val="15000"/>
            </a:spcAft>
            <a:buChar char="•"/>
          </a:pPr>
          <a:r>
            <a:rPr lang="tr-TR" sz="2200" b="1" kern="1200"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Hizmetiçi Eğitim Faaliyetleri</a:t>
          </a:r>
          <a:endParaRPr lang="tr-TR" sz="2200" b="1" kern="1200" dirty="0">
            <a:effectLst>
              <a:outerShdw blurRad="38100" dist="38100" dir="2700000" algn="tl">
                <a:srgbClr val="000000">
                  <a:alpha val="43137"/>
                </a:srgbClr>
              </a:outerShdw>
            </a:effectLst>
            <a:latin typeface="Trebuchet MS" panose="020B0603020202020204" pitchFamily="34" charset="0"/>
          </a:endParaRPr>
        </a:p>
      </dsp:txBody>
      <dsp:txXfrm>
        <a:off x="6064863" y="772979"/>
        <a:ext cx="2096709" cy="3390035"/>
      </dsp:txXfrm>
    </dsp:sp>
    <dsp:sp modelId="{15D688C9-9159-4FEB-A569-6DBE2B97150A}">
      <dsp:nvSpPr>
        <dsp:cNvPr id="0" name=""/>
        <dsp:cNvSpPr/>
      </dsp:nvSpPr>
      <dsp:spPr>
        <a:xfrm>
          <a:off x="5702530" y="80170"/>
          <a:ext cx="1021345" cy="948311"/>
        </a:xfrm>
        <a:prstGeom prst="rect">
          <a:avLst/>
        </a:prstGeom>
        <a:blipFill>
          <a:blip xmlns:r="http://schemas.openxmlformats.org/officeDocument/2006/relationships" r:embed="rId3"/>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B1CBA51C-7B19-4464-9775-BB3CA78B7A41}" type="datetime1">
              <a:rPr lang="tr-TR"/>
              <a:pPr>
                <a:defRPr/>
              </a:pPr>
              <a:t>15.12.2016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8D7F555-58B7-4422-8A34-061C43168506}" type="slidenum">
              <a:rPr lang="tr-TR" altLang="tr-TR"/>
              <a:pPr>
                <a:defRPr/>
              </a:pPr>
              <a:t>‹#›</a:t>
            </a:fld>
            <a:endParaRPr lang="tr-TR" altLang="tr-TR"/>
          </a:p>
        </p:txBody>
      </p:sp>
    </p:spTree>
    <p:extLst>
      <p:ext uri="{BB962C8B-B14F-4D97-AF65-F5344CB8AC3E}">
        <p14:creationId xmlns:p14="http://schemas.microsoft.com/office/powerpoint/2010/main" val="89570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B1CBA51C-7B19-4464-9775-BB3CA78B7A41}"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8D7F555-58B7-4422-8A34-061C43168506}" type="slidenum">
              <a:rPr lang="tr-TR" altLang="tr-TR"/>
              <a:pPr>
                <a:defRPr/>
              </a:pPr>
              <a:t>‹#›</a:t>
            </a:fld>
            <a:endParaRPr lang="tr-TR" altLang="tr-TR"/>
          </a:p>
        </p:txBody>
      </p:sp>
    </p:spTree>
    <p:extLst>
      <p:ext uri="{BB962C8B-B14F-4D97-AF65-F5344CB8AC3E}">
        <p14:creationId xmlns:p14="http://schemas.microsoft.com/office/powerpoint/2010/main" val="106146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41B143F-6D15-48F3-851E-1D1A17B8B9C3}"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F2FE704D-99EA-42C4-95C4-3F2EA9B8A3FE}" type="slidenum">
              <a:rPr lang="tr-TR" altLang="tr-TR"/>
              <a:pPr>
                <a:defRPr/>
              </a:pPr>
              <a:t>‹#›</a:t>
            </a:fld>
            <a:endParaRPr lang="tr-TR" altLang="tr-TR"/>
          </a:p>
        </p:txBody>
      </p:sp>
    </p:spTree>
    <p:extLst>
      <p:ext uri="{BB962C8B-B14F-4D97-AF65-F5344CB8AC3E}">
        <p14:creationId xmlns:p14="http://schemas.microsoft.com/office/powerpoint/2010/main" val="3650793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0B1E585B-52D2-453B-8825-F72A7494FBE7}"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42EF789-1EF3-40F3-BBF9-0CFC2C30AE6B}" type="slidenum">
              <a:rPr lang="tr-TR" altLang="tr-TR"/>
              <a:pPr>
                <a:defRPr/>
              </a:pPr>
              <a:t>‹#›</a:t>
            </a:fld>
            <a:endParaRPr lang="tr-TR" altLang="tr-TR"/>
          </a:p>
        </p:txBody>
      </p:sp>
    </p:spTree>
    <p:extLst>
      <p:ext uri="{BB962C8B-B14F-4D97-AF65-F5344CB8AC3E}">
        <p14:creationId xmlns:p14="http://schemas.microsoft.com/office/powerpoint/2010/main" val="249475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D9FF3F90-7243-4CEC-88FB-1AC5338571DD}" type="datetime1">
              <a:rPr lang="tr-TR">
                <a:solidFill>
                  <a:prstClr val="black">
                    <a:tint val="75000"/>
                  </a:prstClr>
                </a:solidFill>
              </a:rPr>
              <a:pPr>
                <a:defRPr/>
              </a:pPr>
              <a:t>15.12.2016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A3D5174-DF53-4821-899A-EBD2E8B2DA55}" type="slidenum">
              <a:rPr lang="tr-TR" altLang="tr-TR"/>
              <a:pPr>
                <a:defRPr/>
              </a:pPr>
              <a:t>‹#›</a:t>
            </a:fld>
            <a:endParaRPr lang="tr-TR" altLang="tr-TR"/>
          </a:p>
        </p:txBody>
      </p:sp>
    </p:spTree>
    <p:extLst>
      <p:ext uri="{BB962C8B-B14F-4D97-AF65-F5344CB8AC3E}">
        <p14:creationId xmlns:p14="http://schemas.microsoft.com/office/powerpoint/2010/main" val="118250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6D01E3E-AF3B-417D-B53C-4C4AB5CDAD29}" type="datetime1">
              <a:rPr lang="tr-TR">
                <a:solidFill>
                  <a:prstClr val="black">
                    <a:tint val="75000"/>
                  </a:prstClr>
                </a:solidFill>
              </a:rPr>
              <a:pPr>
                <a:defRPr/>
              </a:pPr>
              <a:t>15.12.2016</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0B87553-07D2-45EC-8990-AD183A4CDBB5}" type="slidenum">
              <a:rPr lang="tr-TR" altLang="tr-TR"/>
              <a:pPr>
                <a:defRPr/>
              </a:pPr>
              <a:t>‹#›</a:t>
            </a:fld>
            <a:endParaRPr lang="tr-TR" altLang="tr-TR"/>
          </a:p>
        </p:txBody>
      </p:sp>
    </p:spTree>
    <p:extLst>
      <p:ext uri="{BB962C8B-B14F-4D97-AF65-F5344CB8AC3E}">
        <p14:creationId xmlns:p14="http://schemas.microsoft.com/office/powerpoint/2010/main" val="232998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AF1586B4-1B55-4DE4-8C41-33DCD4E3443A}" type="datetime1">
              <a:rPr lang="tr-TR">
                <a:solidFill>
                  <a:prstClr val="black">
                    <a:tint val="75000"/>
                  </a:prstClr>
                </a:solidFill>
              </a:rPr>
              <a:pPr>
                <a:defRPr/>
              </a:pPr>
              <a:t>15.12.2016</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BBA4644C-00A8-47E6-A3FF-99466AA884C0}" type="slidenum">
              <a:rPr lang="tr-TR" altLang="tr-TR"/>
              <a:pPr>
                <a:defRPr/>
              </a:pPr>
              <a:t>‹#›</a:t>
            </a:fld>
            <a:endParaRPr lang="tr-TR" altLang="tr-TR"/>
          </a:p>
        </p:txBody>
      </p:sp>
    </p:spTree>
    <p:extLst>
      <p:ext uri="{BB962C8B-B14F-4D97-AF65-F5344CB8AC3E}">
        <p14:creationId xmlns:p14="http://schemas.microsoft.com/office/powerpoint/2010/main" val="159090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B87A3A4-DF16-47E0-B20B-C37D14B39252}" type="datetime1">
              <a:rPr lang="tr-TR">
                <a:solidFill>
                  <a:prstClr val="black">
                    <a:tint val="75000"/>
                  </a:prstClr>
                </a:solidFill>
              </a:rPr>
              <a:pPr>
                <a:defRPr/>
              </a:pPr>
              <a:t>15.12.2016</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F001A0F0-8CCF-4399-9736-7FFD913951CD}" type="slidenum">
              <a:rPr lang="tr-TR" altLang="tr-TR"/>
              <a:pPr>
                <a:defRPr/>
              </a:pPr>
              <a:t>‹#›</a:t>
            </a:fld>
            <a:endParaRPr lang="tr-TR" altLang="tr-TR"/>
          </a:p>
        </p:txBody>
      </p:sp>
    </p:spTree>
    <p:extLst>
      <p:ext uri="{BB962C8B-B14F-4D97-AF65-F5344CB8AC3E}">
        <p14:creationId xmlns:p14="http://schemas.microsoft.com/office/powerpoint/2010/main" val="374258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31096D7-F1CF-4D83-A5DC-8FCE2BE6BFDF}" type="datetime1">
              <a:rPr lang="tr-TR">
                <a:solidFill>
                  <a:prstClr val="black">
                    <a:tint val="75000"/>
                  </a:prstClr>
                </a:solidFill>
              </a:rPr>
              <a:pPr>
                <a:defRPr/>
              </a:pPr>
              <a:t>15.12.2016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B2B2828-E5D5-4DFE-8703-C2F469208AE9}" type="slidenum">
              <a:rPr lang="tr-TR" altLang="tr-TR"/>
              <a:pPr>
                <a:defRPr/>
              </a:pPr>
              <a:t>‹#›</a:t>
            </a:fld>
            <a:endParaRPr lang="tr-TR" altLang="tr-TR"/>
          </a:p>
        </p:txBody>
      </p:sp>
    </p:spTree>
    <p:extLst>
      <p:ext uri="{BB962C8B-B14F-4D97-AF65-F5344CB8AC3E}">
        <p14:creationId xmlns:p14="http://schemas.microsoft.com/office/powerpoint/2010/main" val="3399337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5F57F9-52C9-4964-80FA-8ACFAA4F1D3B}" type="datetime1">
              <a:rPr lang="tr-TR">
                <a:solidFill>
                  <a:prstClr val="black">
                    <a:tint val="75000"/>
                  </a:prstClr>
                </a:solidFill>
              </a:rPr>
              <a:pPr>
                <a:defRPr/>
              </a:pPr>
              <a:t>15.12.2016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5EEA829-1210-435E-A46C-E3DADCE122D0}" type="slidenum">
              <a:rPr lang="tr-TR" altLang="tr-TR"/>
              <a:pPr>
                <a:defRPr/>
              </a:pPr>
              <a:t>‹#›</a:t>
            </a:fld>
            <a:endParaRPr lang="tr-TR" altLang="tr-TR"/>
          </a:p>
        </p:txBody>
      </p:sp>
    </p:spTree>
    <p:extLst>
      <p:ext uri="{BB962C8B-B14F-4D97-AF65-F5344CB8AC3E}">
        <p14:creationId xmlns:p14="http://schemas.microsoft.com/office/powerpoint/2010/main" val="4078078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B3C8A247-4826-49E7-8E94-A8D6A4AE0148}"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AD61EE-7F34-4ADD-9E50-25903A599727}" type="slidenum">
              <a:rPr lang="tr-TR" altLang="tr-TR"/>
              <a:pPr>
                <a:defRPr/>
              </a:pPr>
              <a:t>‹#›</a:t>
            </a:fld>
            <a:endParaRPr lang="tr-TR" altLang="tr-TR"/>
          </a:p>
        </p:txBody>
      </p:sp>
    </p:spTree>
    <p:extLst>
      <p:ext uri="{BB962C8B-B14F-4D97-AF65-F5344CB8AC3E}">
        <p14:creationId xmlns:p14="http://schemas.microsoft.com/office/powerpoint/2010/main" val="3773412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252CC16-311B-4E2C-AA23-8BE695893ADC}"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A9D17C8-1D1C-4F0A-87AD-F97B726DF7BB}" type="slidenum">
              <a:rPr lang="tr-TR" altLang="tr-TR"/>
              <a:pPr>
                <a:defRPr/>
              </a:pPr>
              <a:t>‹#›</a:t>
            </a:fld>
            <a:endParaRPr lang="tr-TR" altLang="tr-TR"/>
          </a:p>
        </p:txBody>
      </p:sp>
    </p:spTree>
    <p:extLst>
      <p:ext uri="{BB962C8B-B14F-4D97-AF65-F5344CB8AC3E}">
        <p14:creationId xmlns:p14="http://schemas.microsoft.com/office/powerpoint/2010/main" val="3071680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B1CBA51C-7B19-4464-9775-BB3CA78B7A41}"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8D7F555-58B7-4422-8A34-061C43168506}" type="slidenum">
              <a:rPr lang="tr-TR" altLang="tr-TR"/>
              <a:pPr>
                <a:defRPr/>
              </a:pPr>
              <a:t>‹#›</a:t>
            </a:fld>
            <a:endParaRPr lang="tr-TR" altLang="tr-TR"/>
          </a:p>
        </p:txBody>
      </p:sp>
    </p:spTree>
    <p:extLst>
      <p:ext uri="{BB962C8B-B14F-4D97-AF65-F5344CB8AC3E}">
        <p14:creationId xmlns:p14="http://schemas.microsoft.com/office/powerpoint/2010/main" val="1787513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41B143F-6D15-48F3-851E-1D1A17B8B9C3}"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F2FE704D-99EA-42C4-95C4-3F2EA9B8A3FE}" type="slidenum">
              <a:rPr lang="tr-TR" altLang="tr-TR"/>
              <a:pPr>
                <a:defRPr/>
              </a:pPr>
              <a:t>‹#›</a:t>
            </a:fld>
            <a:endParaRPr lang="tr-TR" altLang="tr-TR"/>
          </a:p>
        </p:txBody>
      </p:sp>
    </p:spTree>
    <p:extLst>
      <p:ext uri="{BB962C8B-B14F-4D97-AF65-F5344CB8AC3E}">
        <p14:creationId xmlns:p14="http://schemas.microsoft.com/office/powerpoint/2010/main" val="874068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0B1E585B-52D2-453B-8825-F72A7494FBE7}"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42EF789-1EF3-40F3-BBF9-0CFC2C30AE6B}" type="slidenum">
              <a:rPr lang="tr-TR" altLang="tr-TR"/>
              <a:pPr>
                <a:defRPr/>
              </a:pPr>
              <a:t>‹#›</a:t>
            </a:fld>
            <a:endParaRPr lang="tr-TR" altLang="tr-TR"/>
          </a:p>
        </p:txBody>
      </p:sp>
    </p:spTree>
    <p:extLst>
      <p:ext uri="{BB962C8B-B14F-4D97-AF65-F5344CB8AC3E}">
        <p14:creationId xmlns:p14="http://schemas.microsoft.com/office/powerpoint/2010/main" val="1209388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D9FF3F90-7243-4CEC-88FB-1AC5338571DD}" type="datetime1">
              <a:rPr lang="tr-TR">
                <a:solidFill>
                  <a:prstClr val="black">
                    <a:tint val="75000"/>
                  </a:prstClr>
                </a:solidFill>
              </a:rPr>
              <a:pPr>
                <a:defRPr/>
              </a:pPr>
              <a:t>15.12.2016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A3D5174-DF53-4821-899A-EBD2E8B2DA55}" type="slidenum">
              <a:rPr lang="tr-TR" altLang="tr-TR"/>
              <a:pPr>
                <a:defRPr/>
              </a:pPr>
              <a:t>‹#›</a:t>
            </a:fld>
            <a:endParaRPr lang="tr-TR" altLang="tr-TR"/>
          </a:p>
        </p:txBody>
      </p:sp>
    </p:spTree>
    <p:extLst>
      <p:ext uri="{BB962C8B-B14F-4D97-AF65-F5344CB8AC3E}">
        <p14:creationId xmlns:p14="http://schemas.microsoft.com/office/powerpoint/2010/main" val="3743210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6D01E3E-AF3B-417D-B53C-4C4AB5CDAD29}" type="datetime1">
              <a:rPr lang="tr-TR">
                <a:solidFill>
                  <a:prstClr val="black">
                    <a:tint val="75000"/>
                  </a:prstClr>
                </a:solidFill>
              </a:rPr>
              <a:pPr>
                <a:defRPr/>
              </a:pPr>
              <a:t>15.12.2016</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0B87553-07D2-45EC-8990-AD183A4CDBB5}" type="slidenum">
              <a:rPr lang="tr-TR" altLang="tr-TR"/>
              <a:pPr>
                <a:defRPr/>
              </a:pPr>
              <a:t>‹#›</a:t>
            </a:fld>
            <a:endParaRPr lang="tr-TR" altLang="tr-TR"/>
          </a:p>
        </p:txBody>
      </p:sp>
    </p:spTree>
    <p:extLst>
      <p:ext uri="{BB962C8B-B14F-4D97-AF65-F5344CB8AC3E}">
        <p14:creationId xmlns:p14="http://schemas.microsoft.com/office/powerpoint/2010/main" val="389795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AF1586B4-1B55-4DE4-8C41-33DCD4E3443A}" type="datetime1">
              <a:rPr lang="tr-TR">
                <a:solidFill>
                  <a:prstClr val="black">
                    <a:tint val="75000"/>
                  </a:prstClr>
                </a:solidFill>
              </a:rPr>
              <a:pPr>
                <a:defRPr/>
              </a:pPr>
              <a:t>15.12.2016</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BBA4644C-00A8-47E6-A3FF-99466AA884C0}" type="slidenum">
              <a:rPr lang="tr-TR" altLang="tr-TR"/>
              <a:pPr>
                <a:defRPr/>
              </a:pPr>
              <a:t>‹#›</a:t>
            </a:fld>
            <a:endParaRPr lang="tr-TR" altLang="tr-TR"/>
          </a:p>
        </p:txBody>
      </p:sp>
    </p:spTree>
    <p:extLst>
      <p:ext uri="{BB962C8B-B14F-4D97-AF65-F5344CB8AC3E}">
        <p14:creationId xmlns:p14="http://schemas.microsoft.com/office/powerpoint/2010/main" val="153002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B87A3A4-DF16-47E0-B20B-C37D14B39252}" type="datetime1">
              <a:rPr lang="tr-TR">
                <a:solidFill>
                  <a:prstClr val="black">
                    <a:tint val="75000"/>
                  </a:prstClr>
                </a:solidFill>
              </a:rPr>
              <a:pPr>
                <a:defRPr/>
              </a:pPr>
              <a:t>15.12.2016</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F001A0F0-8CCF-4399-9736-7FFD913951CD}" type="slidenum">
              <a:rPr lang="tr-TR" altLang="tr-TR"/>
              <a:pPr>
                <a:defRPr/>
              </a:pPr>
              <a:t>‹#›</a:t>
            </a:fld>
            <a:endParaRPr lang="tr-TR" altLang="tr-TR"/>
          </a:p>
        </p:txBody>
      </p:sp>
    </p:spTree>
    <p:extLst>
      <p:ext uri="{BB962C8B-B14F-4D97-AF65-F5344CB8AC3E}">
        <p14:creationId xmlns:p14="http://schemas.microsoft.com/office/powerpoint/2010/main" val="3545043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31096D7-F1CF-4D83-A5DC-8FCE2BE6BFDF}" type="datetime1">
              <a:rPr lang="tr-TR">
                <a:solidFill>
                  <a:prstClr val="black">
                    <a:tint val="75000"/>
                  </a:prstClr>
                </a:solidFill>
              </a:rPr>
              <a:pPr>
                <a:defRPr/>
              </a:pPr>
              <a:t>15.12.2016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B2B2828-E5D5-4DFE-8703-C2F469208AE9}" type="slidenum">
              <a:rPr lang="tr-TR" altLang="tr-TR"/>
              <a:pPr>
                <a:defRPr/>
              </a:pPr>
              <a:t>‹#›</a:t>
            </a:fld>
            <a:endParaRPr lang="tr-TR" altLang="tr-TR"/>
          </a:p>
        </p:txBody>
      </p:sp>
    </p:spTree>
    <p:extLst>
      <p:ext uri="{BB962C8B-B14F-4D97-AF65-F5344CB8AC3E}">
        <p14:creationId xmlns:p14="http://schemas.microsoft.com/office/powerpoint/2010/main" val="3076443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5F57F9-52C9-4964-80FA-8ACFAA4F1D3B}" type="datetime1">
              <a:rPr lang="tr-TR">
                <a:solidFill>
                  <a:prstClr val="black">
                    <a:tint val="75000"/>
                  </a:prstClr>
                </a:solidFill>
              </a:rPr>
              <a:pPr>
                <a:defRPr/>
              </a:pPr>
              <a:t>15.12.2016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5EEA829-1210-435E-A46C-E3DADCE122D0}" type="slidenum">
              <a:rPr lang="tr-TR" altLang="tr-TR"/>
              <a:pPr>
                <a:defRPr/>
              </a:pPr>
              <a:t>‹#›</a:t>
            </a:fld>
            <a:endParaRPr lang="tr-TR" altLang="tr-TR"/>
          </a:p>
        </p:txBody>
      </p:sp>
    </p:spTree>
    <p:extLst>
      <p:ext uri="{BB962C8B-B14F-4D97-AF65-F5344CB8AC3E}">
        <p14:creationId xmlns:p14="http://schemas.microsoft.com/office/powerpoint/2010/main" val="3919742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B3C8A247-4826-49E7-8E94-A8D6A4AE0148}"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AD61EE-7F34-4ADD-9E50-25903A599727}" type="slidenum">
              <a:rPr lang="tr-TR" altLang="tr-TR"/>
              <a:pPr>
                <a:defRPr/>
              </a:pPr>
              <a:t>‹#›</a:t>
            </a:fld>
            <a:endParaRPr lang="tr-TR" altLang="tr-TR"/>
          </a:p>
        </p:txBody>
      </p:sp>
    </p:spTree>
    <p:extLst>
      <p:ext uri="{BB962C8B-B14F-4D97-AF65-F5344CB8AC3E}">
        <p14:creationId xmlns:p14="http://schemas.microsoft.com/office/powerpoint/2010/main" val="2595522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252CC16-311B-4E2C-AA23-8BE695893ADC}"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A9D17C8-1D1C-4F0A-87AD-F97B726DF7BB}" type="slidenum">
              <a:rPr lang="tr-TR" altLang="tr-TR"/>
              <a:pPr>
                <a:defRPr/>
              </a:pPr>
              <a:t>‹#›</a:t>
            </a:fld>
            <a:endParaRPr lang="tr-TR" altLang="tr-TR"/>
          </a:p>
        </p:txBody>
      </p:sp>
    </p:spTree>
    <p:extLst>
      <p:ext uri="{BB962C8B-B14F-4D97-AF65-F5344CB8AC3E}">
        <p14:creationId xmlns:p14="http://schemas.microsoft.com/office/powerpoint/2010/main" val="147822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15.12.2016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15.12.2016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Başlık Yer Tutucusu"/>
          <p:cNvSpPr>
            <a:spLocks noGrp="1"/>
          </p:cNvSpPr>
          <p:nvPr>
            <p:ph type="title"/>
          </p:nvPr>
        </p:nvSpPr>
        <p:spPr bwMode="auto">
          <a:xfrm>
            <a:off x="468313"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8AC0A2E-8E7C-487F-B60E-AF5B6380E34E}"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0A72A476-006F-4E9B-A624-2CE7D5766FA8}" type="slidenum">
              <a:rPr lang="tr-TR" altLang="tr-TR">
                <a:cs typeface="Arial" charset="0"/>
              </a:rPr>
              <a:pPr fontAlgn="base">
                <a:spcBef>
                  <a:spcPct val="0"/>
                </a:spcBef>
                <a:spcAft>
                  <a:spcPct val="0"/>
                </a:spcAft>
                <a:defRPr/>
              </a:pPr>
              <a:t>‹#›</a:t>
            </a:fld>
            <a:endParaRPr lang="tr-TR" altLang="tr-TR">
              <a:cs typeface="Arial" charset="0"/>
            </a:endParaRPr>
          </a:p>
        </p:txBody>
      </p:sp>
    </p:spTree>
    <p:extLst>
      <p:ext uri="{BB962C8B-B14F-4D97-AF65-F5344CB8AC3E}">
        <p14:creationId xmlns:p14="http://schemas.microsoft.com/office/powerpoint/2010/main" val="1511184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Başlık Yer Tutucusu"/>
          <p:cNvSpPr>
            <a:spLocks noGrp="1"/>
          </p:cNvSpPr>
          <p:nvPr>
            <p:ph type="title"/>
          </p:nvPr>
        </p:nvSpPr>
        <p:spPr bwMode="auto">
          <a:xfrm>
            <a:off x="468313"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8AC0A2E-8E7C-487F-B60E-AF5B6380E34E}" type="datetime1">
              <a:rPr lang="tr-TR">
                <a:solidFill>
                  <a:prstClr val="black">
                    <a:tint val="75000"/>
                  </a:prstClr>
                </a:solidFill>
              </a:rPr>
              <a:pPr>
                <a:defRPr/>
              </a:pPr>
              <a:t>15.12.2016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0A72A476-006F-4E9B-A624-2CE7D5766FA8}" type="slidenum">
              <a:rPr lang="tr-TR" altLang="tr-TR">
                <a:cs typeface="Arial" charset="0"/>
              </a:rPr>
              <a:pPr fontAlgn="base">
                <a:spcBef>
                  <a:spcPct val="0"/>
                </a:spcBef>
                <a:spcAft>
                  <a:spcPct val="0"/>
                </a:spcAft>
                <a:defRPr/>
              </a:pPr>
              <a:t>‹#›</a:t>
            </a:fld>
            <a:endParaRPr lang="tr-TR" altLang="tr-TR">
              <a:cs typeface="Arial" charset="0"/>
            </a:endParaRPr>
          </a:p>
        </p:txBody>
      </p:sp>
    </p:spTree>
    <p:extLst>
      <p:ext uri="{BB962C8B-B14F-4D97-AF65-F5344CB8AC3E}">
        <p14:creationId xmlns:p14="http://schemas.microsoft.com/office/powerpoint/2010/main" val="7218145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hyperlink" Target="&#214;&#287;retmen%20Atama%20ve%20Yer%20De&#287;i&#351;tirme%20Y&#246;netmeli&#287;i%20Ekleri.pdf" TargetMode="External"/><Relationship Id="rId2" Type="http://schemas.openxmlformats.org/officeDocument/2006/relationships/hyperlink" Target="&#214;&#287;retmen%20Atama%20ve%20Yer%20De&#287;i&#351;tirme%20Y&#246;netmeli&#287;i.pdf"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364088" y="2780928"/>
            <a:ext cx="3960440" cy="3168898"/>
          </a:xfrm>
        </p:spPr>
        <p:txBody>
          <a:bodyPr rtlCol="0">
            <a:normAutofit fontScale="90000"/>
          </a:bodyPr>
          <a:lstStyle/>
          <a:p>
            <a:pPr eaLnBrk="1" fontAlgn="auto" hangingPunct="1">
              <a:spcAft>
                <a:spcPts val="0"/>
              </a:spcAft>
              <a:defRPr/>
            </a:pPr>
            <a:br>
              <a:rPr lang="tr-TR" sz="2000" b="1" dirty="0">
                <a:latin typeface="Arial" pitchFamily="34" charset="0"/>
                <a:cs typeface="Arial" pitchFamily="34" charset="0"/>
              </a:rPr>
            </a:br>
            <a:br>
              <a:rPr lang="tr-TR" sz="2000" b="1" dirty="0">
                <a:latin typeface="Arial" pitchFamily="34" charset="0"/>
                <a:cs typeface="Arial" pitchFamily="34" charset="0"/>
              </a:rPr>
            </a:br>
            <a:br>
              <a:rPr lang="tr-TR" sz="2000" b="1" dirty="0">
                <a:latin typeface="Arial" pitchFamily="34" charset="0"/>
                <a:cs typeface="Arial" pitchFamily="34" charset="0"/>
              </a:rPr>
            </a:br>
            <a:r>
              <a:rPr lang="tr-TR" sz="2400" dirty="0">
                <a:solidFill>
                  <a:schemeClr val="bg1"/>
                </a:solidFill>
                <a:latin typeface="Calibri Light" panose="020F0302020204030204" pitchFamily="34" charset="0"/>
                <a:cs typeface="Arial" pitchFamily="34" charset="0"/>
              </a:rPr>
              <a:t>ADAY ÖĞRETMEN</a:t>
            </a:r>
            <a:br>
              <a:rPr lang="tr-TR" sz="2400" dirty="0">
                <a:solidFill>
                  <a:schemeClr val="bg1"/>
                </a:solidFill>
                <a:latin typeface="Calibri Light" panose="020F0302020204030204" pitchFamily="34" charset="0"/>
                <a:cs typeface="Arial" pitchFamily="34" charset="0"/>
              </a:rPr>
            </a:br>
            <a:r>
              <a:rPr lang="tr-TR" sz="2400" dirty="0">
                <a:solidFill>
                  <a:schemeClr val="bg1"/>
                </a:solidFill>
                <a:latin typeface="Calibri Light" panose="020F0302020204030204" pitchFamily="34" charset="0"/>
                <a:cs typeface="Arial" pitchFamily="34" charset="0"/>
              </a:rPr>
              <a:t>YETİŞTİRME SÜRECİ </a:t>
            </a:r>
            <a:br>
              <a:rPr lang="tr-TR" sz="2400" dirty="0">
                <a:solidFill>
                  <a:schemeClr val="bg1"/>
                </a:solidFill>
                <a:latin typeface="Calibri Light" panose="020F0302020204030204" pitchFamily="34" charset="0"/>
                <a:cs typeface="Arial" pitchFamily="34" charset="0"/>
              </a:rPr>
            </a:br>
            <a:r>
              <a:rPr lang="tr-TR" sz="2700" dirty="0">
                <a:solidFill>
                  <a:schemeClr val="bg1"/>
                </a:solidFill>
                <a:latin typeface="Calibri Light" panose="020F0302020204030204" pitchFamily="34" charset="0"/>
                <a:cs typeface="Arial" pitchFamily="34" charset="0"/>
              </a:rPr>
              <a:t> </a:t>
            </a:r>
            <a:br>
              <a:rPr lang="tr-TR" sz="2400" dirty="0">
                <a:solidFill>
                  <a:schemeClr val="bg1"/>
                </a:solidFill>
                <a:latin typeface="Calibri Light" panose="020F0302020204030204" pitchFamily="34" charset="0"/>
                <a:cs typeface="Arial" pitchFamily="34" charset="0"/>
              </a:rPr>
            </a:br>
            <a:r>
              <a:rPr lang="tr-TR" sz="2400" dirty="0">
                <a:solidFill>
                  <a:schemeClr val="bg1"/>
                </a:solidFill>
                <a:latin typeface="Calibri Light" panose="020F0302020204030204" pitchFamily="34" charset="0"/>
                <a:cs typeface="Arial" pitchFamily="34" charset="0"/>
              </a:rPr>
              <a:t>KASIM 2016</a:t>
            </a:r>
            <a:br>
              <a:rPr lang="tr-TR" sz="2400" dirty="0">
                <a:solidFill>
                  <a:schemeClr val="bg1"/>
                </a:solidFill>
                <a:latin typeface="Calibri Light" panose="020F0302020204030204" pitchFamily="34" charset="0"/>
                <a:cs typeface="Arial" pitchFamily="34" charset="0"/>
              </a:rPr>
            </a:br>
            <a:r>
              <a:rPr lang="tr-TR" sz="2400" dirty="0">
                <a:solidFill>
                  <a:schemeClr val="bg1"/>
                </a:solidFill>
                <a:latin typeface="Calibri Light" panose="020F0302020204030204" pitchFamily="34" charset="0"/>
                <a:cs typeface="Arial" pitchFamily="34" charset="0"/>
              </a:rPr>
              <a:t>Zonguldak</a:t>
            </a:r>
            <a:br>
              <a:rPr lang="tr-TR" sz="2300" dirty="0">
                <a:latin typeface="Calibri Light" panose="020F0302020204030204" pitchFamily="34" charset="0"/>
                <a:cs typeface="Arial" pitchFamily="34" charset="0"/>
              </a:rPr>
            </a:br>
            <a:endParaRPr lang="tr-TR" sz="2300" dirty="0">
              <a:latin typeface="Calibri Light" panose="020F0302020204030204" pitchFamily="34" charset="0"/>
              <a:cs typeface="Arial" pitchFamily="34" charset="0"/>
            </a:endParaRPr>
          </a:p>
        </p:txBody>
      </p:sp>
    </p:spTree>
    <p:custDataLst>
      <p:tags r:id="rId1"/>
    </p:custDataLst>
    <p:extLst>
      <p:ext uri="{BB962C8B-B14F-4D97-AF65-F5344CB8AC3E}">
        <p14:creationId xmlns:p14="http://schemas.microsoft.com/office/powerpoint/2010/main" val="19961247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DÖNEMLİK ÇALIŞMA PROGRAMI GÜN VE SAAT TABLOSU</a:t>
            </a:r>
            <a:endParaRPr lang="tr-TR" sz="1600" dirty="0">
              <a:solidFill>
                <a:schemeClr val="bg1"/>
              </a:solidFill>
              <a:effectLst/>
            </a:endParaRPr>
          </a:p>
        </p:txBody>
      </p:sp>
      <p:graphicFrame>
        <p:nvGraphicFramePr>
          <p:cNvPr id="5" name="Diyagram 4"/>
          <p:cNvGraphicFramePr/>
          <p:nvPr>
            <p:extLst/>
          </p:nvPr>
        </p:nvGraphicFramePr>
        <p:xfrm>
          <a:off x="467544" y="2256503"/>
          <a:ext cx="8130766" cy="434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143040" y="1167173"/>
            <a:ext cx="9000960" cy="800219"/>
          </a:xfrm>
          <a:prstGeom prst="rect">
            <a:avLst/>
          </a:prstGeom>
        </p:spPr>
        <p:txBody>
          <a:bodyPr wrap="square">
            <a:spAutoFit/>
          </a:bodyPr>
          <a:lstStyle/>
          <a:p>
            <a:r>
              <a:rPr lang="tr-TR" sz="2300" b="1"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Aday öğretmenlere yetiştirme sürecinde, </a:t>
            </a:r>
            <a:r>
              <a:rPr lang="tr-TR" sz="2300" b="1" dirty="0">
                <a:solidFill>
                  <a:srgbClr val="FF0000"/>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göreve başlama tarihine</a:t>
            </a:r>
            <a:r>
              <a:rPr lang="tr-TR" sz="2300" b="1"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göre bir </a:t>
            </a:r>
            <a:r>
              <a:rPr lang="tr-TR" sz="2300" b="1" dirty="0">
                <a:solidFill>
                  <a:srgbClr val="FF0000"/>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eğitim takvimi</a:t>
            </a:r>
            <a:r>
              <a:rPr lang="tr-TR" sz="2300" b="1"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belirlenecek ve uygulanacaktır.</a:t>
            </a:r>
            <a:endParaRPr lang="tr-TR" sz="23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3FB0D9D2-9AC4-455C-A253-BB813B69B237}"/>
                                            </p:graphicEl>
                                          </p:spTgt>
                                        </p:tgtEl>
                                        <p:attrNameLst>
                                          <p:attrName>style.visibility</p:attrName>
                                        </p:attrNameLst>
                                      </p:cBhvr>
                                      <p:to>
                                        <p:strVal val="visible"/>
                                      </p:to>
                                    </p:set>
                                    <p:animEffect transition="in" filter="wipe(up)">
                                      <p:cBhvr>
                                        <p:cTn id="12" dur="2000"/>
                                        <p:tgtEl>
                                          <p:spTgt spid="5">
                                            <p:graphicEl>
                                              <a:dgm id="{3FB0D9D2-9AC4-455C-A253-BB813B69B237}"/>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DEAEEA04-F200-43A7-9FE4-3A08A75C99D9}"/>
                                            </p:graphicEl>
                                          </p:spTgt>
                                        </p:tgtEl>
                                        <p:attrNameLst>
                                          <p:attrName>style.visibility</p:attrName>
                                        </p:attrNameLst>
                                      </p:cBhvr>
                                      <p:to>
                                        <p:strVal val="visible"/>
                                      </p:to>
                                    </p:set>
                                    <p:animEffect transition="in" filter="wipe(up)">
                                      <p:cBhvr>
                                        <p:cTn id="15" dur="2000"/>
                                        <p:tgtEl>
                                          <p:spTgt spid="5">
                                            <p:graphicEl>
                                              <a:dgm id="{DEAEEA04-F200-43A7-9FE4-3A08A75C99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graphicEl>
                                              <a:dgm id="{0EC1F430-2E93-4CC8-A3C3-473ABB0DC181}"/>
                                            </p:graphicEl>
                                          </p:spTgt>
                                        </p:tgtEl>
                                        <p:attrNameLst>
                                          <p:attrName>style.visibility</p:attrName>
                                        </p:attrNameLst>
                                      </p:cBhvr>
                                      <p:to>
                                        <p:strVal val="visible"/>
                                      </p:to>
                                    </p:set>
                                    <p:animEffect transition="in" filter="wipe(up)">
                                      <p:cBhvr>
                                        <p:cTn id="20" dur="2000"/>
                                        <p:tgtEl>
                                          <p:spTgt spid="5">
                                            <p:graphicEl>
                                              <a:dgm id="{0EC1F430-2E93-4CC8-A3C3-473ABB0DC18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graphicEl>
                                              <a:dgm id="{7694B559-3FAB-4971-8E42-22844CD34AE7}"/>
                                            </p:graphicEl>
                                          </p:spTgt>
                                        </p:tgtEl>
                                        <p:attrNameLst>
                                          <p:attrName>style.visibility</p:attrName>
                                        </p:attrNameLst>
                                      </p:cBhvr>
                                      <p:to>
                                        <p:strVal val="visible"/>
                                      </p:to>
                                    </p:set>
                                    <p:animEffect transition="in" filter="wipe(up)">
                                      <p:cBhvr>
                                        <p:cTn id="25" dur="2000"/>
                                        <p:tgtEl>
                                          <p:spTgt spid="5">
                                            <p:graphicEl>
                                              <a:dgm id="{7694B559-3FAB-4971-8E42-22844CD34AE7}"/>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graphicEl>
                                              <a:dgm id="{2BEB597F-1E19-4000-8353-33BD86FA689F}"/>
                                            </p:graphicEl>
                                          </p:spTgt>
                                        </p:tgtEl>
                                        <p:attrNameLst>
                                          <p:attrName>style.visibility</p:attrName>
                                        </p:attrNameLst>
                                      </p:cBhvr>
                                      <p:to>
                                        <p:strVal val="visible"/>
                                      </p:to>
                                    </p:set>
                                    <p:animEffect transition="in" filter="wipe(up)">
                                      <p:cBhvr>
                                        <p:cTn id="28" dur="2000"/>
                                        <p:tgtEl>
                                          <p:spTgt spid="5">
                                            <p:graphicEl>
                                              <a:dgm id="{2BEB597F-1E19-4000-8353-33BD86FA689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graphicEl>
                                              <a:dgm id="{432C832B-12C4-4BCD-A9A6-714A74204E9B}"/>
                                            </p:graphicEl>
                                          </p:spTgt>
                                        </p:tgtEl>
                                        <p:attrNameLst>
                                          <p:attrName>style.visibility</p:attrName>
                                        </p:attrNameLst>
                                      </p:cBhvr>
                                      <p:to>
                                        <p:strVal val="visible"/>
                                      </p:to>
                                    </p:set>
                                    <p:animEffect transition="in" filter="wipe(up)">
                                      <p:cBhvr>
                                        <p:cTn id="33" dur="2000"/>
                                        <p:tgtEl>
                                          <p:spTgt spid="5">
                                            <p:graphicEl>
                                              <a:dgm id="{432C832B-12C4-4BCD-A9A6-714A74204E9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graphicEl>
                                              <a:dgm id="{15D688C9-9159-4FEB-A569-6DBE2B97150A}"/>
                                            </p:graphicEl>
                                          </p:spTgt>
                                        </p:tgtEl>
                                        <p:attrNameLst>
                                          <p:attrName>style.visibility</p:attrName>
                                        </p:attrNameLst>
                                      </p:cBhvr>
                                      <p:to>
                                        <p:strVal val="visible"/>
                                      </p:to>
                                    </p:set>
                                    <p:animEffect transition="in" filter="wipe(up)">
                                      <p:cBhvr>
                                        <p:cTn id="38" dur="2000"/>
                                        <p:tgtEl>
                                          <p:spTgt spid="5">
                                            <p:graphicEl>
                                              <a:dgm id="{15D688C9-9159-4FEB-A569-6DBE2B97150A}"/>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graphicEl>
                                              <a:dgm id="{C911C405-AC90-47AA-9C08-4436AEA98332}"/>
                                            </p:graphicEl>
                                          </p:spTgt>
                                        </p:tgtEl>
                                        <p:attrNameLst>
                                          <p:attrName>style.visibility</p:attrName>
                                        </p:attrNameLst>
                                      </p:cBhvr>
                                      <p:to>
                                        <p:strVal val="visible"/>
                                      </p:to>
                                    </p:set>
                                    <p:animEffect transition="in" filter="wipe(up)">
                                      <p:cBhvr>
                                        <p:cTn id="41" dur="2000"/>
                                        <p:tgtEl>
                                          <p:spTgt spid="5">
                                            <p:graphicEl>
                                              <a:dgm id="{C911C405-AC90-47AA-9C08-4436AEA98332}"/>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
                                            <p:graphicEl>
                                              <a:dgm id="{76415F56-E7FE-417F-BEB4-EB2A2CD3E6B0}"/>
                                            </p:graphicEl>
                                          </p:spTgt>
                                        </p:tgtEl>
                                        <p:attrNameLst>
                                          <p:attrName>style.visibility</p:attrName>
                                        </p:attrNameLst>
                                      </p:cBhvr>
                                      <p:to>
                                        <p:strVal val="visible"/>
                                      </p:to>
                                    </p:set>
                                    <p:animEffect transition="in" filter="wipe(up)">
                                      <p:cBhvr>
                                        <p:cTn id="46" dur="2000"/>
                                        <p:tgtEl>
                                          <p:spTgt spid="5">
                                            <p:graphicEl>
                                              <a:dgm id="{76415F56-E7FE-417F-BEB4-EB2A2CD3E6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DÖNEMLİK ÇALIŞMA PROGRAMI</a:t>
            </a:r>
            <a:endParaRPr lang="tr-TR" sz="1600" dirty="0">
              <a:solidFill>
                <a:schemeClr val="bg1"/>
              </a:solidFill>
              <a:effectLst/>
            </a:endParaRPr>
          </a:p>
        </p:txBody>
      </p:sp>
      <p:sp>
        <p:nvSpPr>
          <p:cNvPr id="2" name="Dikdörtgen 1"/>
          <p:cNvSpPr/>
          <p:nvPr/>
        </p:nvSpPr>
        <p:spPr>
          <a:xfrm>
            <a:off x="107504" y="1045963"/>
            <a:ext cx="8856984" cy="5695405"/>
          </a:xfrm>
          <a:prstGeom prst="rect">
            <a:avLst/>
          </a:prstGeom>
        </p:spPr>
        <p:txBody>
          <a:bodyPr wrap="square">
            <a:spAutoFit/>
          </a:bodyPr>
          <a:lstStyle/>
          <a:p>
            <a:pPr algn="just">
              <a:lnSpc>
                <a:spcPct val="115000"/>
              </a:lnSpc>
              <a:spcAft>
                <a:spcPts val="1200"/>
              </a:spcAft>
            </a:pPr>
            <a:r>
              <a:rPr lang="tr-TR" sz="17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1.ADAY ÖĞRETMEN YETİŞTİRME PROGRAMI ÖZET TABLO</a:t>
            </a:r>
          </a:p>
          <a:p>
            <a:pPr lvl="0" algn="just">
              <a:lnSpc>
                <a:spcPct val="115000"/>
              </a:lnSpc>
              <a:spcAft>
                <a:spcPts val="1200"/>
              </a:spcAft>
            </a:pPr>
            <a:r>
              <a:rPr lang="tr-TR" sz="17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 SINIF VE OKUL İÇİ FAALİYETLER </a:t>
            </a:r>
          </a:p>
          <a:p>
            <a:pPr marL="354013" algn="just">
              <a:spcAft>
                <a:spcPts val="1200"/>
              </a:spcAft>
            </a:pPr>
            <a:r>
              <a:rPr lang="tr-TR" sz="1700" b="1" dirty="0">
                <a:solidFill>
                  <a:schemeClr val="accent1">
                    <a:lumMod val="50000"/>
                  </a:schemeClr>
                </a:solidFill>
                <a:latin typeface="Trebuchet MS" panose="020B0603020202020204" pitchFamily="34" charset="0"/>
              </a:rPr>
              <a:t>Aday öğretmenler, 2016-2017 eğitim öğretim yılında yapılacak olan Yetiştirme Sürecinde, bağımsız olarak ders, etüt, nöbet vb. görevler alacaktır. Bu süreçte girdiği dersler ve ders hazırlıkları, yetiştirme programının “Ders Planlama ve Hazırlık/Değerlendirme (144 saat)” ile “Ders Uygulaması (90 saat)” saatlerinden sayılacaktır.</a:t>
            </a:r>
          </a:p>
          <a:p>
            <a:pPr marL="354013" algn="just">
              <a:spcAft>
                <a:spcPts val="1200"/>
              </a:spcAft>
            </a:pPr>
            <a:r>
              <a:rPr lang="tr-TR" sz="1700" b="1" dirty="0">
                <a:solidFill>
                  <a:schemeClr val="accent1">
                    <a:lumMod val="50000"/>
                  </a:schemeClr>
                </a:solidFill>
                <a:latin typeface="Trebuchet MS" panose="020B0603020202020204" pitchFamily="34" charset="0"/>
              </a:rPr>
              <a:t>Aday öğretmenler, yetiştirme sürecinde çalışma programı çerçevesinde haftada 2 (iki) saat ders izleme uygulaması yapacaktır. Bunun için okulunda önce danışman öğretmeninin, sonra kendi branşındaki diğer öğretmenlerin daha sonra ise okuldaki diğer branştaki öğretmenlerin dersini izleyecektir.</a:t>
            </a:r>
          </a:p>
          <a:p>
            <a:pPr marL="354013" algn="just">
              <a:spcAft>
                <a:spcPts val="1200"/>
              </a:spcAft>
            </a:pPr>
            <a:r>
              <a:rPr lang="tr-TR" sz="1700" b="1" dirty="0">
                <a:solidFill>
                  <a:schemeClr val="accent1">
                    <a:lumMod val="50000"/>
                  </a:schemeClr>
                </a:solidFill>
                <a:latin typeface="Trebuchet MS" panose="020B0603020202020204" pitchFamily="34" charset="0"/>
              </a:rPr>
              <a:t>Danışman öğretmenler haftada en az 2 (iki) saat aday öğretmenin sınıfında ders uygulamasını izleyecektir.</a:t>
            </a:r>
          </a:p>
          <a:p>
            <a:pPr marL="354013" algn="just">
              <a:spcAft>
                <a:spcPts val="1200"/>
              </a:spcAft>
            </a:pPr>
            <a:r>
              <a:rPr lang="tr-TR" sz="1700" b="1" dirty="0">
                <a:solidFill>
                  <a:schemeClr val="accent1">
                    <a:lumMod val="50000"/>
                  </a:schemeClr>
                </a:solidFill>
                <a:latin typeface="Trebuchet MS" panose="020B0603020202020204" pitchFamily="34" charset="0"/>
              </a:rPr>
              <a:t>Aday öğretmenler haftada 4 (dört) saat okul içi gözlem ve uygulamalar yapacaktır.</a:t>
            </a:r>
          </a:p>
          <a:p>
            <a:pPr algn="just">
              <a:spcAft>
                <a:spcPts val="1200"/>
              </a:spcAft>
            </a:pPr>
            <a:r>
              <a:rPr lang="tr-TR" sz="17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   B. OKUL DIŞI FAALİYETLER </a:t>
            </a:r>
          </a:p>
          <a:p>
            <a:pPr marL="354013"/>
            <a:r>
              <a:rPr lang="tr-TR" sz="1700" b="1" dirty="0">
                <a:solidFill>
                  <a:schemeClr val="accent1">
                    <a:lumMod val="50000"/>
                  </a:schemeClr>
                </a:solidFill>
                <a:latin typeface="Trebuchet MS" panose="020B0603020202020204" pitchFamily="34" charset="0"/>
                <a:ea typeface="Times New Roman" panose="02020603050405020304" pitchFamily="18" charset="0"/>
              </a:rPr>
              <a:t>Aday öğretmenler haftada 4 (dört) saat okul dışı faaliyetlerde bulunacaktır. İl/ilçe milli eğitim müdürlükleri bu konuda öğretmenlere rehberlik yapacaktır. </a:t>
            </a:r>
            <a:endParaRPr lang="tr-TR" sz="1700" b="1" dirty="0">
              <a:solidFill>
                <a:schemeClr val="accent1">
                  <a:lumMod val="50000"/>
                </a:schemeClr>
              </a:solidFill>
              <a:latin typeface="Trebuchet MS" panose="020B0603020202020204" pitchFamily="34" charset="0"/>
            </a:endParaRPr>
          </a:p>
        </p:txBody>
      </p:sp>
    </p:spTree>
    <p:extLst>
      <p:ext uri="{BB962C8B-B14F-4D97-AF65-F5344CB8AC3E}">
        <p14:creationId xmlns:p14="http://schemas.microsoft.com/office/powerpoint/2010/main" val="22058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2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up)">
                                      <p:cBhvr>
                                        <p:cTn id="16" dur="2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up)">
                                      <p:cBhvr>
                                        <p:cTn id="21" dur="20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up)">
                                      <p:cBhvr>
                                        <p:cTn id="26" dur="20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up)">
                                      <p:cBhvr>
                                        <p:cTn id="31" dur="20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up)">
                                      <p:cBhvr>
                                        <p:cTn id="36" dur="20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wipe(up)">
                                      <p:cBhvr>
                                        <p:cTn id="41"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DÖNEMLİK ÇALIŞMA PROGRAMI</a:t>
            </a:r>
            <a:endParaRPr lang="tr-TR" sz="1600" dirty="0">
              <a:solidFill>
                <a:schemeClr val="bg1"/>
              </a:solidFill>
              <a:effectLst/>
            </a:endParaRPr>
          </a:p>
        </p:txBody>
      </p:sp>
      <p:graphicFrame>
        <p:nvGraphicFramePr>
          <p:cNvPr id="6" name="Tablo 5"/>
          <p:cNvGraphicFramePr>
            <a:graphicFrameLocks noGrp="1"/>
          </p:cNvGraphicFramePr>
          <p:nvPr>
            <p:extLst>
              <p:ext uri="{D42A27DB-BD31-4B8C-83A1-F6EECF244321}">
                <p14:modId xmlns:p14="http://schemas.microsoft.com/office/powerpoint/2010/main" val="2888158472"/>
              </p:ext>
            </p:extLst>
          </p:nvPr>
        </p:nvGraphicFramePr>
        <p:xfrm>
          <a:off x="107505" y="2179000"/>
          <a:ext cx="8856983" cy="1472184"/>
        </p:xfrm>
        <a:graphic>
          <a:graphicData uri="http://schemas.openxmlformats.org/drawingml/2006/table">
            <a:tbl>
              <a:tblPr firstRow="1" firstCol="1" bandRow="1">
                <a:tableStyleId>{5DA37D80-6434-44D0-A028-1B22A696006F}</a:tableStyleId>
              </a:tblPr>
              <a:tblGrid>
                <a:gridCol w="1656183">
                  <a:extLst>
                    <a:ext uri="{9D8B030D-6E8A-4147-A177-3AD203B41FA5}">
                      <a16:colId xmlns:a16="http://schemas.microsoft.com/office/drawing/2014/main" val="3043018779"/>
                    </a:ext>
                  </a:extLst>
                </a:gridCol>
                <a:gridCol w="432048">
                  <a:extLst>
                    <a:ext uri="{9D8B030D-6E8A-4147-A177-3AD203B41FA5}">
                      <a16:colId xmlns:a16="http://schemas.microsoft.com/office/drawing/2014/main" val="1211572506"/>
                    </a:ext>
                  </a:extLst>
                </a:gridCol>
                <a:gridCol w="5832648">
                  <a:extLst>
                    <a:ext uri="{9D8B030D-6E8A-4147-A177-3AD203B41FA5}">
                      <a16:colId xmlns:a16="http://schemas.microsoft.com/office/drawing/2014/main" val="2885546635"/>
                    </a:ext>
                  </a:extLst>
                </a:gridCol>
                <a:gridCol w="936104">
                  <a:extLst>
                    <a:ext uri="{9D8B030D-6E8A-4147-A177-3AD203B41FA5}">
                      <a16:colId xmlns:a16="http://schemas.microsoft.com/office/drawing/2014/main" val="2369460665"/>
                    </a:ext>
                  </a:extLst>
                </a:gridCol>
              </a:tblGrid>
              <a:tr h="245364">
                <a:tc rowSpan="6">
                  <a:txBody>
                    <a:bodyPr/>
                    <a:lstStyle/>
                    <a:p>
                      <a:pPr>
                        <a:lnSpc>
                          <a:spcPct val="115000"/>
                        </a:lnSpc>
                        <a:spcAft>
                          <a:spcPts val="0"/>
                        </a:spcAft>
                      </a:pPr>
                      <a:r>
                        <a:rPr lang="tr-TR" sz="1600" b="1" dirty="0">
                          <a:solidFill>
                            <a:srgbClr val="60E146"/>
                          </a:solidFill>
                          <a:effectLst>
                            <a:outerShdw blurRad="38100" dist="38100" dir="2700000" algn="tl">
                              <a:srgbClr val="000000">
                                <a:alpha val="43137"/>
                              </a:srgbClr>
                            </a:outerShdw>
                          </a:effectLst>
                        </a:rPr>
                        <a:t>Okul Dışı Faaliyetler </a:t>
                      </a:r>
                    </a:p>
                    <a:p>
                      <a:pPr>
                        <a:lnSpc>
                          <a:spcPct val="115000"/>
                        </a:lnSpc>
                        <a:spcAft>
                          <a:spcPts val="0"/>
                        </a:spcAft>
                      </a:pPr>
                      <a:r>
                        <a:rPr lang="tr-TR" sz="1600" b="1" dirty="0">
                          <a:solidFill>
                            <a:srgbClr val="60E146"/>
                          </a:solidFill>
                          <a:effectLst>
                            <a:outerShdw blurRad="38100" dist="38100" dir="2700000" algn="tl">
                              <a:srgbClr val="000000">
                                <a:alpha val="43137"/>
                              </a:srgbClr>
                            </a:outerShdw>
                          </a:effectLst>
                        </a:rPr>
                        <a:t>(90 Saat)</a:t>
                      </a:r>
                      <a:endParaRPr lang="tr-TR" sz="16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1</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rPr>
                        <a:t>Şehir Kimliğini Tanıma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18</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3562109852"/>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2</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rPr>
                        <a:t>Kurumsal İşleyiş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18</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557479117"/>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3</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rPr>
                        <a:t>Yanı Başımızdaki Okul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60E146"/>
                          </a:solidFill>
                          <a:effectLst>
                            <a:outerShdw blurRad="38100" dist="38100" dir="2700000" algn="tl">
                              <a:srgbClr val="000000">
                                <a:alpha val="43137"/>
                              </a:srgbClr>
                            </a:outerShdw>
                          </a:effectLst>
                        </a:rPr>
                        <a:t>18</a:t>
                      </a:r>
                      <a:endParaRPr lang="tr-TR" sz="1400" b="1">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3044597014"/>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4</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rPr>
                        <a:t>Tecrübeyle Buluşma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60E146"/>
                          </a:solidFill>
                          <a:effectLst>
                            <a:outerShdw blurRad="38100" dist="38100" dir="2700000" algn="tl">
                              <a:srgbClr val="000000">
                                <a:alpha val="43137"/>
                              </a:srgbClr>
                            </a:outerShdw>
                          </a:effectLst>
                        </a:rPr>
                        <a:t>12</a:t>
                      </a:r>
                      <a:endParaRPr lang="tr-TR" sz="1400" b="1">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1940680852"/>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5</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rPr>
                        <a:t>Gönüllülük ve Girişimcilik Çalışmaları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12</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2583574524"/>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6</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a:solidFill>
                            <a:srgbClr val="60E146"/>
                          </a:solidFill>
                          <a:effectLst>
                            <a:outerShdw blurRad="38100" dist="38100" dir="2700000" algn="tl">
                              <a:srgbClr val="000000">
                                <a:alpha val="43137"/>
                              </a:srgbClr>
                            </a:outerShdw>
                          </a:effectLst>
                        </a:rPr>
                        <a:t>Mesleki Gelişim ve Kariyer </a:t>
                      </a:r>
                      <a:endParaRPr lang="tr-TR" sz="1400" b="1">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rPr>
                        <a:t>12</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112736674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241567264"/>
              </p:ext>
            </p:extLst>
          </p:nvPr>
        </p:nvGraphicFramePr>
        <p:xfrm>
          <a:off x="111302" y="938216"/>
          <a:ext cx="8849387" cy="1226820"/>
        </p:xfrm>
        <a:graphic>
          <a:graphicData uri="http://schemas.openxmlformats.org/drawingml/2006/table">
            <a:tbl>
              <a:tblPr firstRow="1" firstCol="1" bandRow="1">
                <a:tableStyleId>{5DA37D80-6434-44D0-A028-1B22A696006F}</a:tableStyleId>
              </a:tblPr>
              <a:tblGrid>
                <a:gridCol w="1656183">
                  <a:extLst>
                    <a:ext uri="{9D8B030D-6E8A-4147-A177-3AD203B41FA5}">
                      <a16:colId xmlns:a16="http://schemas.microsoft.com/office/drawing/2014/main" val="3043018779"/>
                    </a:ext>
                  </a:extLst>
                </a:gridCol>
                <a:gridCol w="424452">
                  <a:extLst>
                    <a:ext uri="{9D8B030D-6E8A-4147-A177-3AD203B41FA5}">
                      <a16:colId xmlns:a16="http://schemas.microsoft.com/office/drawing/2014/main" val="1211572506"/>
                    </a:ext>
                  </a:extLst>
                </a:gridCol>
                <a:gridCol w="5832648">
                  <a:extLst>
                    <a:ext uri="{9D8B030D-6E8A-4147-A177-3AD203B41FA5}">
                      <a16:colId xmlns:a16="http://schemas.microsoft.com/office/drawing/2014/main" val="2885546635"/>
                    </a:ext>
                  </a:extLst>
                </a:gridCol>
                <a:gridCol w="936104">
                  <a:extLst>
                    <a:ext uri="{9D8B030D-6E8A-4147-A177-3AD203B41FA5}">
                      <a16:colId xmlns:a16="http://schemas.microsoft.com/office/drawing/2014/main" val="2369460665"/>
                    </a:ext>
                  </a:extLst>
                </a:gridCol>
              </a:tblGrid>
              <a:tr h="245364">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rPr>
                        <a:t> </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rPr>
                        <a:t>Sıra</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rPr>
                        <a:t>Çalışma Konuları</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rPr>
                        <a:t>Süre(Saat)</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005463036"/>
                  </a:ext>
                </a:extLst>
              </a:tr>
              <a:tr h="245364">
                <a:tc rowSpan="4">
                  <a:txBody>
                    <a:bodyPr/>
                    <a:lstStyle/>
                    <a:p>
                      <a:pPr>
                        <a:lnSpc>
                          <a:spcPct val="115000"/>
                        </a:lnSpc>
                        <a:spcAft>
                          <a:spcPts val="0"/>
                        </a:spcAft>
                      </a:pPr>
                      <a:r>
                        <a:rPr lang="tr-TR" sz="1600" b="1" dirty="0">
                          <a:solidFill>
                            <a:srgbClr val="4BACC6"/>
                          </a:solidFill>
                          <a:effectLst>
                            <a:outerShdw blurRad="38100" dist="38100" dir="2700000" algn="tl">
                              <a:srgbClr val="000000">
                                <a:alpha val="43137"/>
                              </a:srgbClr>
                            </a:outerShdw>
                          </a:effectLst>
                        </a:rPr>
                        <a:t>Sınıf ve Okul İçi Faaliyetler</a:t>
                      </a:r>
                    </a:p>
                    <a:p>
                      <a:pPr>
                        <a:lnSpc>
                          <a:spcPct val="115000"/>
                        </a:lnSpc>
                        <a:spcAft>
                          <a:spcPts val="0"/>
                        </a:spcAft>
                      </a:pPr>
                      <a:r>
                        <a:rPr lang="tr-TR" sz="1600" b="1" dirty="0">
                          <a:solidFill>
                            <a:srgbClr val="4BACC6"/>
                          </a:solidFill>
                          <a:effectLst>
                            <a:outerShdw blurRad="38100" dist="38100" dir="2700000" algn="tl">
                              <a:srgbClr val="000000">
                                <a:alpha val="43137"/>
                              </a:srgbClr>
                            </a:outerShdw>
                          </a:effectLst>
                        </a:rPr>
                        <a:t>(384 Saat)</a:t>
                      </a:r>
                      <a:endParaRPr lang="tr-TR" sz="16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rPr>
                        <a:t>1</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rPr>
                        <a:t>Ders Planlama/Hazırlık/Değerlendirme </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rPr>
                        <a:t>144</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4163098097"/>
                  </a:ext>
                </a:extLst>
              </a:tr>
              <a:tr h="245364">
                <a:tc vMerge="1">
                  <a:txBody>
                    <a:bodyPr/>
                    <a:lstStyle/>
                    <a:p>
                      <a:endParaRPr lang="tr-TR"/>
                    </a:p>
                  </a:txBody>
                  <a:tcPr/>
                </a:tc>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rPr>
                        <a:t>2</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rPr>
                        <a:t>Ders Uygulaması</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rPr>
                        <a:t>90</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4061191760"/>
                  </a:ext>
                </a:extLst>
              </a:tr>
              <a:tr h="245364">
                <a:tc vMerge="1">
                  <a:txBody>
                    <a:bodyPr/>
                    <a:lstStyle/>
                    <a:p>
                      <a:endParaRPr lang="tr-TR"/>
                    </a:p>
                  </a:txBody>
                  <a:tcPr/>
                </a:tc>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rPr>
                        <a:t>3</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rPr>
                        <a:t>Ders İzleme</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rPr>
                        <a:t>54</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2420058149"/>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rPr>
                        <a:t>4</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rPr>
                        <a:t>Okul İçi Gözlem ve Uygulamalar </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rPr>
                        <a:t>96</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2631835698"/>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138980886"/>
              </p:ext>
            </p:extLst>
          </p:nvPr>
        </p:nvGraphicFramePr>
        <p:xfrm>
          <a:off x="305001" y="10701808"/>
          <a:ext cx="8856983" cy="5842859"/>
        </p:xfrm>
        <a:graphic>
          <a:graphicData uri="http://schemas.openxmlformats.org/drawingml/2006/table">
            <a:tbl>
              <a:tblPr firstRow="1" firstCol="1" bandRow="1">
                <a:tableStyleId>{9DCAF9ED-07DC-4A11-8D7F-57B35C25682E}</a:tableStyleId>
              </a:tblPr>
              <a:tblGrid>
                <a:gridCol w="1656183">
                  <a:extLst>
                    <a:ext uri="{9D8B030D-6E8A-4147-A177-3AD203B41FA5}">
                      <a16:colId xmlns:a16="http://schemas.microsoft.com/office/drawing/2014/main" val="3043018779"/>
                    </a:ext>
                  </a:extLst>
                </a:gridCol>
                <a:gridCol w="432048">
                  <a:extLst>
                    <a:ext uri="{9D8B030D-6E8A-4147-A177-3AD203B41FA5}">
                      <a16:colId xmlns:a16="http://schemas.microsoft.com/office/drawing/2014/main" val="1211572506"/>
                    </a:ext>
                  </a:extLst>
                </a:gridCol>
                <a:gridCol w="5832648">
                  <a:extLst>
                    <a:ext uri="{9D8B030D-6E8A-4147-A177-3AD203B41FA5}">
                      <a16:colId xmlns:a16="http://schemas.microsoft.com/office/drawing/2014/main" val="2885546635"/>
                    </a:ext>
                  </a:extLst>
                </a:gridCol>
                <a:gridCol w="936104">
                  <a:extLst>
                    <a:ext uri="{9D8B030D-6E8A-4147-A177-3AD203B41FA5}">
                      <a16:colId xmlns:a16="http://schemas.microsoft.com/office/drawing/2014/main" val="2369460665"/>
                    </a:ext>
                  </a:extLst>
                </a:gridCol>
              </a:tblGrid>
              <a:tr h="245364">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Trebuchet MS" panose="020B0603020202020204" pitchFamily="34" charset="0"/>
                        </a:rPr>
                        <a:t> </a:t>
                      </a:r>
                      <a:endParaRPr lang="tr-TR" sz="14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Trebuchet MS" panose="020B0603020202020204" pitchFamily="34" charset="0"/>
                        </a:rPr>
                        <a:t>Sıra</a:t>
                      </a:r>
                      <a:endParaRPr lang="tr-TR" sz="1400" b="1">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Trebuchet MS" panose="020B0603020202020204" pitchFamily="34" charset="0"/>
                        </a:rPr>
                        <a:t>Çalışma Konuları</a:t>
                      </a:r>
                      <a:endParaRPr lang="tr-TR" sz="14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Trebuchet MS" panose="020B0603020202020204" pitchFamily="34" charset="0"/>
                        </a:rPr>
                        <a:t>Süre(Saat)</a:t>
                      </a:r>
                      <a:endParaRPr lang="tr-TR" sz="14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005463036"/>
                  </a:ext>
                </a:extLst>
              </a:tr>
              <a:tr h="245364">
                <a:tc rowSpan="4">
                  <a:txBody>
                    <a:bodyPr/>
                    <a:lstStyle/>
                    <a:p>
                      <a:pPr>
                        <a:lnSpc>
                          <a:spcPct val="115000"/>
                        </a:lnSpc>
                        <a:spcAft>
                          <a:spcPts val="0"/>
                        </a:spcAft>
                      </a:pPr>
                      <a:r>
                        <a:rPr lang="tr-TR" sz="1600" b="1" dirty="0">
                          <a:solidFill>
                            <a:srgbClr val="4BACC6"/>
                          </a:solidFill>
                          <a:effectLst>
                            <a:outerShdw blurRad="38100" dist="38100" dir="2700000" algn="tl">
                              <a:srgbClr val="000000">
                                <a:alpha val="43137"/>
                              </a:srgbClr>
                            </a:outerShdw>
                          </a:effectLst>
                          <a:latin typeface="Trebuchet MS" panose="020B0603020202020204" pitchFamily="34" charset="0"/>
                        </a:rPr>
                        <a:t>Sınıf ve Okul İçi Faaliyetler</a:t>
                      </a:r>
                    </a:p>
                    <a:p>
                      <a:pPr>
                        <a:lnSpc>
                          <a:spcPct val="115000"/>
                        </a:lnSpc>
                        <a:spcAft>
                          <a:spcPts val="0"/>
                        </a:spcAft>
                      </a:pPr>
                      <a:r>
                        <a:rPr lang="tr-TR" sz="1600" b="1" dirty="0">
                          <a:solidFill>
                            <a:srgbClr val="4BACC6"/>
                          </a:solidFill>
                          <a:effectLst>
                            <a:outerShdw blurRad="38100" dist="38100" dir="2700000" algn="tl">
                              <a:srgbClr val="000000">
                                <a:alpha val="43137"/>
                              </a:srgbClr>
                            </a:outerShdw>
                          </a:effectLst>
                          <a:latin typeface="Trebuchet MS" panose="020B0603020202020204" pitchFamily="34" charset="0"/>
                        </a:rPr>
                        <a:t>(384 Saat)</a:t>
                      </a:r>
                      <a:endParaRPr lang="tr-TR" sz="16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1</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Ders Planlama/Hazırlık/Değerlendirme </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latin typeface="Trebuchet MS" panose="020B0603020202020204" pitchFamily="34" charset="0"/>
                        </a:rPr>
                        <a:t>144</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4163098097"/>
                  </a:ext>
                </a:extLst>
              </a:tr>
              <a:tr h="245364">
                <a:tc vMerge="1">
                  <a:txBody>
                    <a:bodyPr/>
                    <a:lstStyle/>
                    <a:p>
                      <a:endParaRPr lang="tr-TR"/>
                    </a:p>
                  </a:txBody>
                  <a:tcPr/>
                </a:tc>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latin typeface="Trebuchet MS" panose="020B0603020202020204" pitchFamily="34" charset="0"/>
                        </a:rPr>
                        <a:t>2</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Ders Uygulaması</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90</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4061191760"/>
                  </a:ext>
                </a:extLst>
              </a:tr>
              <a:tr h="245364">
                <a:tc vMerge="1">
                  <a:txBody>
                    <a:bodyPr/>
                    <a:lstStyle/>
                    <a:p>
                      <a:endParaRPr lang="tr-TR"/>
                    </a:p>
                  </a:txBody>
                  <a:tcPr/>
                </a:tc>
                <a:tc>
                  <a:txBody>
                    <a:bodyPr/>
                    <a:lstStyle/>
                    <a:p>
                      <a:pPr algn="ctr">
                        <a:lnSpc>
                          <a:spcPct val="115000"/>
                        </a:lnSpc>
                        <a:spcAft>
                          <a:spcPts val="0"/>
                        </a:spcAft>
                      </a:pPr>
                      <a:r>
                        <a:rPr lang="tr-TR" sz="1400" b="1">
                          <a:solidFill>
                            <a:srgbClr val="4BACC6"/>
                          </a:solidFill>
                          <a:effectLst>
                            <a:outerShdw blurRad="38100" dist="38100" dir="2700000" algn="tl">
                              <a:srgbClr val="000000">
                                <a:alpha val="43137"/>
                              </a:srgbClr>
                            </a:outerShdw>
                          </a:effectLst>
                          <a:latin typeface="Trebuchet MS" panose="020B0603020202020204" pitchFamily="34" charset="0"/>
                        </a:rPr>
                        <a:t>3</a:t>
                      </a:r>
                      <a:endParaRPr lang="tr-TR" sz="1400" b="1">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Ders İzleme</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54</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2420058149"/>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4</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Okul İçi Gözlem ve Uygulamalar </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rPr>
                        <a:t>96</a:t>
                      </a:r>
                      <a:endParaRPr lang="tr-TR" sz="1400" b="1" dirty="0">
                        <a:solidFill>
                          <a:srgbClr val="4BACC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2631835698"/>
                  </a:ext>
                </a:extLst>
              </a:tr>
              <a:tr h="245364">
                <a:tc rowSpan="6">
                  <a:txBody>
                    <a:bodyPr/>
                    <a:lstStyle/>
                    <a:p>
                      <a:pPr>
                        <a:lnSpc>
                          <a:spcPct val="115000"/>
                        </a:lnSpc>
                        <a:spcAft>
                          <a:spcPts val="0"/>
                        </a:spcAft>
                      </a:pPr>
                      <a:r>
                        <a:rPr lang="tr-TR" sz="1600" b="1" dirty="0">
                          <a:solidFill>
                            <a:srgbClr val="60E146"/>
                          </a:solidFill>
                          <a:effectLst>
                            <a:outerShdw blurRad="38100" dist="38100" dir="2700000" algn="tl">
                              <a:srgbClr val="000000">
                                <a:alpha val="43137"/>
                              </a:srgbClr>
                            </a:outerShdw>
                          </a:effectLst>
                          <a:latin typeface="Trebuchet MS" panose="020B0603020202020204" pitchFamily="34" charset="0"/>
                        </a:rPr>
                        <a:t>Okul Dışı Faaliyetler </a:t>
                      </a:r>
                    </a:p>
                    <a:p>
                      <a:pPr>
                        <a:lnSpc>
                          <a:spcPct val="115000"/>
                        </a:lnSpc>
                        <a:spcAft>
                          <a:spcPts val="0"/>
                        </a:spcAft>
                      </a:pPr>
                      <a:r>
                        <a:rPr lang="tr-TR" sz="1600" b="1" dirty="0">
                          <a:solidFill>
                            <a:srgbClr val="60E146"/>
                          </a:solidFill>
                          <a:effectLst>
                            <a:outerShdw blurRad="38100" dist="38100" dir="2700000" algn="tl">
                              <a:srgbClr val="000000">
                                <a:alpha val="43137"/>
                              </a:srgbClr>
                            </a:outerShdw>
                          </a:effectLst>
                          <a:latin typeface="Trebuchet MS" panose="020B0603020202020204" pitchFamily="34" charset="0"/>
                        </a:rPr>
                        <a:t>(90 Saat)</a:t>
                      </a:r>
                      <a:endParaRPr lang="tr-TR" sz="16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1</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Şehir Kimliğini Tanıma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18</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3562109852"/>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2</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Kurumsal İşleyiş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60E146"/>
                          </a:solidFill>
                          <a:effectLst>
                            <a:outerShdw blurRad="38100" dist="38100" dir="2700000" algn="tl">
                              <a:srgbClr val="000000">
                                <a:alpha val="43137"/>
                              </a:srgbClr>
                            </a:outerShdw>
                          </a:effectLst>
                          <a:latin typeface="Trebuchet MS" panose="020B0603020202020204" pitchFamily="34" charset="0"/>
                        </a:rPr>
                        <a:t>18</a:t>
                      </a:r>
                      <a:endParaRPr lang="tr-TR" sz="1400" b="1">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557479117"/>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3</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Yanı Başımızdaki Okul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60E146"/>
                          </a:solidFill>
                          <a:effectLst>
                            <a:outerShdw blurRad="38100" dist="38100" dir="2700000" algn="tl">
                              <a:srgbClr val="000000">
                                <a:alpha val="43137"/>
                              </a:srgbClr>
                            </a:outerShdw>
                          </a:effectLst>
                          <a:latin typeface="Trebuchet MS" panose="020B0603020202020204" pitchFamily="34" charset="0"/>
                        </a:rPr>
                        <a:t>18</a:t>
                      </a:r>
                      <a:endParaRPr lang="tr-TR" sz="1400" b="1">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3044597014"/>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4</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Tecrübeyle Buluşma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a:solidFill>
                            <a:srgbClr val="60E146"/>
                          </a:solidFill>
                          <a:effectLst>
                            <a:outerShdw blurRad="38100" dist="38100" dir="2700000" algn="tl">
                              <a:srgbClr val="000000">
                                <a:alpha val="43137"/>
                              </a:srgbClr>
                            </a:outerShdw>
                          </a:effectLst>
                          <a:latin typeface="Trebuchet MS" panose="020B0603020202020204" pitchFamily="34" charset="0"/>
                        </a:rPr>
                        <a:t>12</a:t>
                      </a:r>
                      <a:endParaRPr lang="tr-TR" sz="1400" b="1">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1940680852"/>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5</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Gönüllülük ve Girişimcilik Çalışmaları </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2583574524"/>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6</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a:solidFill>
                            <a:srgbClr val="60E146"/>
                          </a:solidFill>
                          <a:effectLst>
                            <a:outerShdw blurRad="38100" dist="38100" dir="2700000" algn="tl">
                              <a:srgbClr val="000000">
                                <a:alpha val="43137"/>
                              </a:srgbClr>
                            </a:outerShdw>
                          </a:effectLst>
                          <a:latin typeface="Trebuchet MS" panose="020B0603020202020204" pitchFamily="34" charset="0"/>
                        </a:rPr>
                        <a:t>Mesleki Gelişim ve Kariyer </a:t>
                      </a:r>
                      <a:endParaRPr lang="tr-TR" sz="1400" b="1">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60E1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b"/>
                </a:tc>
                <a:extLst>
                  <a:ext uri="{0D108BD9-81ED-4DB2-BD59-A6C34878D82A}">
                    <a16:rowId xmlns:a16="http://schemas.microsoft.com/office/drawing/2014/main" val="1127366745"/>
                  </a:ext>
                </a:extLst>
              </a:tr>
              <a:tr h="280416">
                <a:tc>
                  <a:txBody>
                    <a:bodyPr/>
                    <a:lstStyle/>
                    <a:p>
                      <a:pPr>
                        <a:lnSpc>
                          <a:spcPct val="115000"/>
                        </a:lnSpc>
                        <a:spcAft>
                          <a:spcPts val="0"/>
                        </a:spcAft>
                      </a:pPr>
                      <a:r>
                        <a:rPr lang="tr-TR" sz="1600" b="1" dirty="0">
                          <a:effectLst>
                            <a:outerShdw blurRad="38100" dist="38100" dir="2700000" algn="tl">
                              <a:srgbClr val="000000">
                                <a:alpha val="43137"/>
                              </a:srgbClr>
                            </a:outerShdw>
                          </a:effectLst>
                          <a:latin typeface="Trebuchet MS" panose="020B0603020202020204" pitchFamily="34" charset="0"/>
                        </a:rPr>
                        <a:t>Kitap Okuma </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Trebuchet MS" panose="020B0603020202020204" pitchFamily="34" charset="0"/>
                        </a:rPr>
                        <a:t>1</a:t>
                      </a:r>
                      <a:endParaRPr lang="tr-TR" sz="14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a:effectLst>
                            <a:outerShdw blurRad="38100" dist="38100" dir="2700000" algn="tl">
                              <a:srgbClr val="000000">
                                <a:alpha val="43137"/>
                              </a:srgbClr>
                            </a:outerShdw>
                          </a:effectLst>
                          <a:latin typeface="Trebuchet MS" panose="020B0603020202020204" pitchFamily="34" charset="0"/>
                        </a:rPr>
                        <a:t>Kitap Okuma (5 adet)</a:t>
                      </a:r>
                      <a:endParaRPr lang="tr-TR" sz="1400" b="1">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endParaRPr lang="tr-TR" sz="1400" b="1">
                        <a:solidFill>
                          <a:srgbClr val="0000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474766173"/>
                  </a:ext>
                </a:extLst>
              </a:tr>
              <a:tr h="280416">
                <a:tc>
                  <a:txBody>
                    <a:bodyPr/>
                    <a:lstStyle/>
                    <a:p>
                      <a:pPr>
                        <a:lnSpc>
                          <a:spcPct val="115000"/>
                        </a:lnSpc>
                        <a:spcAft>
                          <a:spcPts val="0"/>
                        </a:spcAft>
                      </a:pPr>
                      <a:r>
                        <a:rPr lang="tr-TR" sz="1600" b="1" dirty="0">
                          <a:effectLst>
                            <a:outerShdw blurRad="38100" dist="38100" dir="2700000" algn="tl">
                              <a:srgbClr val="000000">
                                <a:alpha val="43137"/>
                              </a:srgbClr>
                            </a:outerShdw>
                          </a:effectLst>
                          <a:latin typeface="Trebuchet MS" panose="020B0603020202020204" pitchFamily="34" charset="0"/>
                        </a:rPr>
                        <a:t>Film İzleme </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Trebuchet MS" panose="020B0603020202020204" pitchFamily="34" charset="0"/>
                        </a:rPr>
                        <a:t>2</a:t>
                      </a:r>
                      <a:endParaRPr lang="tr-TR" sz="14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effectLst>
                            <a:outerShdw blurRad="38100" dist="38100" dir="2700000" algn="tl">
                              <a:srgbClr val="000000">
                                <a:alpha val="43137"/>
                              </a:srgbClr>
                            </a:outerShdw>
                          </a:effectLst>
                          <a:latin typeface="Trebuchet MS" panose="020B0603020202020204" pitchFamily="34" charset="0"/>
                        </a:rPr>
                        <a:t>Film İzleme (10 adet)</a:t>
                      </a:r>
                      <a:endParaRPr lang="tr-TR" sz="14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endParaRPr lang="tr-TR" sz="1400" b="1" dirty="0">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txBody>
                  <a:tcPr marL="30870" marR="30870" marT="0" marB="0" anchor="ctr"/>
                </a:tc>
                <a:extLst>
                  <a:ext uri="{0D108BD9-81ED-4DB2-BD59-A6C34878D82A}">
                    <a16:rowId xmlns:a16="http://schemas.microsoft.com/office/drawing/2014/main" val="2912509724"/>
                  </a:ext>
                </a:extLst>
              </a:tr>
              <a:tr h="265402">
                <a:tc rowSpan="10">
                  <a:txBody>
                    <a:bodyPr/>
                    <a:lstStyle/>
                    <a:p>
                      <a:pPr>
                        <a:lnSpc>
                          <a:spcPct val="115000"/>
                        </a:lnSpc>
                        <a:spcAft>
                          <a:spcPts val="0"/>
                        </a:spcAft>
                      </a:pPr>
                      <a:r>
                        <a:rPr lang="tr-TR" sz="1600" b="1" dirty="0">
                          <a:solidFill>
                            <a:srgbClr val="F79646"/>
                          </a:solidFill>
                          <a:effectLst>
                            <a:outerShdw blurRad="38100" dist="38100" dir="2700000" algn="tl">
                              <a:srgbClr val="000000">
                                <a:alpha val="43137"/>
                              </a:srgbClr>
                            </a:outerShdw>
                          </a:effectLst>
                          <a:latin typeface="Trebuchet MS" panose="020B0603020202020204" pitchFamily="34" charset="0"/>
                        </a:rPr>
                        <a:t>Hizmet İçi Eğitimler </a:t>
                      </a:r>
                    </a:p>
                    <a:p>
                      <a:pPr>
                        <a:lnSpc>
                          <a:spcPct val="115000"/>
                        </a:lnSpc>
                        <a:spcAft>
                          <a:spcPts val="0"/>
                        </a:spcAft>
                      </a:pPr>
                      <a:r>
                        <a:rPr lang="tr-TR" sz="1600" b="1" dirty="0">
                          <a:solidFill>
                            <a:srgbClr val="F79646"/>
                          </a:solidFill>
                          <a:effectLst>
                            <a:outerShdw blurRad="38100" dist="38100" dir="2700000" algn="tl">
                              <a:srgbClr val="000000">
                                <a:alpha val="43137"/>
                              </a:srgbClr>
                            </a:outerShdw>
                          </a:effectLst>
                          <a:latin typeface="Trebuchet MS" panose="020B0603020202020204" pitchFamily="34" charset="0"/>
                        </a:rPr>
                        <a:t>(168 Saat)</a:t>
                      </a:r>
                      <a:endParaRPr lang="tr-TR" sz="16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a:solidFill>
                            <a:srgbClr val="F79646"/>
                          </a:solidFill>
                          <a:effectLst>
                            <a:outerShdw blurRad="38100" dist="38100" dir="2700000" algn="tl">
                              <a:srgbClr val="000000">
                                <a:alpha val="43137"/>
                              </a:srgbClr>
                            </a:outerShdw>
                          </a:effectLst>
                          <a:latin typeface="Trebuchet MS" panose="020B0603020202020204" pitchFamily="34" charset="0"/>
                        </a:rPr>
                        <a:t>Türkiye’de Demokrasi Serüveni ve 15 Temmuz Süreci</a:t>
                      </a:r>
                      <a:endParaRPr lang="tr-TR" sz="1400" b="1">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6</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264455312"/>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Anadolu’da Çok Kültürlülük, Kaynakları ve Eğitime Yansımaları</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60</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87001700"/>
                  </a:ext>
                </a:extLst>
              </a:tr>
              <a:tr h="265402">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3</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Kültür ve Medeniyetimizde Eğitim Anlayışının Temelleri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18</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1456589608"/>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4</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Dünden Bugüne Öğretmenlik</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501058316"/>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5</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İnsanı Değerlerimiz ve Meslek Etiği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02299527"/>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6</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Öğretmenlikle İlgili Mevzuat Programı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2940223981"/>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7</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Etkili İletişim ve Sınıf Yönetimi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479134488"/>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8</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Milli Eğitim Sisteminde Güncel Uygulamalar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2919042496"/>
                  </a:ext>
                </a:extLst>
              </a:tr>
              <a:tr h="253978">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9</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150" b="1" dirty="0">
                          <a:solidFill>
                            <a:srgbClr val="F79646"/>
                          </a:solidFill>
                          <a:effectLst>
                            <a:outerShdw blurRad="38100" dist="38100" dir="2700000" algn="tl">
                              <a:srgbClr val="000000">
                                <a:alpha val="43137"/>
                              </a:srgbClr>
                            </a:outerShdw>
                          </a:effectLst>
                          <a:latin typeface="Trebuchet MS" panose="020B0603020202020204" pitchFamily="34" charset="0"/>
                        </a:rPr>
                        <a:t>Gelişmiş Ülkelerin Eğitim Sistemleri, Uluslararası Kuruluşların Sisteme Yansımaları </a:t>
                      </a:r>
                      <a:endParaRPr lang="tr-TR" sz="115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797558783"/>
                  </a:ext>
                </a:extLst>
              </a:tr>
              <a:tr h="265402">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10</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a:solidFill>
                            <a:srgbClr val="F79646"/>
                          </a:solidFill>
                          <a:effectLst>
                            <a:outerShdw blurRad="38100" dist="38100" dir="2700000" algn="tl">
                              <a:srgbClr val="000000">
                                <a:alpha val="43137"/>
                              </a:srgbClr>
                            </a:outerShdw>
                          </a:effectLst>
                          <a:latin typeface="Trebuchet MS" panose="020B0603020202020204" pitchFamily="34" charset="0"/>
                        </a:rPr>
                        <a:t>Ulusal ve Uluslararası Eğitim Projeleri ve Örnek Projeler </a:t>
                      </a:r>
                      <a:endParaRPr lang="tr-TR" sz="1400" b="1">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1992346177"/>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123048157"/>
              </p:ext>
            </p:extLst>
          </p:nvPr>
        </p:nvGraphicFramePr>
        <p:xfrm>
          <a:off x="107505" y="3653231"/>
          <a:ext cx="8856983" cy="560832"/>
        </p:xfrm>
        <a:graphic>
          <a:graphicData uri="http://schemas.openxmlformats.org/drawingml/2006/table">
            <a:tbl>
              <a:tblPr firstRow="1" firstCol="1" bandRow="1">
                <a:tableStyleId>{5DA37D80-6434-44D0-A028-1B22A696006F}</a:tableStyleId>
              </a:tblPr>
              <a:tblGrid>
                <a:gridCol w="1656183">
                  <a:extLst>
                    <a:ext uri="{9D8B030D-6E8A-4147-A177-3AD203B41FA5}">
                      <a16:colId xmlns:a16="http://schemas.microsoft.com/office/drawing/2014/main" val="3043018779"/>
                    </a:ext>
                  </a:extLst>
                </a:gridCol>
                <a:gridCol w="432048">
                  <a:extLst>
                    <a:ext uri="{9D8B030D-6E8A-4147-A177-3AD203B41FA5}">
                      <a16:colId xmlns:a16="http://schemas.microsoft.com/office/drawing/2014/main" val="1211572506"/>
                    </a:ext>
                  </a:extLst>
                </a:gridCol>
                <a:gridCol w="5832648">
                  <a:extLst>
                    <a:ext uri="{9D8B030D-6E8A-4147-A177-3AD203B41FA5}">
                      <a16:colId xmlns:a16="http://schemas.microsoft.com/office/drawing/2014/main" val="2885546635"/>
                    </a:ext>
                  </a:extLst>
                </a:gridCol>
                <a:gridCol w="936104">
                  <a:extLst>
                    <a:ext uri="{9D8B030D-6E8A-4147-A177-3AD203B41FA5}">
                      <a16:colId xmlns:a16="http://schemas.microsoft.com/office/drawing/2014/main" val="2369460665"/>
                    </a:ext>
                  </a:extLst>
                </a:gridCol>
              </a:tblGrid>
              <a:tr h="280416">
                <a:tc>
                  <a:txBody>
                    <a:bodyPr/>
                    <a:lstStyle/>
                    <a:p>
                      <a:pPr>
                        <a:lnSpc>
                          <a:spcPct val="115000"/>
                        </a:lnSpc>
                        <a:spcAft>
                          <a:spcPts val="0"/>
                        </a:spcAft>
                      </a:pPr>
                      <a:r>
                        <a:rPr lang="tr-TR" sz="1600" b="1" dirty="0">
                          <a:solidFill>
                            <a:schemeClr val="tx1"/>
                          </a:solidFill>
                          <a:effectLst>
                            <a:outerShdw blurRad="38100" dist="38100" dir="2700000" algn="tl">
                              <a:srgbClr val="000000">
                                <a:alpha val="43137"/>
                              </a:srgbClr>
                            </a:outerShdw>
                          </a:effectLst>
                        </a:rPr>
                        <a:t>Kitap Okuma </a:t>
                      </a:r>
                      <a:endParaRPr lang="tr-TR" sz="1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chemeClr val="tx1"/>
                          </a:solidFill>
                          <a:effectLst>
                            <a:outerShdw blurRad="38100" dist="38100" dir="2700000" algn="tl">
                              <a:srgbClr val="000000">
                                <a:alpha val="43137"/>
                              </a:srgbClr>
                            </a:outerShdw>
                          </a:effectLst>
                        </a:rPr>
                        <a:t>1</a:t>
                      </a:r>
                      <a:endParaRPr lang="tr-TR" sz="1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chemeClr val="tx1"/>
                          </a:solidFill>
                          <a:effectLst>
                            <a:outerShdw blurRad="38100" dist="38100" dir="2700000" algn="tl">
                              <a:srgbClr val="000000">
                                <a:alpha val="43137"/>
                              </a:srgbClr>
                            </a:outerShdw>
                          </a:effectLst>
                        </a:rPr>
                        <a:t>Kitap Okuma (5 adet)</a:t>
                      </a:r>
                      <a:endParaRPr lang="tr-TR" sz="1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endParaRPr lang="tr-TR" sz="1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474766173"/>
                  </a:ext>
                </a:extLst>
              </a:tr>
              <a:tr h="280416">
                <a:tc>
                  <a:txBody>
                    <a:bodyPr/>
                    <a:lstStyle/>
                    <a:p>
                      <a:pPr>
                        <a:lnSpc>
                          <a:spcPct val="115000"/>
                        </a:lnSpc>
                        <a:spcAft>
                          <a:spcPts val="0"/>
                        </a:spcAft>
                      </a:pPr>
                      <a:r>
                        <a:rPr lang="tr-TR" sz="1600" b="1" dirty="0">
                          <a:solidFill>
                            <a:schemeClr val="tx1"/>
                          </a:solidFill>
                          <a:effectLst>
                            <a:outerShdw blurRad="38100" dist="38100" dir="2700000" algn="tl">
                              <a:srgbClr val="000000">
                                <a:alpha val="43137"/>
                              </a:srgbClr>
                            </a:outerShdw>
                          </a:effectLst>
                        </a:rPr>
                        <a:t>Film İzleme </a:t>
                      </a:r>
                      <a:endParaRPr lang="tr-TR" sz="1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chemeClr val="tx1"/>
                          </a:solidFill>
                          <a:effectLst>
                            <a:outerShdw blurRad="38100" dist="38100" dir="2700000" algn="tl">
                              <a:srgbClr val="000000">
                                <a:alpha val="43137"/>
                              </a:srgbClr>
                            </a:outerShdw>
                          </a:effectLst>
                        </a:rPr>
                        <a:t>2</a:t>
                      </a:r>
                      <a:endParaRPr lang="tr-TR" sz="1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chemeClr val="tx1"/>
                          </a:solidFill>
                          <a:effectLst>
                            <a:outerShdw blurRad="38100" dist="38100" dir="2700000" algn="tl">
                              <a:srgbClr val="000000">
                                <a:alpha val="43137"/>
                              </a:srgbClr>
                            </a:outerShdw>
                          </a:effectLst>
                        </a:rPr>
                        <a:t>Film İzleme (10 adet)</a:t>
                      </a:r>
                      <a:endParaRPr lang="tr-TR" sz="1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endParaRPr lang="tr-TR" sz="14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txBody>
                  <a:tcPr marL="30870" marR="30870" marT="0" marB="0" anchor="ctr"/>
                </a:tc>
                <a:extLst>
                  <a:ext uri="{0D108BD9-81ED-4DB2-BD59-A6C34878D82A}">
                    <a16:rowId xmlns:a16="http://schemas.microsoft.com/office/drawing/2014/main" val="2912509724"/>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307594637"/>
              </p:ext>
            </p:extLst>
          </p:nvPr>
        </p:nvGraphicFramePr>
        <p:xfrm>
          <a:off x="113292" y="4206726"/>
          <a:ext cx="8856983" cy="2583023"/>
        </p:xfrm>
        <a:graphic>
          <a:graphicData uri="http://schemas.openxmlformats.org/drawingml/2006/table">
            <a:tbl>
              <a:tblPr firstRow="1" firstCol="1" bandRow="1">
                <a:tableStyleId>{5DA37D80-6434-44D0-A028-1B22A696006F}</a:tableStyleId>
              </a:tblPr>
              <a:tblGrid>
                <a:gridCol w="1656183">
                  <a:extLst>
                    <a:ext uri="{9D8B030D-6E8A-4147-A177-3AD203B41FA5}">
                      <a16:colId xmlns:a16="http://schemas.microsoft.com/office/drawing/2014/main" val="3043018779"/>
                    </a:ext>
                  </a:extLst>
                </a:gridCol>
                <a:gridCol w="432048">
                  <a:extLst>
                    <a:ext uri="{9D8B030D-6E8A-4147-A177-3AD203B41FA5}">
                      <a16:colId xmlns:a16="http://schemas.microsoft.com/office/drawing/2014/main" val="1211572506"/>
                    </a:ext>
                  </a:extLst>
                </a:gridCol>
                <a:gridCol w="5832648">
                  <a:extLst>
                    <a:ext uri="{9D8B030D-6E8A-4147-A177-3AD203B41FA5}">
                      <a16:colId xmlns:a16="http://schemas.microsoft.com/office/drawing/2014/main" val="2885546635"/>
                    </a:ext>
                  </a:extLst>
                </a:gridCol>
                <a:gridCol w="936104">
                  <a:extLst>
                    <a:ext uri="{9D8B030D-6E8A-4147-A177-3AD203B41FA5}">
                      <a16:colId xmlns:a16="http://schemas.microsoft.com/office/drawing/2014/main" val="2369460665"/>
                    </a:ext>
                  </a:extLst>
                </a:gridCol>
              </a:tblGrid>
              <a:tr h="265402">
                <a:tc rowSpan="10">
                  <a:txBody>
                    <a:bodyPr/>
                    <a:lstStyle/>
                    <a:p>
                      <a:pPr>
                        <a:lnSpc>
                          <a:spcPct val="115000"/>
                        </a:lnSpc>
                        <a:spcAft>
                          <a:spcPts val="0"/>
                        </a:spcAft>
                      </a:pPr>
                      <a:r>
                        <a:rPr lang="tr-TR" sz="1600" b="1" dirty="0">
                          <a:solidFill>
                            <a:srgbClr val="F79646"/>
                          </a:solidFill>
                          <a:effectLst>
                            <a:outerShdw blurRad="38100" dist="38100" dir="2700000" algn="tl">
                              <a:srgbClr val="000000">
                                <a:alpha val="43137"/>
                              </a:srgbClr>
                            </a:outerShdw>
                          </a:effectLst>
                        </a:rPr>
                        <a:t>Hizmet İçi Eğitimler </a:t>
                      </a:r>
                    </a:p>
                    <a:p>
                      <a:pPr>
                        <a:lnSpc>
                          <a:spcPct val="115000"/>
                        </a:lnSpc>
                        <a:spcAft>
                          <a:spcPts val="0"/>
                        </a:spcAft>
                      </a:pPr>
                      <a:r>
                        <a:rPr lang="tr-TR" sz="1600" b="1" dirty="0">
                          <a:solidFill>
                            <a:srgbClr val="F79646"/>
                          </a:solidFill>
                          <a:effectLst>
                            <a:outerShdw blurRad="38100" dist="38100" dir="2700000" algn="tl">
                              <a:srgbClr val="000000">
                                <a:alpha val="43137"/>
                              </a:srgbClr>
                            </a:outerShdw>
                          </a:effectLst>
                        </a:rPr>
                        <a:t>(168 Saat)</a:t>
                      </a:r>
                      <a:endParaRPr lang="tr-TR" sz="16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Türkiye’de Demokrasi Serüveni ve 15 Temmuz Süreci</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6</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264455312"/>
                  </a:ext>
                </a:extLst>
              </a:tr>
              <a:tr h="245364">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Anadolu’da Çok Kültürlülük, Kaynakları ve Eğitime Yansımaları</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60</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87001700"/>
                  </a:ext>
                </a:extLst>
              </a:tr>
              <a:tr h="265402">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3</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Kültür ve Medeniyetimizde Eğitim Anlayışının Temelleri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18</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1456589608"/>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4</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Dünden Bugüne Öğretmenlik</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501058316"/>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5</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İnsanı Değerlerimiz ve Meslek Etiği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02299527"/>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6</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Öğretmenlikle İlgili Mevzuat Programı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2940223981"/>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7</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Etkili İletişim ve Sınıf Yönetimi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479134488"/>
                  </a:ext>
                </a:extLst>
              </a:tr>
              <a:tr h="257495">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8</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dirty="0">
                          <a:solidFill>
                            <a:srgbClr val="F79646"/>
                          </a:solidFill>
                          <a:effectLst>
                            <a:outerShdw blurRad="38100" dist="38100" dir="2700000" algn="tl">
                              <a:srgbClr val="000000">
                                <a:alpha val="43137"/>
                              </a:srgbClr>
                            </a:outerShdw>
                          </a:effectLst>
                        </a:rPr>
                        <a:t>Milli Eğitim Sisteminde Güncel Uygulamalar </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2919042496"/>
                  </a:ext>
                </a:extLst>
              </a:tr>
              <a:tr h="253978">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9</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300" b="1" dirty="0">
                          <a:solidFill>
                            <a:srgbClr val="F79646"/>
                          </a:solidFill>
                          <a:effectLst>
                            <a:outerShdw blurRad="38100" dist="38100" dir="2700000" algn="tl">
                              <a:srgbClr val="000000">
                                <a:alpha val="43137"/>
                              </a:srgbClr>
                            </a:outerShdw>
                          </a:effectLst>
                        </a:rPr>
                        <a:t>Gelişmiş Ülkelerin Eğitim Sistemleri, Uluslararası Kuruluşların Sisteme Yansımaları </a:t>
                      </a:r>
                      <a:endParaRPr lang="tr-TR" sz="13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797558783"/>
                  </a:ext>
                </a:extLst>
              </a:tr>
              <a:tr h="265402">
                <a:tc vMerge="1">
                  <a:txBody>
                    <a:bodyPr/>
                    <a:lstStyle/>
                    <a:p>
                      <a:endParaRPr lang="tr-TR"/>
                    </a:p>
                  </a:txBody>
                  <a:tcP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10</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1400" b="1">
                          <a:solidFill>
                            <a:srgbClr val="F79646"/>
                          </a:solidFill>
                          <a:effectLst>
                            <a:outerShdw blurRad="38100" dist="38100" dir="2700000" algn="tl">
                              <a:srgbClr val="000000">
                                <a:alpha val="43137"/>
                              </a:srgbClr>
                            </a:outerShdw>
                          </a:effectLst>
                        </a:rPr>
                        <a:t>Ulusal ve Uluslararası Eğitim Projeleri ve Örnek Projeler </a:t>
                      </a:r>
                      <a:endParaRPr lang="tr-TR" sz="1400" b="1">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1400" b="1" dirty="0">
                          <a:solidFill>
                            <a:srgbClr val="F79646"/>
                          </a:solidFill>
                          <a:effectLst>
                            <a:outerShdw blurRad="38100" dist="38100" dir="2700000" algn="tl">
                              <a:srgbClr val="000000">
                                <a:alpha val="43137"/>
                              </a:srgbClr>
                            </a:outerShdw>
                          </a:effectLst>
                        </a:rPr>
                        <a:t>12</a:t>
                      </a:r>
                      <a:endParaRPr lang="tr-TR" sz="1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1992346177"/>
                  </a:ext>
                </a:extLst>
              </a:tr>
            </a:tbl>
          </a:graphicData>
        </a:graphic>
      </p:graphicFrame>
    </p:spTree>
    <p:extLst>
      <p:ext uri="{BB962C8B-B14F-4D97-AF65-F5344CB8AC3E}">
        <p14:creationId xmlns:p14="http://schemas.microsoft.com/office/powerpoint/2010/main" val="9647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DÖNEMLİK ÇALIŞMA PROGRAMI GÜN VE SAAT TABLOSU</a:t>
            </a:r>
            <a:endParaRPr lang="tr-TR" sz="1600" dirty="0">
              <a:solidFill>
                <a:schemeClr val="bg1"/>
              </a:solidFill>
              <a:effectLst/>
            </a:endParaRPr>
          </a:p>
        </p:txBody>
      </p:sp>
      <p:graphicFrame>
        <p:nvGraphicFramePr>
          <p:cNvPr id="2" name="Nesne 1"/>
          <p:cNvGraphicFramePr>
            <a:graphicFrameLocks noChangeAspect="1"/>
          </p:cNvGraphicFramePr>
          <p:nvPr>
            <p:extLst>
              <p:ext uri="{D42A27DB-BD31-4B8C-83A1-F6EECF244321}">
                <p14:modId xmlns:p14="http://schemas.microsoft.com/office/powerpoint/2010/main" val="3197644432"/>
              </p:ext>
            </p:extLst>
          </p:nvPr>
        </p:nvGraphicFramePr>
        <p:xfrm>
          <a:off x="395536" y="1360512"/>
          <a:ext cx="8372475" cy="4876800"/>
        </p:xfrm>
        <a:graphic>
          <a:graphicData uri="http://schemas.openxmlformats.org/presentationml/2006/ole">
            <mc:AlternateContent xmlns:mc="http://schemas.openxmlformats.org/markup-compatibility/2006">
              <mc:Choice xmlns:v="urn:schemas-microsoft-com:vml" Requires="v">
                <p:oleObj spid="_x0000_s14381" name="Worksheet" r:id="rId3" imgW="8372524" imgH="4876674" progId="Excel.Sheet.12">
                  <p:embed/>
                </p:oleObj>
              </mc:Choice>
              <mc:Fallback>
                <p:oleObj name="Worksheet" r:id="rId3" imgW="8372524" imgH="4876674" progId="Excel.Sheet.12">
                  <p:embed/>
                  <p:pic>
                    <p:nvPicPr>
                      <p:cNvPr id="0" name=""/>
                      <p:cNvPicPr/>
                      <p:nvPr/>
                    </p:nvPicPr>
                    <p:blipFill>
                      <a:blip r:embed="rId4"/>
                      <a:stretch>
                        <a:fillRect/>
                      </a:stretch>
                    </p:blipFill>
                    <p:spPr>
                      <a:xfrm>
                        <a:off x="395536" y="1360512"/>
                        <a:ext cx="8372475" cy="4876800"/>
                      </a:xfrm>
                      <a:prstGeom prst="rect">
                        <a:avLst/>
                      </a:prstGeom>
                    </p:spPr>
                  </p:pic>
                </p:oleObj>
              </mc:Fallback>
            </mc:AlternateContent>
          </a:graphicData>
        </a:graphic>
      </p:graphicFrame>
    </p:spTree>
    <p:extLst>
      <p:ext uri="{BB962C8B-B14F-4D97-AF65-F5344CB8AC3E}">
        <p14:creationId xmlns:p14="http://schemas.microsoft.com/office/powerpoint/2010/main" val="3660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742950" lvl="0" indent="-742950" algn="ctr">
              <a:buAutoNum type="arabicPeriod"/>
            </a:pPr>
            <a:endParaRPr lang="tr-TR" sz="4400" b="1" dirty="0"/>
          </a:p>
          <a:p>
            <a:pPr marL="742950" lvl="0" indent="-742950" algn="ctr">
              <a:buAutoNum type="arabicPeriod"/>
            </a:pPr>
            <a:r>
              <a:rPr lang="tr-TR" sz="4400" b="1" dirty="0"/>
              <a:t>BÖLÜM</a:t>
            </a:r>
          </a:p>
          <a:p>
            <a:pPr marL="0" lvl="0" indent="0" algn="ctr">
              <a:buNone/>
            </a:pPr>
            <a:r>
              <a:rPr lang="tr-TR" sz="4400" b="1" dirty="0"/>
              <a:t> SINIF İÇİ, OKUL İÇİ VE OKUL DIŞI FAALİYETLER</a:t>
            </a:r>
            <a:endParaRPr lang="tr-TR" sz="4400" dirty="0"/>
          </a:p>
          <a:p>
            <a:endParaRPr lang="tr-TR" sz="4400" dirty="0"/>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14</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27063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24743"/>
            <a:ext cx="8640960" cy="5596731"/>
          </a:xfrm>
          <a:solidFill>
            <a:schemeClr val="accent4">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lstStyle/>
          <a:p>
            <a:pPr marL="0" indent="0">
              <a:buNone/>
            </a:pPr>
            <a:r>
              <a:rPr lang="tr-TR" sz="22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 BÖLÜM: SINIF İÇİ, OKUL İÇİ VE OKUL DIŞI FAALİYETLER</a:t>
            </a:r>
            <a:endParaRPr lang="tr-TR" sz="220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0" indent="0">
              <a:buNone/>
            </a:pPr>
            <a:r>
              <a:rPr lang="tr-TR" sz="16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     </a:t>
            </a:r>
            <a:r>
              <a:rPr lang="tr-TR" sz="20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GENEL AMAÇLAR</a:t>
            </a:r>
            <a:endParaRPr lang="tr-TR" sz="200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0" indent="0">
              <a:buNone/>
            </a:pPr>
            <a:r>
              <a:rPr lang="tr-TR" sz="20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    Bu programın uygulanma sürecine katılan aday öğretmenler,</a:t>
            </a:r>
            <a:endParaRPr lang="tr-TR" sz="200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Bir dersin ön hazırlık, işleniş ve değerlendirme süreci hakkında bilgi edinir.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Ders materyali hazırlama ve kullanma sürecini izler ve katılır.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Öğrenme ve öğretme süreçleri ile ilgili problem alanlarını tanır ve çözümüne yönelik kanaat edinir.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Eğitim ortamları ve yönetim süreçlerinin işleyişi hakkında bilgi edinir.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Okul içi eğitim faaliyetleri ve sosyal kültürel etkinliklerin uygulanma süreçlerini tanır.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Görev yapacağı eğitim çevresini tanır ve sosyal yapısını bilir.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Eğitim ve öğretim süreçlerinde yer alan paydaş kurumlar ve işleyişleri hakkında bilgi sahibi olur.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Mesleki gelişimin ve eğitim tecrübelerinin paylaşılmasının önemini fark eder.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Sosyal sorumluluk projeleri ve gönüllülük esaslı faaliyetlerin farkında olur.</a:t>
            </a:r>
          </a:p>
          <a:p>
            <a:pPr marL="536575" lvl="0" indent="-268288">
              <a:buFont typeface="+mj-lt"/>
              <a:buAutoNum type="arabicPeriod"/>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Eğitim ve öğretim süreçleri ve okul dışı faaliyetler ile ilgili izleme ve değerlendirme raporu hazırlama becerisi kazanır.</a:t>
            </a:r>
          </a:p>
          <a:p>
            <a:endParaRPr lang="tr-TR" sz="1000" dirty="0">
              <a:latin typeface="Trebuchet MS" panose="020B0603020202020204" pitchFamily="34" charset="0"/>
            </a:endParaRP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15</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18485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000"/>
                                        <p:tgtEl>
                                          <p:spTgt spid="3">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1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1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left)">
                                      <p:cBhvr>
                                        <p:cTn id="43" dur="1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ipe(left)">
                                      <p:cBhvr>
                                        <p:cTn id="48" dur="10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left)">
                                      <p:cBhvr>
                                        <p:cTn id="53" dur="10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wipe(left)">
                                      <p:cBhvr>
                                        <p:cTn id="58" dur="10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wipe(left)">
                                      <p:cBhvr>
                                        <p:cTn id="63" dur="10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wipe(left)">
                                      <p:cBhvr>
                                        <p:cTn id="68"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24743"/>
            <a:ext cx="8640960" cy="5596731"/>
          </a:xfrm>
          <a:solidFill>
            <a:schemeClr val="accent4">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lstStyle/>
          <a:p>
            <a:pPr marL="0" indent="0">
              <a:buNone/>
            </a:pPr>
            <a:r>
              <a:rPr lang="tr-TR" sz="22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 UYGULAMA İLE İLGİLİ AÇIKLAMALAR</a:t>
            </a:r>
          </a:p>
          <a:p>
            <a:pPr marL="633413" lvl="0" indent="-279400">
              <a:buFont typeface="+mj-lt"/>
              <a:buAutoNum type="arabicPeriod"/>
            </a:pPr>
            <a:r>
              <a:rPr lang="tr-TR" sz="22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Yetiştirme sürecinde bulunan aday öğretmen günde 8 saat görevde olacak,  ders ve diğer görevleri dışındaki sürede adaylık eğitimiyle ilgili faaliyetlerini sürdürecektir. Bu sürede aday öğretmene fiili olarak girmiş olduğu dersler dışında, yetiştirme süreci kapsamındaki faaliyetler için herhangi bir ücret ödenmeyecektir.</a:t>
            </a:r>
          </a:p>
          <a:p>
            <a:pPr marL="633413" lvl="0" indent="-279400">
              <a:buFont typeface="+mj-lt"/>
              <a:buAutoNum type="arabicPeriod"/>
            </a:pPr>
            <a:r>
              <a:rPr lang="tr-TR" sz="22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Bu süreç, eğitim kurumu yöneticisi ve danışman tarafından adaya verilecek çalışma programı doğrultusunda gerçekleştirilecektir.</a:t>
            </a:r>
          </a:p>
          <a:p>
            <a:pPr marL="633413" lvl="0" indent="-279400">
              <a:buFont typeface="+mj-lt"/>
              <a:buAutoNum type="arabicPeriod"/>
            </a:pPr>
            <a:r>
              <a:rPr lang="tr-TR" sz="22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Eğitim öğretim döneminde, aday öğretmenler “Ders Planlama Hazırlık ve Değerlendirme”(144 saat) ile “Ders uygulaması’(90 saat) faaliyetlerini adaylık eğitimi süresince fiilen girdikleri derslerde ve bu derslere hazırlık safhasında gerçekleştireceklerdir.</a:t>
            </a: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 </a:t>
            </a: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16</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25419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84783"/>
            <a:ext cx="8640960" cy="4392489"/>
          </a:xfrm>
          <a:solidFill>
            <a:schemeClr val="accent4">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lstStyle/>
          <a:p>
            <a:pPr marL="457200" indent="-457200">
              <a:buAutoNum type="alphaUcPeriod"/>
            </a:pPr>
            <a:r>
              <a:rPr lang="tr-TR" sz="22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UYGULAMA İLE İLGİLİ AÇIKLAMALAR</a:t>
            </a:r>
          </a:p>
          <a:p>
            <a:pPr marL="0" indent="0">
              <a:buNone/>
            </a:pPr>
            <a:endParaRPr lang="tr-TR" sz="10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633413" lvl="0" indent="-279400">
              <a:buFont typeface="+mj-lt"/>
              <a:buAutoNum type="arabicPeriod" startAt="4"/>
            </a:pP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Yetiştirme sürecinde aday öğretmenler, çalışma programı çerçevesinde haftada 2 (iki) saat ‘ders izleme’ uygulaması, haftada 4 (dört) saat ise ‘okul içi gözlem ve uygulamalar’ yapacaktır.</a:t>
            </a:r>
          </a:p>
          <a:p>
            <a:pPr marL="633413" lvl="0" indent="-279400">
              <a:buFont typeface="+mj-lt"/>
              <a:buAutoNum type="arabicPeriod" startAt="4"/>
            </a:pPr>
            <a:endParaRPr lang="tr-TR" sz="10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ndParaRPr>
          </a:p>
          <a:p>
            <a:pPr marL="633413" lvl="0" indent="-279400">
              <a:buFont typeface="+mj-lt"/>
              <a:buAutoNum type="arabicPeriod" startAt="4"/>
            </a:pP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İl/İlçe millî eğitim müdürlükleri programın uygulanmasında çevre şartlarını ve eğitim imkânlarını dikkate alarak okul dışı faaliyetlerini faaliyetin özelliğine göre hafta içi ve hafta sonu uygun görülen günlerde uygulanmasını sağlayacaktır.</a:t>
            </a: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17</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21612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365745"/>
            <a:ext cx="8640960" cy="5015583"/>
          </a:xfrm>
          <a:solidFill>
            <a:schemeClr val="accent4">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lstStyle/>
          <a:p>
            <a:pPr marL="457200" indent="-457200">
              <a:buAutoNum type="alphaUcPeriod"/>
            </a:pPr>
            <a:r>
              <a:rPr lang="tr-TR" sz="22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UYGULAMA İLE İLGİLİ AÇIKLAMALAR</a:t>
            </a:r>
          </a:p>
          <a:p>
            <a:pPr marL="457200" indent="-457200">
              <a:buAutoNum type="alphaUcPeriod"/>
            </a:pPr>
            <a:endParaRPr lang="tr-TR" sz="10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722313" lvl="0" indent="-279400">
              <a:buFont typeface="+mj-lt"/>
              <a:buAutoNum type="arabicPeriod" startAt="6"/>
            </a:pP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Aday öğretmen haftada 4 (dört) saat ‘okul dışı faaliyetlere katılacak olup, il/ilçe milli eğitim müdürlükleri bu konuda öğretmenlere kılavuzluk yapacaktır.</a:t>
            </a:r>
          </a:p>
          <a:p>
            <a:pPr marL="722313" lvl="0" indent="-279400">
              <a:buFont typeface="+mj-lt"/>
              <a:buAutoNum type="arabicPeriod" startAt="6"/>
            </a:pPr>
            <a:endParaRPr lang="tr-TR" sz="10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ndParaRPr>
          </a:p>
          <a:p>
            <a:pPr marL="722313" lvl="0" indent="-279400">
              <a:buFont typeface="+mj-lt"/>
              <a:buAutoNum type="arabicPeriod" startAt="6"/>
            </a:pP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Rehberlik Araştırma Merkezlerine atanan aday öğretmenler izleme ve uygulama faaliyetlerini bu kurumlarda gerçekleştireceklerdir.</a:t>
            </a:r>
          </a:p>
          <a:p>
            <a:pPr marL="722313" lvl="0" indent="-279400">
              <a:buFont typeface="+mj-lt"/>
              <a:buAutoNum type="arabicPeriod" startAt="6"/>
            </a:pPr>
            <a:endParaRPr lang="tr-TR" sz="10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ndParaRPr>
          </a:p>
          <a:p>
            <a:pPr marL="722313" indent="-279400">
              <a:buFont typeface="+mj-lt"/>
              <a:buAutoNum type="arabicPeriod" startAt="6"/>
            </a:pP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Bakanlıkça hazırlanan formlar okullar ve danışman öğretmenler tarafından kendi okul, sınıfı ve çevre şartlarına göre uyarlanarak kullanılabilecektir.</a:t>
            </a: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18</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35794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365745"/>
            <a:ext cx="8640960" cy="5015583"/>
          </a:xfrm>
          <a:solidFill>
            <a:schemeClr val="accent4">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lstStyle/>
          <a:p>
            <a:pPr marL="0" indent="0">
              <a:buNone/>
            </a:pPr>
            <a:r>
              <a:rPr lang="tr-TR" sz="22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 UYGULAMA İLE İLGİLİ AÇIKLAMALAR</a:t>
            </a:r>
          </a:p>
          <a:p>
            <a:pPr marL="457200" indent="-457200">
              <a:buAutoNum type="alphaUcPeriod"/>
            </a:pPr>
            <a:endParaRPr lang="tr-TR" sz="10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457200" indent="-457200">
              <a:buAutoNum type="alphaUcPeriod"/>
            </a:pPr>
            <a:endParaRPr lang="tr-TR" sz="10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442913" lvl="0" indent="0">
              <a:buNone/>
            </a:pP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Bu süreç, eğitim kurumu yöneticisi ve danışman tarafından adaya verilecek çalışma programı </a:t>
            </a: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hlinkClick r:id="" action="ppaction://noaction"/>
              </a:rPr>
              <a:t>(Form-1) </a:t>
            </a: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doğrultusunda gerçekleştirilecektir.</a:t>
            </a:r>
          </a:p>
          <a:p>
            <a:pPr marL="442913" lvl="0" indent="0">
              <a:buNone/>
            </a:pPr>
            <a:endPar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ndParaRPr>
          </a:p>
          <a:p>
            <a:pPr marL="442913" lvl="0" indent="0">
              <a:buNone/>
            </a:pP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Hafta bittiğinde danışman, haftalık faaliyet formunu </a:t>
            </a: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hlinkClick r:id="" action="ppaction://noaction"/>
              </a:rPr>
              <a:t>(Form-2)</a:t>
            </a:r>
            <a:r>
              <a:rPr lang="tr-TR" sz="24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 dolduracaktır.</a:t>
            </a: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19</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18198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355976" y="3789040"/>
            <a:ext cx="4824536" cy="1008112"/>
          </a:xfrm>
        </p:spPr>
        <p:txBody>
          <a:bodyPr>
            <a:noAutofit/>
          </a:bodyPr>
          <a:lstStyle/>
          <a:p>
            <a:r>
              <a:rPr lang="tr-TR" sz="5400" b="1" dirty="0">
                <a:solidFill>
                  <a:schemeClr val="bg1"/>
                </a:solidFill>
                <a:effectLst>
                  <a:outerShdw blurRad="38100" dist="38100" dir="2700000" algn="tl">
                    <a:srgbClr val="000000">
                      <a:alpha val="43137"/>
                    </a:srgbClr>
                  </a:outerShdw>
                </a:effectLst>
                <a:latin typeface="Trebuchet MS" panose="020B0603020202020204" pitchFamily="34" charset="0"/>
              </a:rPr>
              <a:t>HOŞ GELDİNİZ</a:t>
            </a:r>
          </a:p>
        </p:txBody>
      </p:sp>
    </p:spTree>
    <p:custDataLst>
      <p:tags r:id="rId1"/>
    </p:custDataLst>
    <p:extLst>
      <p:ext uri="{BB962C8B-B14F-4D97-AF65-F5344CB8AC3E}">
        <p14:creationId xmlns:p14="http://schemas.microsoft.com/office/powerpoint/2010/main" val="3211007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grpId="0" nodeType="clickEffect">
                                  <p:stCondLst>
                                    <p:cond delay="0"/>
                                  </p:stCondLst>
                                  <p:endCondLst>
                                    <p:cond evt="onNext" delay="0">
                                      <p:tgtEl>
                                        <p:sldTgt/>
                                      </p:tgtEl>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p:txBody>
          <a:bodyPr/>
          <a:lstStyle/>
          <a:p>
            <a:r>
              <a:rPr lang="tr-TR" sz="3200" dirty="0"/>
              <a:t>ADAY ÖĞRETMEN YETİŞTİRME SÜRECİ</a:t>
            </a:r>
          </a:p>
        </p:txBody>
      </p:sp>
      <p:graphicFrame>
        <p:nvGraphicFramePr>
          <p:cNvPr id="8" name="İçerik Yer Tutucusu 6"/>
          <p:cNvGraphicFramePr>
            <a:graphicFrameLocks/>
          </p:cNvGraphicFramePr>
          <p:nvPr>
            <p:extLst>
              <p:ext uri="{D42A27DB-BD31-4B8C-83A1-F6EECF244321}">
                <p14:modId xmlns:p14="http://schemas.microsoft.com/office/powerpoint/2010/main" val="1335157823"/>
              </p:ext>
            </p:extLst>
          </p:nvPr>
        </p:nvGraphicFramePr>
        <p:xfrm>
          <a:off x="179512" y="1052737"/>
          <a:ext cx="1872208" cy="5738120"/>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ETKİNLİKLER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tr-TR" sz="18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D</a:t>
                      </a:r>
                      <a:r>
                        <a:rPr lang="tr-TR" sz="1800" kern="1200" dirty="0">
                          <a:solidFill>
                            <a:schemeClr val="tx1"/>
                          </a:solidFill>
                          <a:effectLst/>
                          <a:latin typeface="Trebuchet MS" panose="020B0603020202020204" pitchFamily="34" charset="0"/>
                          <a:ea typeface="+mn-ea"/>
                          <a:cs typeface="+mn-cs"/>
                        </a:rPr>
                        <a:t>ers Planlama</a:t>
                      </a:r>
                    </a:p>
                    <a:p>
                      <a:r>
                        <a:rPr lang="tr-TR" sz="18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H</a:t>
                      </a:r>
                      <a:r>
                        <a:rPr lang="tr-TR" sz="1800" kern="1200" dirty="0">
                          <a:solidFill>
                            <a:schemeClr val="tx1"/>
                          </a:solidFill>
                          <a:effectLst/>
                          <a:latin typeface="Trebuchet MS" panose="020B0603020202020204" pitchFamily="34" charset="0"/>
                          <a:ea typeface="+mn-ea"/>
                          <a:cs typeface="+mn-cs"/>
                        </a:rPr>
                        <a:t>azırlık</a:t>
                      </a:r>
                    </a:p>
                    <a:p>
                      <a:r>
                        <a:rPr lang="tr-TR" sz="18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D</a:t>
                      </a:r>
                      <a:r>
                        <a:rPr lang="tr-TR" sz="1800" kern="1200" dirty="0">
                          <a:solidFill>
                            <a:schemeClr val="tx1"/>
                          </a:solidFill>
                          <a:effectLst/>
                          <a:latin typeface="Trebuchet MS" panose="020B0603020202020204" pitchFamily="34" charset="0"/>
                          <a:ea typeface="+mn-ea"/>
                          <a:cs typeface="+mn-cs"/>
                        </a:rPr>
                        <a:t>ers Uygulaması</a:t>
                      </a:r>
                    </a:p>
                    <a:p>
                      <a:r>
                        <a:rPr lang="tr-TR" sz="18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D</a:t>
                      </a:r>
                      <a:r>
                        <a:rPr lang="tr-TR" sz="1800" kern="1200" dirty="0">
                          <a:solidFill>
                            <a:schemeClr val="tx1"/>
                          </a:solidFill>
                          <a:effectLst/>
                          <a:latin typeface="Trebuchet MS" panose="020B0603020202020204" pitchFamily="34" charset="0"/>
                          <a:ea typeface="+mn-ea"/>
                          <a:cs typeface="+mn-cs"/>
                        </a:rPr>
                        <a:t>eğerlendirme </a:t>
                      </a:r>
                      <a:r>
                        <a:rPr lang="tr-TR" sz="1600" kern="1200" dirty="0">
                          <a:effectLst/>
                          <a:latin typeface="Trebuchet MS" panose="020B0603020202020204" pitchFamily="34" charset="0"/>
                          <a:ea typeface="Times New Roman"/>
                        </a:rPr>
                        <a:t> </a:t>
                      </a:r>
                      <a:endParaRPr lang="tr-TR" sz="1600" dirty="0">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İçerik Yer Tutucusu 6"/>
          <p:cNvGraphicFramePr>
            <a:graphicFrameLocks/>
          </p:cNvGraphicFramePr>
          <p:nvPr>
            <p:extLst>
              <p:ext uri="{D42A27DB-BD31-4B8C-83A1-F6EECF244321}">
                <p14:modId xmlns:p14="http://schemas.microsoft.com/office/powerpoint/2010/main" val="3957655887"/>
              </p:ext>
            </p:extLst>
          </p:nvPr>
        </p:nvGraphicFramePr>
        <p:xfrm>
          <a:off x="2051720" y="1052737"/>
          <a:ext cx="4248472" cy="5738120"/>
        </p:xfrm>
        <a:graphic>
          <a:graphicData uri="http://schemas.openxmlformats.org/drawingml/2006/table">
            <a:tbl>
              <a:tblPr firstRow="1" firstCol="1" bandRow="1"/>
              <a:tblGrid>
                <a:gridCol w="4248472">
                  <a:extLst>
                    <a:ext uri="{9D8B030D-6E8A-4147-A177-3AD203B41FA5}">
                      <a16:colId xmlns:a16="http://schemas.microsoft.com/office/drawing/2014/main" val="20001"/>
                    </a:ext>
                  </a:extLst>
                </a:gridCol>
              </a:tblGrid>
              <a:tr h="280416">
                <a:tc>
                  <a:txBody>
                    <a:bodyPr/>
                    <a:lstStyle/>
                    <a:p>
                      <a:pPr algn="ctr">
                        <a:lnSpc>
                          <a:spcPct val="115000"/>
                        </a:lnSpc>
                        <a:spcAft>
                          <a:spcPts val="1200"/>
                        </a:spcAft>
                        <a:tabLst>
                          <a:tab pos="1289050" algn="l"/>
                        </a:tabLs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İŞLEYİŞ</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pPr marL="261938" lvl="0" indent="-261938">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1.</a:t>
                      </a:r>
                      <a:r>
                        <a:rPr lang="tr-TR" sz="1600" kern="1200" dirty="0">
                          <a:effectLst/>
                          <a:latin typeface="Trebuchet MS" panose="020B0603020202020204" pitchFamily="34" charset="0"/>
                          <a:ea typeface="Times New Roman"/>
                          <a:cs typeface="Times New Roman"/>
                        </a:rPr>
                        <a:t>	Aday öğretmen, süreç içerisinde danışman öğretmenin rehberliğinde derse ön hazırlık (planlama), ders materyali geliştirme, ölçme değerlendirme aracı hazırlama çalışmalarına vakit ayırır.  </a:t>
                      </a:r>
                    </a:p>
                    <a:p>
                      <a:pPr marL="261938" lvl="0" indent="-261938">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2.</a:t>
                      </a:r>
                      <a:r>
                        <a:rPr lang="tr-TR" sz="1600" kern="1200" dirty="0">
                          <a:effectLst/>
                          <a:latin typeface="Trebuchet MS" panose="020B0603020202020204" pitchFamily="34" charset="0"/>
                          <a:ea typeface="Times New Roman"/>
                          <a:cs typeface="Times New Roman"/>
                        </a:rPr>
                        <a:t>	Aday öğretmen aşağıdaki etkinlikleri danışman öğretmenin rehberliğinde gerçekleştirir. </a:t>
                      </a:r>
                    </a:p>
                    <a:p>
                      <a:pPr marL="536575" lvl="0" indent="-261938">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a.</a:t>
                      </a:r>
                      <a:r>
                        <a:rPr lang="tr-TR" sz="1600" kern="1200" dirty="0">
                          <a:effectLst/>
                          <a:latin typeface="Trebuchet MS" panose="020B0603020202020204" pitchFamily="34" charset="0"/>
                          <a:ea typeface="Times New Roman"/>
                          <a:cs typeface="Times New Roman"/>
                        </a:rPr>
                        <a:t>	Bir ders planı hazırlar.</a:t>
                      </a:r>
                    </a:p>
                    <a:p>
                      <a:pPr marL="536575" lvl="0" indent="-261938">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b.</a:t>
                      </a:r>
                      <a:r>
                        <a:rPr lang="tr-TR" sz="1600" kern="1200" dirty="0">
                          <a:effectLst/>
                          <a:latin typeface="Trebuchet MS" panose="020B0603020202020204" pitchFamily="34" charset="0"/>
                          <a:ea typeface="Times New Roman"/>
                          <a:cs typeface="Times New Roman"/>
                        </a:rPr>
                        <a:t>	Dersiyle ilgili uygun materyal geliştirir.</a:t>
                      </a:r>
                    </a:p>
                    <a:p>
                      <a:pPr marL="536575" lvl="0" indent="-261938">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c.</a:t>
                      </a:r>
                      <a:r>
                        <a:rPr lang="tr-TR" sz="1600" kern="1200" dirty="0">
                          <a:effectLst/>
                          <a:latin typeface="Trebuchet MS" panose="020B0603020202020204" pitchFamily="34" charset="0"/>
                          <a:ea typeface="Times New Roman"/>
                          <a:cs typeface="Times New Roman"/>
                        </a:rPr>
                        <a:t>	Aday öğretmen atandığı okulda göreve başladığı andan itibaren dersine girer. Danışman öğretmen gözlediği dersle ilgili gözlem formlarını doldurur ve ders sonunda aday öğretmenle işlenen dersin değerlendirmesini yapar.</a:t>
                      </a:r>
                    </a:p>
                    <a:p>
                      <a:pPr marL="536575" lvl="0" indent="-261938">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d.	</a:t>
                      </a:r>
                      <a:r>
                        <a:rPr lang="tr-TR" sz="1600" kern="1200" dirty="0">
                          <a:effectLst/>
                          <a:latin typeface="Trebuchet MS" panose="020B0603020202020204" pitchFamily="34" charset="0"/>
                          <a:ea typeface="Times New Roman"/>
                          <a:cs typeface="Times New Roman"/>
                        </a:rPr>
                        <a:t>Dersiyle ilgili uygun ölçme araçları geliştirir.</a:t>
                      </a:r>
                      <a:r>
                        <a:rPr lang="tr-TR" sz="1600" dirty="0">
                          <a:effectLst/>
                          <a:latin typeface="Trebuchet MS" panose="020B0603020202020204" pitchFamily="34"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İçerik Yer Tutucusu 6"/>
          <p:cNvGraphicFramePr>
            <a:graphicFrameLocks/>
          </p:cNvGraphicFramePr>
          <p:nvPr>
            <p:extLst>
              <p:ext uri="{D42A27DB-BD31-4B8C-83A1-F6EECF244321}">
                <p14:modId xmlns:p14="http://schemas.microsoft.com/office/powerpoint/2010/main" val="982483899"/>
              </p:ext>
            </p:extLst>
          </p:nvPr>
        </p:nvGraphicFramePr>
        <p:xfrm>
          <a:off x="8314353" y="1047310"/>
          <a:ext cx="648073" cy="5738120"/>
        </p:xfrm>
        <a:graphic>
          <a:graphicData uri="http://schemas.openxmlformats.org/drawingml/2006/table">
            <a:tbl>
              <a:tblPr firstRow="1" firstCol="1" bandRow="1"/>
              <a:tblGrid>
                <a:gridCol w="648073">
                  <a:extLst>
                    <a:ext uri="{9D8B030D-6E8A-4147-A177-3AD203B41FA5}">
                      <a16:colId xmlns:a16="http://schemas.microsoft.com/office/drawing/2014/main" val="20003"/>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SÜRE</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tr-TR" sz="16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234</a:t>
                      </a:r>
                      <a:r>
                        <a:rPr lang="tr-TR" sz="1600" kern="1200" dirty="0">
                          <a:solidFill>
                            <a:schemeClr val="tx1"/>
                          </a:solidFill>
                          <a:effectLst/>
                          <a:latin typeface="Trebuchet MS" panose="020B0603020202020204" pitchFamily="34" charset="0"/>
                          <a:ea typeface="+mn-ea"/>
                          <a:cs typeface="+mn-cs"/>
                        </a:rPr>
                        <a:t> saat</a:t>
                      </a:r>
                      <a:endParaRPr lang="tr-TR" sz="1600" dirty="0">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İçerik Yer Tutucusu 6"/>
          <p:cNvGraphicFramePr>
            <a:graphicFrameLocks/>
          </p:cNvGraphicFramePr>
          <p:nvPr>
            <p:extLst>
              <p:ext uri="{D42A27DB-BD31-4B8C-83A1-F6EECF244321}">
                <p14:modId xmlns:p14="http://schemas.microsoft.com/office/powerpoint/2010/main" val="2286786614"/>
              </p:ext>
            </p:extLst>
          </p:nvPr>
        </p:nvGraphicFramePr>
        <p:xfrm>
          <a:off x="6300192" y="1049946"/>
          <a:ext cx="2016224" cy="5738120"/>
        </p:xfrm>
        <a:graphic>
          <a:graphicData uri="http://schemas.openxmlformats.org/drawingml/2006/table">
            <a:tbl>
              <a:tblPr firstRow="1" firstCol="1" bandRow="1"/>
              <a:tblGrid>
                <a:gridCol w="2016224">
                  <a:extLst>
                    <a:ext uri="{9D8B030D-6E8A-4147-A177-3AD203B41FA5}">
                      <a16:colId xmlns:a16="http://schemas.microsoft.com/office/drawing/2014/main" val="20002"/>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AÇIKLAMALAR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rPr>
                        <a:t>A</a:t>
                      </a:r>
                      <a:r>
                        <a:rPr lang="tr-TR" sz="1600" kern="1200" dirty="0">
                          <a:effectLst/>
                          <a:latin typeface="Trebuchet MS" panose="020B0603020202020204" pitchFamily="34" charset="0"/>
                          <a:ea typeface="Times New Roman"/>
                        </a:rPr>
                        <a:t>ynı ilçede veya eğitim bölgesinde görev yapan ve aynı branşlarda olan aday öğretmenler belirli periyotlarla bir araya gelerek ortak komisyon/atölye çalışmaları ile ön hazırlık ve değerlendirme süreçlerinde yaptıkları çalışmaları paylaşırlar. </a:t>
                      </a:r>
                    </a:p>
                    <a:p>
                      <a:endParaRPr lang="tr-TR" sz="1600" kern="1200" dirty="0">
                        <a:effectLst/>
                        <a:latin typeface="Trebuchet MS" panose="020B0603020202020204" pitchFamily="34" charset="0"/>
                        <a:ea typeface="Times New Roman"/>
                      </a:endParaRPr>
                    </a:p>
                    <a:p>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rPr>
                        <a:t>B</a:t>
                      </a:r>
                      <a:r>
                        <a:rPr lang="tr-TR" sz="1600" kern="1200" dirty="0">
                          <a:effectLst/>
                          <a:latin typeface="Trebuchet MS" panose="020B0603020202020204" pitchFamily="34" charset="0"/>
                          <a:ea typeface="Times New Roman"/>
                        </a:rPr>
                        <a:t>u çalışmaya danışman öğretmenler sırasıyla başkanlık ederler.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741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p:txBody>
          <a:bodyPr/>
          <a:lstStyle/>
          <a:p>
            <a:r>
              <a:rPr lang="tr-TR" sz="3200" dirty="0"/>
              <a:t>ADAY ÖĞRETMEN YETİŞTİRME SÜRECİ</a:t>
            </a:r>
          </a:p>
        </p:txBody>
      </p:sp>
      <p:graphicFrame>
        <p:nvGraphicFramePr>
          <p:cNvPr id="8" name="İçerik Yer Tutucusu 6"/>
          <p:cNvGraphicFramePr>
            <a:graphicFrameLocks/>
          </p:cNvGraphicFramePr>
          <p:nvPr>
            <p:extLst>
              <p:ext uri="{D42A27DB-BD31-4B8C-83A1-F6EECF244321}">
                <p14:modId xmlns:p14="http://schemas.microsoft.com/office/powerpoint/2010/main" val="2279847695"/>
              </p:ext>
            </p:extLst>
          </p:nvPr>
        </p:nvGraphicFramePr>
        <p:xfrm>
          <a:off x="179512" y="1052737"/>
          <a:ext cx="1872208" cy="5738120"/>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ETKİNLİKLER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tr-TR" sz="18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D</a:t>
                      </a:r>
                      <a:r>
                        <a:rPr lang="tr-TR" sz="1800" b="0" kern="1200" dirty="0">
                          <a:solidFill>
                            <a:schemeClr val="tx1"/>
                          </a:solidFill>
                          <a:effectLst/>
                          <a:latin typeface="Trebuchet MS" panose="020B0603020202020204" pitchFamily="34" charset="0"/>
                          <a:ea typeface="+mn-ea"/>
                          <a:cs typeface="+mn-cs"/>
                        </a:rPr>
                        <a:t>ers İzleme</a:t>
                      </a:r>
                      <a:r>
                        <a:rPr lang="tr-TR" sz="1600" b="0" kern="1200" dirty="0">
                          <a:effectLst/>
                          <a:latin typeface="Trebuchet MS" panose="020B0603020202020204" pitchFamily="34" charset="0"/>
                          <a:ea typeface="Times New Roman"/>
                        </a:rPr>
                        <a:t> </a:t>
                      </a:r>
                      <a:endParaRPr lang="tr-TR" sz="1600" b="0" dirty="0">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İçerik Yer Tutucusu 6"/>
          <p:cNvGraphicFramePr>
            <a:graphicFrameLocks/>
          </p:cNvGraphicFramePr>
          <p:nvPr>
            <p:extLst>
              <p:ext uri="{D42A27DB-BD31-4B8C-83A1-F6EECF244321}">
                <p14:modId xmlns:p14="http://schemas.microsoft.com/office/powerpoint/2010/main" val="762340475"/>
              </p:ext>
            </p:extLst>
          </p:nvPr>
        </p:nvGraphicFramePr>
        <p:xfrm>
          <a:off x="2051720" y="1052737"/>
          <a:ext cx="4248472" cy="5738120"/>
        </p:xfrm>
        <a:graphic>
          <a:graphicData uri="http://schemas.openxmlformats.org/drawingml/2006/table">
            <a:tbl>
              <a:tblPr firstRow="1" firstCol="1" bandRow="1"/>
              <a:tblGrid>
                <a:gridCol w="4248472">
                  <a:extLst>
                    <a:ext uri="{9D8B030D-6E8A-4147-A177-3AD203B41FA5}">
                      <a16:colId xmlns:a16="http://schemas.microsoft.com/office/drawing/2014/main" val="20001"/>
                    </a:ext>
                  </a:extLst>
                </a:gridCol>
              </a:tblGrid>
              <a:tr h="280416">
                <a:tc>
                  <a:txBody>
                    <a:bodyPr/>
                    <a:lstStyle/>
                    <a:p>
                      <a:pPr algn="ctr">
                        <a:lnSpc>
                          <a:spcPct val="115000"/>
                        </a:lnSpc>
                        <a:spcAft>
                          <a:spcPts val="1200"/>
                        </a:spcAft>
                        <a:tabLst>
                          <a:tab pos="1289050" algn="l"/>
                        </a:tabLs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İŞLEYİŞ</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pPr marL="87313" lvl="0" indent="0">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A</a:t>
                      </a:r>
                      <a:r>
                        <a:rPr lang="tr-TR" sz="1600" b="0" kern="1200" dirty="0">
                          <a:effectLst/>
                          <a:latin typeface="Trebuchet MS" panose="020B0603020202020204" pitchFamily="34" charset="0"/>
                          <a:ea typeface="Times New Roman"/>
                          <a:cs typeface="Times New Roman"/>
                        </a:rPr>
                        <a:t>day öğretmen danışman öğretmen rehberliğinde danışman öğretmeninin ve diğer öğretmenlerin dersini izler, ilgili formları doldurur </a:t>
                      </a:r>
                      <a:r>
                        <a:rPr lang="tr-TR" sz="1600" b="0" kern="1200" dirty="0">
                          <a:effectLst/>
                          <a:latin typeface="Trebuchet MS" panose="020B0603020202020204" pitchFamily="34" charset="0"/>
                          <a:ea typeface="Times New Roman"/>
                          <a:cs typeface="Times New Roman"/>
                          <a:hlinkClick r:id="" action="ppaction://noaction"/>
                        </a:rPr>
                        <a:t>(Form</a:t>
                      </a:r>
                      <a:r>
                        <a:rPr lang="tr-TR" sz="1600" b="0" kern="1200" baseline="0" dirty="0">
                          <a:effectLst/>
                          <a:latin typeface="Trebuchet MS" panose="020B0603020202020204" pitchFamily="34" charset="0"/>
                          <a:ea typeface="Times New Roman"/>
                          <a:cs typeface="Times New Roman"/>
                          <a:hlinkClick r:id="" action="ppaction://noaction"/>
                        </a:rPr>
                        <a:t> 3</a:t>
                      </a:r>
                      <a:r>
                        <a:rPr lang="tr-TR" sz="1600" b="0" kern="1200" dirty="0">
                          <a:effectLst/>
                          <a:latin typeface="Trebuchet MS" panose="020B0603020202020204" pitchFamily="34" charset="0"/>
                          <a:ea typeface="Times New Roman"/>
                          <a:cs typeface="Times New Roman"/>
                          <a:hlinkClick r:id="" action="ppaction://noaction"/>
                        </a:rPr>
                        <a:t>) </a:t>
                      </a:r>
                      <a:r>
                        <a:rPr lang="tr-TR" sz="1600" b="0" kern="1200" dirty="0">
                          <a:effectLst/>
                          <a:latin typeface="Trebuchet MS" panose="020B0603020202020204" pitchFamily="34" charset="0"/>
                          <a:ea typeface="Times New Roman"/>
                          <a:cs typeface="Times New Roman"/>
                        </a:rPr>
                        <a:t>ve ders sonunda gözlemde bulunduğu sınıfın öğretmeniyle izlediği dersin değerlendirmesini yapar. </a:t>
                      </a:r>
                    </a:p>
                    <a:p>
                      <a:pPr marL="87313" lvl="0" indent="0">
                        <a:lnSpc>
                          <a:spcPct val="115000"/>
                        </a:lnSpc>
                        <a:spcAft>
                          <a:spcPts val="300"/>
                        </a:spcAft>
                      </a:pPr>
                      <a:endParaRPr lang="tr-TR" sz="1600" b="0" kern="1200" dirty="0">
                        <a:effectLst/>
                        <a:latin typeface="Trebuchet MS" panose="020B0603020202020204" pitchFamily="34" charset="0"/>
                        <a:ea typeface="Times New Roman"/>
                        <a:cs typeface="Times New Roman"/>
                      </a:endParaRPr>
                    </a:p>
                    <a:p>
                      <a:pPr marL="87313" lvl="0" indent="0">
                        <a:lnSpc>
                          <a:spcPct val="115000"/>
                        </a:lnSpc>
                        <a:spcAft>
                          <a:spcPts val="3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A</a:t>
                      </a:r>
                      <a:r>
                        <a:rPr lang="tr-TR" sz="1600" b="0" kern="1200" dirty="0">
                          <a:effectLst/>
                          <a:latin typeface="Trebuchet MS" panose="020B0603020202020204" pitchFamily="34" charset="0"/>
                          <a:ea typeface="Times New Roman"/>
                          <a:cs typeface="Times New Roman"/>
                        </a:rPr>
                        <a:t>day öğretmenler, kendi okulunda ders izleme süresinde farklı branşlardaki öğretmenlerin derslerinde de gözlemlerde bulunur. Bu dersin kaç saat olacağını danışman öğretmeni ve okul müdürü belirler.</a:t>
                      </a:r>
                    </a:p>
                    <a:p>
                      <a:pPr marL="87313" lvl="0" indent="0">
                        <a:lnSpc>
                          <a:spcPct val="115000"/>
                        </a:lnSpc>
                        <a:spcAft>
                          <a:spcPts val="3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cs typeface="Times New Roman"/>
                        </a:rPr>
                        <a:t>D</a:t>
                      </a:r>
                      <a:r>
                        <a:rPr lang="tr-TR" sz="1600" b="0" dirty="0">
                          <a:effectLst/>
                          <a:latin typeface="Trebuchet MS" panose="020B0603020202020204" pitchFamily="34" charset="0"/>
                          <a:ea typeface="Times New Roman"/>
                          <a:cs typeface="Times New Roman"/>
                        </a:rPr>
                        <a:t>anışman öğretmenler haftada en az 2 (iki) saat aday öğretmenin sınıfında ders uygulamasını izleyecektir. İzlediği</a:t>
                      </a:r>
                      <a:r>
                        <a:rPr lang="tr-TR" sz="1600" b="0" baseline="0" dirty="0">
                          <a:effectLst/>
                          <a:latin typeface="Trebuchet MS" panose="020B0603020202020204" pitchFamily="34" charset="0"/>
                          <a:ea typeface="Times New Roman"/>
                          <a:cs typeface="Times New Roman"/>
                        </a:rPr>
                        <a:t> derslerle ilgili </a:t>
                      </a:r>
                      <a:r>
                        <a:rPr lang="tr-TR" sz="1600" b="0" baseline="0" dirty="0">
                          <a:effectLst/>
                          <a:latin typeface="Trebuchet MS" panose="020B0603020202020204" pitchFamily="34" charset="0"/>
                          <a:ea typeface="Times New Roman"/>
                          <a:cs typeface="Times New Roman"/>
                          <a:hlinkClick r:id="" action="ppaction://noaction"/>
                        </a:rPr>
                        <a:t>Form 4-A </a:t>
                      </a:r>
                      <a:r>
                        <a:rPr lang="tr-TR" sz="1600" b="0" baseline="0" dirty="0">
                          <a:effectLst/>
                          <a:latin typeface="Trebuchet MS" panose="020B0603020202020204" pitchFamily="34" charset="0"/>
                          <a:ea typeface="Times New Roman"/>
                          <a:cs typeface="Times New Roman"/>
                        </a:rPr>
                        <a:t>ve </a:t>
                      </a:r>
                      <a:r>
                        <a:rPr lang="tr-TR" sz="1600" b="0" baseline="0" dirty="0">
                          <a:effectLst/>
                          <a:latin typeface="Trebuchet MS" panose="020B0603020202020204" pitchFamily="34" charset="0"/>
                          <a:ea typeface="Times New Roman"/>
                          <a:cs typeface="Times New Roman"/>
                          <a:hlinkClick r:id="" action="ppaction://noaction"/>
                        </a:rPr>
                        <a:t>Form 4-B</a:t>
                      </a:r>
                      <a:r>
                        <a:rPr lang="tr-TR" sz="1600" b="0" baseline="0" dirty="0">
                          <a:effectLst/>
                          <a:latin typeface="Trebuchet MS" panose="020B0603020202020204" pitchFamily="34" charset="0"/>
                          <a:ea typeface="Times New Roman"/>
                          <a:cs typeface="Times New Roman"/>
                        </a:rPr>
                        <a:t>’yi doldurur.</a:t>
                      </a:r>
                      <a:endParaRPr lang="tr-TR" sz="1600" b="0" dirty="0">
                        <a:effectLst/>
                        <a:latin typeface="Trebuchet MS" panose="020B0603020202020204" pitchFamily="34" charset="0"/>
                        <a:ea typeface="Times New Roman"/>
                        <a:cs typeface="Times New Roman"/>
                      </a:endParaRPr>
                    </a:p>
                    <a:p>
                      <a:pPr marL="87313" lvl="0" indent="0">
                        <a:lnSpc>
                          <a:spcPct val="115000"/>
                        </a:lnSpc>
                        <a:spcAft>
                          <a:spcPts val="300"/>
                        </a:spcAft>
                      </a:pPr>
                      <a:endParaRPr lang="tr-TR" sz="1600" b="0" dirty="0">
                        <a:effectLst/>
                        <a:latin typeface="Trebuchet MS" panose="020B060302020202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İçerik Yer Tutucusu 6"/>
          <p:cNvGraphicFramePr>
            <a:graphicFrameLocks/>
          </p:cNvGraphicFramePr>
          <p:nvPr>
            <p:extLst>
              <p:ext uri="{D42A27DB-BD31-4B8C-83A1-F6EECF244321}">
                <p14:modId xmlns:p14="http://schemas.microsoft.com/office/powerpoint/2010/main" val="2152317325"/>
              </p:ext>
            </p:extLst>
          </p:nvPr>
        </p:nvGraphicFramePr>
        <p:xfrm>
          <a:off x="8314353" y="1047310"/>
          <a:ext cx="648073" cy="5738120"/>
        </p:xfrm>
        <a:graphic>
          <a:graphicData uri="http://schemas.openxmlformats.org/drawingml/2006/table">
            <a:tbl>
              <a:tblPr firstRow="1" firstCol="1" bandRow="1"/>
              <a:tblGrid>
                <a:gridCol w="648073">
                  <a:extLst>
                    <a:ext uri="{9D8B030D-6E8A-4147-A177-3AD203B41FA5}">
                      <a16:colId xmlns:a16="http://schemas.microsoft.com/office/drawing/2014/main" val="20003"/>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SÜRE</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tr-TR" sz="16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54</a:t>
                      </a:r>
                      <a:r>
                        <a:rPr lang="tr-TR" sz="1600" kern="1200" dirty="0">
                          <a:solidFill>
                            <a:schemeClr val="tx1"/>
                          </a:solidFill>
                          <a:effectLst/>
                          <a:latin typeface="Trebuchet MS" panose="020B0603020202020204" pitchFamily="34" charset="0"/>
                          <a:ea typeface="+mn-ea"/>
                          <a:cs typeface="+mn-cs"/>
                        </a:rPr>
                        <a:t> saat</a:t>
                      </a:r>
                      <a:endParaRPr lang="tr-TR" sz="1600" dirty="0">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İçerik Yer Tutucusu 6"/>
          <p:cNvGraphicFramePr>
            <a:graphicFrameLocks/>
          </p:cNvGraphicFramePr>
          <p:nvPr>
            <p:extLst>
              <p:ext uri="{D42A27DB-BD31-4B8C-83A1-F6EECF244321}">
                <p14:modId xmlns:p14="http://schemas.microsoft.com/office/powerpoint/2010/main" val="3625260175"/>
              </p:ext>
            </p:extLst>
          </p:nvPr>
        </p:nvGraphicFramePr>
        <p:xfrm>
          <a:off x="6300192" y="1049946"/>
          <a:ext cx="2016224" cy="5738120"/>
        </p:xfrm>
        <a:graphic>
          <a:graphicData uri="http://schemas.openxmlformats.org/drawingml/2006/table">
            <a:tbl>
              <a:tblPr firstRow="1" firstCol="1" bandRow="1"/>
              <a:tblGrid>
                <a:gridCol w="2016224">
                  <a:extLst>
                    <a:ext uri="{9D8B030D-6E8A-4147-A177-3AD203B41FA5}">
                      <a16:colId xmlns:a16="http://schemas.microsoft.com/office/drawing/2014/main" val="20002"/>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AÇIKLAMALAR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rPr>
                        <a:t>A</a:t>
                      </a:r>
                      <a:r>
                        <a:rPr lang="tr-TR" sz="1600" kern="1200" dirty="0">
                          <a:effectLst/>
                          <a:latin typeface="Trebuchet MS" panose="020B0603020202020204" pitchFamily="34" charset="0"/>
                          <a:ea typeface="Times New Roman"/>
                        </a:rPr>
                        <a:t>day öğretmen,  haftada 2 (iki)saat ders izlemesi yapar.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744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p:txBody>
          <a:bodyPr/>
          <a:lstStyle/>
          <a:p>
            <a:r>
              <a:rPr lang="tr-TR" sz="3200" dirty="0"/>
              <a:t>ADAY ÖĞRETMEN YETİŞTİRME SÜRECİ</a:t>
            </a:r>
          </a:p>
        </p:txBody>
      </p:sp>
      <p:graphicFrame>
        <p:nvGraphicFramePr>
          <p:cNvPr id="8" name="İçerik Yer Tutucusu 6"/>
          <p:cNvGraphicFramePr>
            <a:graphicFrameLocks/>
          </p:cNvGraphicFramePr>
          <p:nvPr>
            <p:extLst>
              <p:ext uri="{D42A27DB-BD31-4B8C-83A1-F6EECF244321}">
                <p14:modId xmlns:p14="http://schemas.microsoft.com/office/powerpoint/2010/main" val="2114490428"/>
              </p:ext>
            </p:extLst>
          </p:nvPr>
        </p:nvGraphicFramePr>
        <p:xfrm>
          <a:off x="179512" y="1052737"/>
          <a:ext cx="1872208" cy="5738120"/>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ETKİNLİKLER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sv-SE" sz="18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O</a:t>
                      </a:r>
                      <a:r>
                        <a:rPr lang="sv-SE" sz="1800" b="0" kern="1200" dirty="0">
                          <a:solidFill>
                            <a:schemeClr val="tx1"/>
                          </a:solidFill>
                          <a:effectLst/>
                          <a:latin typeface="Trebuchet MS" panose="020B0603020202020204" pitchFamily="34" charset="0"/>
                          <a:ea typeface="+mn-ea"/>
                          <a:cs typeface="+mn-cs"/>
                        </a:rPr>
                        <a:t>kul İçi Gözlem ve Uygulamalar</a:t>
                      </a:r>
                      <a:endParaRPr lang="tr-TR" sz="1600" b="0" dirty="0">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İçerik Yer Tutucusu 6"/>
          <p:cNvGraphicFramePr>
            <a:graphicFrameLocks/>
          </p:cNvGraphicFramePr>
          <p:nvPr>
            <p:extLst>
              <p:ext uri="{D42A27DB-BD31-4B8C-83A1-F6EECF244321}">
                <p14:modId xmlns:p14="http://schemas.microsoft.com/office/powerpoint/2010/main" val="502607940"/>
              </p:ext>
            </p:extLst>
          </p:nvPr>
        </p:nvGraphicFramePr>
        <p:xfrm>
          <a:off x="2051720" y="1052737"/>
          <a:ext cx="4248472" cy="5763827"/>
        </p:xfrm>
        <a:graphic>
          <a:graphicData uri="http://schemas.openxmlformats.org/drawingml/2006/table">
            <a:tbl>
              <a:tblPr firstRow="1" firstCol="1" bandRow="1"/>
              <a:tblGrid>
                <a:gridCol w="4248472">
                  <a:extLst>
                    <a:ext uri="{9D8B030D-6E8A-4147-A177-3AD203B41FA5}">
                      <a16:colId xmlns:a16="http://schemas.microsoft.com/office/drawing/2014/main" val="20001"/>
                    </a:ext>
                  </a:extLst>
                </a:gridCol>
              </a:tblGrid>
              <a:tr h="280416">
                <a:tc>
                  <a:txBody>
                    <a:bodyPr/>
                    <a:lstStyle/>
                    <a:p>
                      <a:pPr algn="ctr">
                        <a:lnSpc>
                          <a:spcPct val="115000"/>
                        </a:lnSpc>
                        <a:spcAft>
                          <a:spcPts val="1200"/>
                        </a:spcAft>
                        <a:tabLst>
                          <a:tab pos="1289050" algn="l"/>
                        </a:tabLs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İŞLEYİŞ</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3411">
                <a:tc>
                  <a:txBody>
                    <a:bodyPr/>
                    <a:lstStyle/>
                    <a:p>
                      <a:pPr marL="261938" lvl="0" indent="-174625">
                        <a:lnSpc>
                          <a:spcPct val="115000"/>
                        </a:lnSpc>
                        <a:spcAft>
                          <a:spcPts val="300"/>
                        </a:spcAft>
                      </a:pPr>
                      <a:r>
                        <a:rPr lang="tr-TR" sz="133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1. </a:t>
                      </a:r>
                      <a:r>
                        <a:rPr lang="tr-TR" sz="1330" b="0" kern="1200" dirty="0">
                          <a:effectLst/>
                          <a:latin typeface="Trebuchet MS" panose="020B0603020202020204" pitchFamily="34" charset="0"/>
                          <a:ea typeface="Times New Roman"/>
                          <a:cs typeface="Times New Roman"/>
                        </a:rPr>
                        <a:t>Aday öğretmen, öğretmenler kurulu, zümre öğretmenler kurulu, şube öğretmenler kurulu, rehberlik hizmetleri yürütme kurulu, öğrenci davranışlarını izleme kurulu, disiplin kurulu, okul aile birliği toplantısı, anma ve kutlama komisyonu, sosyal etkinlik ve kulüp çalışmaları, satın alma, muayene ve teslim alma komisyonu, servis denetimi, kantin denetimi, yetiştirme kursları gibi okuldaki bütün kurul ve komisyonları izler.</a:t>
                      </a:r>
                    </a:p>
                    <a:p>
                      <a:pPr marL="261938" lvl="0" indent="-174625">
                        <a:lnSpc>
                          <a:spcPct val="115000"/>
                        </a:lnSpc>
                        <a:spcAft>
                          <a:spcPts val="300"/>
                        </a:spcAft>
                      </a:pPr>
                      <a:r>
                        <a:rPr lang="tr-TR" sz="133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2.</a:t>
                      </a:r>
                      <a:r>
                        <a:rPr lang="tr-TR" sz="1330" b="0" kern="1200" dirty="0">
                          <a:effectLst/>
                          <a:latin typeface="Trebuchet MS" panose="020B0603020202020204" pitchFamily="34" charset="0"/>
                          <a:ea typeface="Times New Roman"/>
                          <a:cs typeface="Times New Roman"/>
                        </a:rPr>
                        <a:t> Okul yerleşkesinde yer alan bütün birim ve bölümleri tanır ve işleyişi hakkında bilgi sahibi olur (Pansiyonu olmayan okullarda görev yapan aday öğretmenler en az 1 gün pansiyonlu bir okulda gözlem yaparlar).</a:t>
                      </a:r>
                    </a:p>
                    <a:p>
                      <a:pPr marL="261938" lvl="0" indent="-174625">
                        <a:lnSpc>
                          <a:spcPct val="115000"/>
                        </a:lnSpc>
                        <a:spcAft>
                          <a:spcPts val="300"/>
                        </a:spcAft>
                      </a:pPr>
                      <a:r>
                        <a:rPr lang="tr-TR" sz="133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4.</a:t>
                      </a:r>
                      <a:r>
                        <a:rPr lang="tr-TR" sz="1330" b="0" kern="1200" dirty="0">
                          <a:effectLst/>
                          <a:latin typeface="Trebuchet MS" panose="020B0603020202020204" pitchFamily="34" charset="0"/>
                          <a:ea typeface="Times New Roman"/>
                          <a:cs typeface="Times New Roman"/>
                        </a:rPr>
                        <a:t> Okul içi birimlerdeki toplantılarda aktif görev alır.</a:t>
                      </a:r>
                    </a:p>
                    <a:p>
                      <a:pPr marL="261938" lvl="0" indent="-174625">
                        <a:lnSpc>
                          <a:spcPct val="115000"/>
                        </a:lnSpc>
                        <a:spcAft>
                          <a:spcPts val="300"/>
                        </a:spcAft>
                      </a:pPr>
                      <a:r>
                        <a:rPr lang="tr-TR" sz="133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5.</a:t>
                      </a:r>
                      <a:r>
                        <a:rPr lang="tr-TR" sz="1330" b="0" kern="1200" dirty="0">
                          <a:effectLst/>
                          <a:latin typeface="Trebuchet MS" panose="020B0603020202020204" pitchFamily="34" charset="0"/>
                          <a:ea typeface="Times New Roman"/>
                          <a:cs typeface="Times New Roman"/>
                        </a:rPr>
                        <a:t> Okul gelişimiyle ilgili saha çalışması yapar ve önerilerini de kapsayan rapor hazırlar.</a:t>
                      </a:r>
                    </a:p>
                    <a:p>
                      <a:pPr marL="261938" lvl="0" indent="-174625">
                        <a:lnSpc>
                          <a:spcPct val="115000"/>
                        </a:lnSpc>
                        <a:spcAft>
                          <a:spcPts val="300"/>
                        </a:spcAft>
                      </a:pPr>
                      <a:r>
                        <a:rPr lang="tr-TR" sz="133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6.</a:t>
                      </a:r>
                      <a:r>
                        <a:rPr lang="tr-TR" sz="1330" b="0" kern="1200" dirty="0">
                          <a:effectLst/>
                          <a:latin typeface="Trebuchet MS" panose="020B0603020202020204" pitchFamily="34" charset="0"/>
                          <a:ea typeface="Times New Roman"/>
                          <a:cs typeface="Times New Roman"/>
                        </a:rPr>
                        <a:t> Anma, kutlama, sosyal etkinlik, gezi vb. çalışmalarda görev alır.</a:t>
                      </a:r>
                    </a:p>
                    <a:p>
                      <a:pPr marL="261938" lvl="0" indent="-174625">
                        <a:lnSpc>
                          <a:spcPct val="115000"/>
                        </a:lnSpc>
                        <a:spcAft>
                          <a:spcPts val="300"/>
                        </a:spcAft>
                      </a:pPr>
                      <a:r>
                        <a:rPr lang="tr-TR" sz="1330" b="1" kern="1200" dirty="0">
                          <a:effectLst>
                            <a:outerShdw blurRad="38100" dist="38100" dir="2700000" algn="tl">
                              <a:srgbClr val="000000">
                                <a:alpha val="43137"/>
                              </a:srgbClr>
                            </a:outerShdw>
                          </a:effectLst>
                          <a:latin typeface="Trebuchet MS" panose="020B0603020202020204" pitchFamily="34" charset="0"/>
                          <a:ea typeface="Times New Roman"/>
                          <a:cs typeface="Times New Roman"/>
                        </a:rPr>
                        <a:t>7.</a:t>
                      </a:r>
                      <a:r>
                        <a:rPr lang="tr-TR" sz="1330" b="0" kern="1200" dirty="0">
                          <a:effectLst/>
                          <a:latin typeface="Trebuchet MS" panose="020B0603020202020204" pitchFamily="34" charset="0"/>
                          <a:ea typeface="Times New Roman"/>
                          <a:cs typeface="Times New Roman"/>
                        </a:rPr>
                        <a:t> Dönem sonu iş ve işlemlerinde aktif olarak görev alır.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İçerik Yer Tutucusu 6"/>
          <p:cNvGraphicFramePr>
            <a:graphicFrameLocks/>
          </p:cNvGraphicFramePr>
          <p:nvPr>
            <p:extLst/>
          </p:nvPr>
        </p:nvGraphicFramePr>
        <p:xfrm>
          <a:off x="8314353" y="1047310"/>
          <a:ext cx="648073" cy="5738120"/>
        </p:xfrm>
        <a:graphic>
          <a:graphicData uri="http://schemas.openxmlformats.org/drawingml/2006/table">
            <a:tbl>
              <a:tblPr firstRow="1" firstCol="1" bandRow="1"/>
              <a:tblGrid>
                <a:gridCol w="648073">
                  <a:extLst>
                    <a:ext uri="{9D8B030D-6E8A-4147-A177-3AD203B41FA5}">
                      <a16:colId xmlns:a16="http://schemas.microsoft.com/office/drawing/2014/main" val="20003"/>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SÜRE</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7704">
                <a:tc>
                  <a:txBody>
                    <a:bodyPr/>
                    <a:lstStyle/>
                    <a:p>
                      <a:r>
                        <a:rPr lang="tr-TR" sz="16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54</a:t>
                      </a:r>
                      <a:r>
                        <a:rPr lang="tr-TR" sz="1600" kern="1200" dirty="0">
                          <a:solidFill>
                            <a:schemeClr val="tx1"/>
                          </a:solidFill>
                          <a:effectLst/>
                          <a:latin typeface="Trebuchet MS" panose="020B0603020202020204" pitchFamily="34" charset="0"/>
                          <a:ea typeface="+mn-ea"/>
                          <a:cs typeface="+mn-cs"/>
                        </a:rPr>
                        <a:t> saat</a:t>
                      </a:r>
                      <a:endParaRPr lang="tr-TR" sz="1600" dirty="0">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İçerik Yer Tutucusu 6"/>
          <p:cNvGraphicFramePr>
            <a:graphicFrameLocks/>
          </p:cNvGraphicFramePr>
          <p:nvPr>
            <p:extLst>
              <p:ext uri="{D42A27DB-BD31-4B8C-83A1-F6EECF244321}">
                <p14:modId xmlns:p14="http://schemas.microsoft.com/office/powerpoint/2010/main" val="4131302119"/>
              </p:ext>
            </p:extLst>
          </p:nvPr>
        </p:nvGraphicFramePr>
        <p:xfrm>
          <a:off x="6300192" y="1049946"/>
          <a:ext cx="2016224" cy="5742782"/>
        </p:xfrm>
        <a:graphic>
          <a:graphicData uri="http://schemas.openxmlformats.org/drawingml/2006/table">
            <a:tbl>
              <a:tblPr firstRow="1" firstCol="1" bandRow="1"/>
              <a:tblGrid>
                <a:gridCol w="2016224">
                  <a:extLst>
                    <a:ext uri="{9D8B030D-6E8A-4147-A177-3AD203B41FA5}">
                      <a16:colId xmlns:a16="http://schemas.microsoft.com/office/drawing/2014/main" val="20002"/>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AÇIKLAMALAR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62366">
                <a:tc>
                  <a:txBody>
                    <a:bodyPr/>
                    <a:lstStyle/>
                    <a:p>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rPr>
                        <a:t>B</a:t>
                      </a:r>
                      <a:r>
                        <a:rPr lang="tr-TR" sz="1600" b="0" kern="1200" dirty="0">
                          <a:effectLst/>
                          <a:latin typeface="Trebuchet MS" panose="020B0603020202020204" pitchFamily="34" charset="0"/>
                          <a:ea typeface="Times New Roman"/>
                        </a:rPr>
                        <a:t>u süreçte haftada 4 (dört) saat okul içi gözlem ve uygulama yapılacaktır.  </a:t>
                      </a:r>
                    </a:p>
                    <a:p>
                      <a:endParaRPr lang="tr-TR" sz="1600" b="0" kern="1200" dirty="0">
                        <a:effectLst/>
                        <a:latin typeface="Trebuchet MS" panose="020B0603020202020204" pitchFamily="34" charset="0"/>
                        <a:ea typeface="Times New Roman"/>
                      </a:endParaRPr>
                    </a:p>
                    <a:p>
                      <a:r>
                        <a:rPr lang="tr-TR" sz="1600" b="1" kern="1200" dirty="0">
                          <a:effectLst>
                            <a:outerShdw blurRad="38100" dist="38100" dir="2700000" algn="tl">
                              <a:srgbClr val="000000">
                                <a:alpha val="43137"/>
                              </a:srgbClr>
                            </a:outerShdw>
                          </a:effectLst>
                          <a:latin typeface="Trebuchet MS" panose="020B0603020202020204" pitchFamily="34" charset="0"/>
                          <a:ea typeface="Times New Roman"/>
                        </a:rPr>
                        <a:t>O</a:t>
                      </a:r>
                      <a:r>
                        <a:rPr lang="tr-TR" sz="1600" b="0" kern="1200" dirty="0">
                          <a:effectLst/>
                          <a:latin typeface="Trebuchet MS" panose="020B0603020202020204" pitchFamily="34" charset="0"/>
                          <a:ea typeface="Times New Roman"/>
                        </a:rPr>
                        <a:t>kul içi gözlem ve uygulamaları değerlendirmek üzere aynı ilçede veya eğitim bölgesinde görev yapan aday öğretmenler komisyon çalışması ile bilgi, birikim ve tecrübelerini paylaşırlar. Bu komisyonlara danışman öğretmenler sırasıyla başkanlık eder.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p:txBody>
          <a:bodyPr/>
          <a:lstStyle/>
          <a:p>
            <a:r>
              <a:rPr lang="tr-TR" sz="3200" dirty="0"/>
              <a:t>ADAY ÖĞRETMEN YETİŞTİRME SÜRECİ</a:t>
            </a:r>
          </a:p>
        </p:txBody>
      </p:sp>
      <p:graphicFrame>
        <p:nvGraphicFramePr>
          <p:cNvPr id="8" name="İçerik Yer Tutucusu 6"/>
          <p:cNvGraphicFramePr>
            <a:graphicFrameLocks/>
          </p:cNvGraphicFramePr>
          <p:nvPr>
            <p:extLst>
              <p:ext uri="{D42A27DB-BD31-4B8C-83A1-F6EECF244321}">
                <p14:modId xmlns:p14="http://schemas.microsoft.com/office/powerpoint/2010/main" val="3585036060"/>
              </p:ext>
            </p:extLst>
          </p:nvPr>
        </p:nvGraphicFramePr>
        <p:xfrm>
          <a:off x="179512" y="1052737"/>
          <a:ext cx="1872208" cy="5610672"/>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tblGrid>
              <a:tr h="2891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ETKİNLİKLER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3211">
                <a:tc>
                  <a:txBody>
                    <a:bodyPr/>
                    <a:lstStyle/>
                    <a:p>
                      <a:pPr>
                        <a:lnSpc>
                          <a:spcPct val="115000"/>
                        </a:lnSpc>
                        <a:spcAft>
                          <a:spcPts val="1200"/>
                        </a:spcAft>
                      </a:pPr>
                      <a:r>
                        <a:rPr lang="tr-TR" sz="18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Ş</a:t>
                      </a: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ehir Kimliğini Tanıma</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8345">
                <a:tc>
                  <a:txBody>
                    <a:bodyPr/>
                    <a:lstStyle/>
                    <a:p>
                      <a:pPr>
                        <a:lnSpc>
                          <a:spcPct val="115000"/>
                        </a:lnSpc>
                        <a:spcAft>
                          <a:spcPts val="1200"/>
                        </a:spcAft>
                      </a:pPr>
                      <a:r>
                        <a:rPr lang="tr-TR" sz="18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K</a:t>
                      </a: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urumsal İşleyiş</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343567"/>
                  </a:ext>
                </a:extLst>
              </a:tr>
            </a:tbl>
          </a:graphicData>
        </a:graphic>
      </p:graphicFrame>
      <p:graphicFrame>
        <p:nvGraphicFramePr>
          <p:cNvPr id="4" name="İçerik Yer Tutucusu 6"/>
          <p:cNvGraphicFramePr>
            <a:graphicFrameLocks/>
          </p:cNvGraphicFramePr>
          <p:nvPr>
            <p:extLst>
              <p:ext uri="{D42A27DB-BD31-4B8C-83A1-F6EECF244321}">
                <p14:modId xmlns:p14="http://schemas.microsoft.com/office/powerpoint/2010/main" val="41792605"/>
              </p:ext>
            </p:extLst>
          </p:nvPr>
        </p:nvGraphicFramePr>
        <p:xfrm>
          <a:off x="2051720" y="1052736"/>
          <a:ext cx="4248472" cy="5606933"/>
        </p:xfrm>
        <a:graphic>
          <a:graphicData uri="http://schemas.openxmlformats.org/drawingml/2006/table">
            <a:tbl>
              <a:tblPr firstRow="1" firstCol="1" bandRow="1"/>
              <a:tblGrid>
                <a:gridCol w="4248472">
                  <a:extLst>
                    <a:ext uri="{9D8B030D-6E8A-4147-A177-3AD203B41FA5}">
                      <a16:colId xmlns:a16="http://schemas.microsoft.com/office/drawing/2014/main" val="20001"/>
                    </a:ext>
                  </a:extLst>
                </a:gridCol>
              </a:tblGrid>
              <a:tr h="289116">
                <a:tc>
                  <a:txBody>
                    <a:bodyPr/>
                    <a:lstStyle/>
                    <a:p>
                      <a:pPr algn="ctr">
                        <a:lnSpc>
                          <a:spcPct val="115000"/>
                        </a:lnSpc>
                        <a:spcAft>
                          <a:spcPts val="1200"/>
                        </a:spcAft>
                        <a:tabLst>
                          <a:tab pos="1289050" algn="l"/>
                        </a:tabLs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İŞLEYİŞ</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6144">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a:t>
                      </a:r>
                      <a:r>
                        <a:rPr lang="tr-TR" sz="1600" kern="1200" dirty="0">
                          <a:effectLst/>
                          <a:latin typeface="Trebuchet MS" panose="020B0603020202020204" pitchFamily="34" charset="0"/>
                          <a:ea typeface="Times New Roman" panose="02020603050405020304" pitchFamily="18" charset="0"/>
                          <a:cs typeface="Times New Roman" panose="02020603050405020304" pitchFamily="18" charset="0"/>
                        </a:rPr>
                        <a:t>day öğretmen yaşadığı şehirdeki müzeler, tarihî eserler, coğrafi mekânlar, ören yerleri, turistlik mekânlar vb. kurum ve alanları tanır, bu mekânların yetkilileriyle eğitim öğretim amaçlı iş birliği imkânlarını araştırır.</a:t>
                      </a:r>
                      <a:endParaRPr lang="tr-TR"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a:t>
                      </a:r>
                      <a:r>
                        <a:rPr lang="tr-TR" sz="1600" kern="1200" dirty="0">
                          <a:effectLst/>
                          <a:latin typeface="Trebuchet MS" panose="020B0603020202020204" pitchFamily="34" charset="0"/>
                          <a:ea typeface="Times New Roman" panose="02020603050405020304" pitchFamily="18" charset="0"/>
                          <a:cs typeface="Times New Roman" panose="02020603050405020304" pitchFamily="18" charset="0"/>
                        </a:rPr>
                        <a:t>tandığı il ile ilgili maddî, manevi ve sözel-kültürel değerler, demografik özelliklere ilişkin dosya/sunum hazırlar.</a:t>
                      </a:r>
                      <a:endParaRPr lang="tr-TR"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41673">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V</a:t>
                      </a:r>
                      <a:r>
                        <a:rPr lang="tr-TR" sz="1600" kern="1200" dirty="0">
                          <a:effectLst/>
                          <a:latin typeface="Trebuchet MS" panose="020B0603020202020204" pitchFamily="34" charset="0"/>
                          <a:ea typeface="Times New Roman" panose="02020603050405020304" pitchFamily="18" charset="0"/>
                          <a:cs typeface="Times New Roman" panose="02020603050405020304" pitchFamily="18" charset="0"/>
                        </a:rPr>
                        <a:t>alilik, kaymakamlık, belediye başkanlığı, il/ilçe millî eğitim müdürlüğü gibi kurumların işleyişi hakkında bilgi edinir</a:t>
                      </a:r>
                    </a:p>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M</a:t>
                      </a:r>
                      <a:r>
                        <a:rPr lang="tr-TR" sz="1600" kern="1200" dirty="0">
                          <a:effectLst/>
                          <a:latin typeface="Trebuchet MS" panose="020B0603020202020204" pitchFamily="34" charset="0"/>
                          <a:ea typeface="Times New Roman" panose="02020603050405020304" pitchFamily="18" charset="0"/>
                          <a:cs typeface="Times New Roman" panose="02020603050405020304" pitchFamily="18" charset="0"/>
                        </a:rPr>
                        <a:t>ümkün olan durumlarda mülki ve idari amirlerle tanışır ve tecrübelerinden istifade eder.</a:t>
                      </a:r>
                      <a:endParaRPr lang="tr-TR"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462174"/>
                  </a:ext>
                </a:extLst>
              </a:tr>
            </a:tbl>
          </a:graphicData>
        </a:graphic>
      </p:graphicFrame>
      <p:graphicFrame>
        <p:nvGraphicFramePr>
          <p:cNvPr id="5" name="İçerik Yer Tutucusu 6"/>
          <p:cNvGraphicFramePr>
            <a:graphicFrameLocks/>
          </p:cNvGraphicFramePr>
          <p:nvPr>
            <p:extLst>
              <p:ext uri="{D42A27DB-BD31-4B8C-83A1-F6EECF244321}">
                <p14:modId xmlns:p14="http://schemas.microsoft.com/office/powerpoint/2010/main" val="3517184456"/>
              </p:ext>
            </p:extLst>
          </p:nvPr>
        </p:nvGraphicFramePr>
        <p:xfrm>
          <a:off x="8314353" y="1047310"/>
          <a:ext cx="648073" cy="5645481"/>
        </p:xfrm>
        <a:graphic>
          <a:graphicData uri="http://schemas.openxmlformats.org/drawingml/2006/table">
            <a:tbl>
              <a:tblPr firstRow="1" firstCol="1" bandRow="1"/>
              <a:tblGrid>
                <a:gridCol w="648073">
                  <a:extLst>
                    <a:ext uri="{9D8B030D-6E8A-4147-A177-3AD203B41FA5}">
                      <a16:colId xmlns:a16="http://schemas.microsoft.com/office/drawing/2014/main" val="20003"/>
                    </a:ext>
                  </a:extLst>
                </a:gridCol>
              </a:tblGrid>
              <a:tr h="256985">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SÜRE</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00769">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18</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4296">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18</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237283"/>
                  </a:ext>
                </a:extLst>
              </a:tr>
            </a:tbl>
          </a:graphicData>
        </a:graphic>
      </p:graphicFrame>
      <p:graphicFrame>
        <p:nvGraphicFramePr>
          <p:cNvPr id="7" name="İçerik Yer Tutucusu 6"/>
          <p:cNvGraphicFramePr>
            <a:graphicFrameLocks/>
          </p:cNvGraphicFramePr>
          <p:nvPr>
            <p:extLst>
              <p:ext uri="{D42A27DB-BD31-4B8C-83A1-F6EECF244321}">
                <p14:modId xmlns:p14="http://schemas.microsoft.com/office/powerpoint/2010/main" val="1285134879"/>
              </p:ext>
            </p:extLst>
          </p:nvPr>
        </p:nvGraphicFramePr>
        <p:xfrm>
          <a:off x="6300192" y="1049946"/>
          <a:ext cx="2016224" cy="5597920"/>
        </p:xfrm>
        <a:graphic>
          <a:graphicData uri="http://schemas.openxmlformats.org/drawingml/2006/table">
            <a:tbl>
              <a:tblPr firstRow="1" firstCol="1" bandRow="1"/>
              <a:tblGrid>
                <a:gridCol w="2016224">
                  <a:extLst>
                    <a:ext uri="{9D8B030D-6E8A-4147-A177-3AD203B41FA5}">
                      <a16:colId xmlns:a16="http://schemas.microsoft.com/office/drawing/2014/main" val="20002"/>
                    </a:ext>
                  </a:extLst>
                </a:gridCol>
              </a:tblGrid>
              <a:tr h="279287">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AÇIKLAMALAR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3934">
                <a:tc>
                  <a:txBody>
                    <a:bodyPr/>
                    <a:lstStyle/>
                    <a:p>
                      <a:pP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a:t>
                      </a:r>
                      <a:r>
                        <a:rPr lang="tr-TR" sz="1600" dirty="0">
                          <a:effectLst/>
                          <a:latin typeface="Trebuchet MS" panose="020B0603020202020204" pitchFamily="34" charset="0"/>
                          <a:ea typeface="Times New Roman" panose="02020603050405020304" pitchFamily="18" charset="0"/>
                          <a:cs typeface="Times New Roman" panose="02020603050405020304" pitchFamily="18" charset="0"/>
                        </a:rPr>
                        <a:t>day öğretmen bu kapsamda yaptığı her tür faaliyetle ilgili ekte yer alan ilgili formu doldurur ve dosyasına koyar.</a:t>
                      </a:r>
                    </a:p>
                    <a:p>
                      <a:pPr>
                        <a:lnSpc>
                          <a:spcPct val="115000"/>
                        </a:lnSpc>
                        <a:spcAft>
                          <a:spcPts val="1200"/>
                        </a:spcAft>
                      </a:pPr>
                      <a:r>
                        <a:rPr lang="tr-TR" sz="16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3570">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a:t>
                      </a:r>
                      <a:r>
                        <a:rPr lang="tr-TR" sz="1600" kern="1200" dirty="0">
                          <a:effectLst/>
                          <a:latin typeface="Trebuchet MS" panose="020B0603020202020204" pitchFamily="34" charset="0"/>
                          <a:ea typeface="Times New Roman" panose="02020603050405020304" pitchFamily="18" charset="0"/>
                          <a:cs typeface="Times New Roman" panose="02020603050405020304" pitchFamily="18" charset="0"/>
                        </a:rPr>
                        <a:t>u faaliyetler il/ilçe milli eğitim müdürlüklerinin koordinasyonunda grup faaliyetleri olarak yürütülecektir. </a:t>
                      </a:r>
                      <a:endParaRPr lang="tr-TR"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35699"/>
                  </a:ext>
                </a:extLst>
              </a:tr>
            </a:tbl>
          </a:graphicData>
        </a:graphic>
      </p:graphicFrame>
    </p:spTree>
    <p:extLst>
      <p:ext uri="{BB962C8B-B14F-4D97-AF65-F5344CB8AC3E}">
        <p14:creationId xmlns:p14="http://schemas.microsoft.com/office/powerpoint/2010/main" val="26420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p:txBody>
          <a:bodyPr/>
          <a:lstStyle/>
          <a:p>
            <a:r>
              <a:rPr lang="tr-TR" sz="3200" dirty="0"/>
              <a:t>ADAY ÖĞRETMEN YETİŞTİRME SÜRECİ</a:t>
            </a:r>
          </a:p>
        </p:txBody>
      </p:sp>
      <p:graphicFrame>
        <p:nvGraphicFramePr>
          <p:cNvPr id="8" name="İçerik Yer Tutucusu 6"/>
          <p:cNvGraphicFramePr>
            <a:graphicFrameLocks/>
          </p:cNvGraphicFramePr>
          <p:nvPr>
            <p:extLst>
              <p:ext uri="{D42A27DB-BD31-4B8C-83A1-F6EECF244321}">
                <p14:modId xmlns:p14="http://schemas.microsoft.com/office/powerpoint/2010/main" val="2451331519"/>
              </p:ext>
            </p:extLst>
          </p:nvPr>
        </p:nvGraphicFramePr>
        <p:xfrm>
          <a:off x="179512" y="1052737"/>
          <a:ext cx="1872208" cy="5610672"/>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tblGrid>
              <a:tr h="2891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ETKİNLİKLER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3211">
                <a:tc>
                  <a:txBody>
                    <a:bodyPr/>
                    <a:lstStyle/>
                    <a:p>
                      <a:pPr>
                        <a:lnSpc>
                          <a:spcPct val="115000"/>
                        </a:lnSpc>
                        <a:spcAft>
                          <a:spcPts val="1200"/>
                        </a:spcAft>
                      </a:pPr>
                      <a:r>
                        <a:rPr lang="tr-TR" sz="18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a:t>
                      </a: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anı başımızdaki Okul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8345">
                <a:tc>
                  <a:txBody>
                    <a:bodyPr/>
                    <a:lstStyle/>
                    <a:p>
                      <a:pPr>
                        <a:lnSpc>
                          <a:spcPct val="115000"/>
                        </a:lnSpc>
                        <a:spcAft>
                          <a:spcPts val="1200"/>
                        </a:spcAft>
                      </a:pPr>
                      <a:r>
                        <a:rPr lang="tr-TR" sz="18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a:t>
                      </a: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ecrübeyle Buluşma</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343567"/>
                  </a:ext>
                </a:extLst>
              </a:tr>
            </a:tbl>
          </a:graphicData>
        </a:graphic>
      </p:graphicFrame>
      <p:graphicFrame>
        <p:nvGraphicFramePr>
          <p:cNvPr id="4" name="İçerik Yer Tutucusu 6"/>
          <p:cNvGraphicFramePr>
            <a:graphicFrameLocks/>
          </p:cNvGraphicFramePr>
          <p:nvPr>
            <p:extLst>
              <p:ext uri="{D42A27DB-BD31-4B8C-83A1-F6EECF244321}">
                <p14:modId xmlns:p14="http://schemas.microsoft.com/office/powerpoint/2010/main" val="3823607601"/>
              </p:ext>
            </p:extLst>
          </p:nvPr>
        </p:nvGraphicFramePr>
        <p:xfrm>
          <a:off x="2051720" y="1052736"/>
          <a:ext cx="4248472" cy="5606933"/>
        </p:xfrm>
        <a:graphic>
          <a:graphicData uri="http://schemas.openxmlformats.org/drawingml/2006/table">
            <a:tbl>
              <a:tblPr firstRow="1" firstCol="1" bandRow="1"/>
              <a:tblGrid>
                <a:gridCol w="4248472">
                  <a:extLst>
                    <a:ext uri="{9D8B030D-6E8A-4147-A177-3AD203B41FA5}">
                      <a16:colId xmlns:a16="http://schemas.microsoft.com/office/drawing/2014/main" val="20001"/>
                    </a:ext>
                  </a:extLst>
                </a:gridCol>
              </a:tblGrid>
              <a:tr h="289116">
                <a:tc>
                  <a:txBody>
                    <a:bodyPr/>
                    <a:lstStyle/>
                    <a:p>
                      <a:pPr algn="ctr">
                        <a:lnSpc>
                          <a:spcPct val="115000"/>
                        </a:lnSpc>
                        <a:spcAft>
                          <a:spcPts val="1200"/>
                        </a:spcAft>
                        <a:tabLst>
                          <a:tab pos="1289050" algn="l"/>
                        </a:tabLs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İŞLEYİŞ</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6144">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l veya ilçesinde bulunan rehberlik ve araştırma merkezleri (RAM), bilim ve sanat merkezleri (BİLSEM),  halk eğitim merkezleri (HEM)  gibi farklı eğitim kurumları ve okul türlerinde gözlem yapar ve işleyiş farklılıkları hakkında bilgi sahibi olur.</a:t>
                      </a:r>
                      <a:endParaRPr lang="tr-TR"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41673">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mekli öğretmenler ve eğitime gönül vermiş şahıslarla bir araya gelerek tecrübelerinden istifade eder.</a:t>
                      </a:r>
                      <a:endParaRPr lang="tr-TR"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462174"/>
                  </a:ext>
                </a:extLst>
              </a:tr>
            </a:tbl>
          </a:graphicData>
        </a:graphic>
      </p:graphicFrame>
      <p:graphicFrame>
        <p:nvGraphicFramePr>
          <p:cNvPr id="5" name="İçerik Yer Tutucusu 6"/>
          <p:cNvGraphicFramePr>
            <a:graphicFrameLocks/>
          </p:cNvGraphicFramePr>
          <p:nvPr>
            <p:extLst>
              <p:ext uri="{D42A27DB-BD31-4B8C-83A1-F6EECF244321}">
                <p14:modId xmlns:p14="http://schemas.microsoft.com/office/powerpoint/2010/main" val="4023406809"/>
              </p:ext>
            </p:extLst>
          </p:nvPr>
        </p:nvGraphicFramePr>
        <p:xfrm>
          <a:off x="8314353" y="1047310"/>
          <a:ext cx="648073" cy="5645481"/>
        </p:xfrm>
        <a:graphic>
          <a:graphicData uri="http://schemas.openxmlformats.org/drawingml/2006/table">
            <a:tbl>
              <a:tblPr firstRow="1" firstCol="1" bandRow="1"/>
              <a:tblGrid>
                <a:gridCol w="648073">
                  <a:extLst>
                    <a:ext uri="{9D8B030D-6E8A-4147-A177-3AD203B41FA5}">
                      <a16:colId xmlns:a16="http://schemas.microsoft.com/office/drawing/2014/main" val="20003"/>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SÜRE</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00769">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18</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4296">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12</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237283"/>
                  </a:ext>
                </a:extLst>
              </a:tr>
            </a:tbl>
          </a:graphicData>
        </a:graphic>
      </p:graphicFrame>
      <p:graphicFrame>
        <p:nvGraphicFramePr>
          <p:cNvPr id="7" name="İçerik Yer Tutucusu 6"/>
          <p:cNvGraphicFramePr>
            <a:graphicFrameLocks/>
          </p:cNvGraphicFramePr>
          <p:nvPr>
            <p:extLst>
              <p:ext uri="{D42A27DB-BD31-4B8C-83A1-F6EECF244321}">
                <p14:modId xmlns:p14="http://schemas.microsoft.com/office/powerpoint/2010/main" val="3295851255"/>
              </p:ext>
            </p:extLst>
          </p:nvPr>
        </p:nvGraphicFramePr>
        <p:xfrm>
          <a:off x="6300192" y="1049946"/>
          <a:ext cx="2016224" cy="5597920"/>
        </p:xfrm>
        <a:graphic>
          <a:graphicData uri="http://schemas.openxmlformats.org/drawingml/2006/table">
            <a:tbl>
              <a:tblPr firstRow="1" firstCol="1" bandRow="1"/>
              <a:tblGrid>
                <a:gridCol w="2016224">
                  <a:extLst>
                    <a:ext uri="{9D8B030D-6E8A-4147-A177-3AD203B41FA5}">
                      <a16:colId xmlns:a16="http://schemas.microsoft.com/office/drawing/2014/main" val="20002"/>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AÇIKLAMALAR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3934">
                <a:tc>
                  <a:txBody>
                    <a:bodyPr/>
                    <a:lstStyle/>
                    <a:p>
                      <a:pP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a:t>
                      </a:r>
                      <a:r>
                        <a:rPr lang="tr-TR" sz="1600" dirty="0">
                          <a:effectLst/>
                          <a:latin typeface="Trebuchet MS" panose="020B0603020202020204" pitchFamily="34" charset="0"/>
                          <a:ea typeface="Times New Roman" panose="02020603050405020304" pitchFamily="18" charset="0"/>
                          <a:cs typeface="Times New Roman" panose="02020603050405020304" pitchFamily="18" charset="0"/>
                        </a:rPr>
                        <a:t>u faaliyetler il/ilçe milli eğitim müdürlüklerinin koordinasyonunda grup faaliyetleri olarak yürütülecektir.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3570">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a:t>
                      </a:r>
                      <a:r>
                        <a:rPr lang="tr-TR" sz="1600" kern="1200" dirty="0">
                          <a:effectLst/>
                          <a:latin typeface="Trebuchet MS" panose="020B0603020202020204" pitchFamily="34" charset="0"/>
                          <a:ea typeface="Times New Roman" panose="02020603050405020304" pitchFamily="18" charset="0"/>
                          <a:cs typeface="Times New Roman" panose="02020603050405020304" pitchFamily="18" charset="0"/>
                        </a:rPr>
                        <a:t>u faaliyetler il/ilçe milli eğitim müdürlüklerinin koordinasyonunda grup faaliyetleri olarak yürütülecektir. </a:t>
                      </a:r>
                      <a:endParaRPr lang="tr-TR"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35699"/>
                  </a:ext>
                </a:extLst>
              </a:tr>
            </a:tbl>
          </a:graphicData>
        </a:graphic>
      </p:graphicFrame>
    </p:spTree>
    <p:extLst>
      <p:ext uri="{BB962C8B-B14F-4D97-AF65-F5344CB8AC3E}">
        <p14:creationId xmlns:p14="http://schemas.microsoft.com/office/powerpoint/2010/main" val="28868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p:txBody>
          <a:bodyPr/>
          <a:lstStyle/>
          <a:p>
            <a:r>
              <a:rPr lang="tr-TR" sz="3200" dirty="0"/>
              <a:t>ADAY ÖĞRETMEN YETİŞTİRME SÜRECİ</a:t>
            </a:r>
          </a:p>
        </p:txBody>
      </p:sp>
      <p:graphicFrame>
        <p:nvGraphicFramePr>
          <p:cNvPr id="8" name="İçerik Yer Tutucusu 6"/>
          <p:cNvGraphicFramePr>
            <a:graphicFrameLocks/>
          </p:cNvGraphicFramePr>
          <p:nvPr>
            <p:extLst>
              <p:ext uri="{D42A27DB-BD31-4B8C-83A1-F6EECF244321}">
                <p14:modId xmlns:p14="http://schemas.microsoft.com/office/powerpoint/2010/main" val="3462284118"/>
              </p:ext>
            </p:extLst>
          </p:nvPr>
        </p:nvGraphicFramePr>
        <p:xfrm>
          <a:off x="179512" y="1052737"/>
          <a:ext cx="1872208" cy="5472607"/>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tblGrid>
              <a:tr h="2891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ETKİNLİKLER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87147">
                <a:tc>
                  <a:txBody>
                    <a:bodyPr/>
                    <a:lstStyle/>
                    <a:p>
                      <a:pPr>
                        <a:lnSpc>
                          <a:spcPct val="115000"/>
                        </a:lnSpc>
                        <a:spcAft>
                          <a:spcPts val="1200"/>
                        </a:spcAft>
                      </a:pPr>
                      <a:r>
                        <a:rPr lang="tr-TR" sz="1800" b="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G</a:t>
                      </a:r>
                      <a:r>
                        <a:rPr lang="tr-TR" sz="1800" kern="1200" dirty="0">
                          <a:solidFill>
                            <a:schemeClr val="tx1"/>
                          </a:solidFill>
                          <a:effectLst/>
                          <a:latin typeface="Trebuchet MS" panose="020B0603020202020204" pitchFamily="34" charset="0"/>
                          <a:ea typeface="+mn-ea"/>
                          <a:cs typeface="+mn-cs"/>
                        </a:rPr>
                        <a:t>önüllülük ve Girişimcilik Çalışmaları</a:t>
                      </a: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6344">
                <a:tc>
                  <a:txBody>
                    <a:bodyPr/>
                    <a:lstStyle/>
                    <a:p>
                      <a:pPr>
                        <a:lnSpc>
                          <a:spcPct val="115000"/>
                        </a:lnSpc>
                        <a:spcAft>
                          <a:spcPts val="1200"/>
                        </a:spcAft>
                      </a:pPr>
                      <a:r>
                        <a:rPr lang="tr-TR" sz="18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M</a:t>
                      </a:r>
                      <a:r>
                        <a:rPr lang="tr-TR" sz="1800" b="0" kern="1200" dirty="0">
                          <a:effectLst/>
                          <a:latin typeface="Trebuchet MS" panose="020B0603020202020204" pitchFamily="34" charset="0"/>
                          <a:ea typeface="Times New Roman" panose="02020603050405020304" pitchFamily="18" charset="0"/>
                          <a:cs typeface="Times New Roman" panose="02020603050405020304" pitchFamily="18" charset="0"/>
                        </a:rPr>
                        <a:t>esleki Gelişim ve Kariyer </a:t>
                      </a:r>
                      <a:endParaRPr lang="tr-TR" sz="1800" b="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343567"/>
                  </a:ext>
                </a:extLst>
              </a:tr>
            </a:tbl>
          </a:graphicData>
        </a:graphic>
      </p:graphicFrame>
      <p:graphicFrame>
        <p:nvGraphicFramePr>
          <p:cNvPr id="4" name="İçerik Yer Tutucusu 6"/>
          <p:cNvGraphicFramePr>
            <a:graphicFrameLocks/>
          </p:cNvGraphicFramePr>
          <p:nvPr>
            <p:extLst>
              <p:ext uri="{D42A27DB-BD31-4B8C-83A1-F6EECF244321}">
                <p14:modId xmlns:p14="http://schemas.microsoft.com/office/powerpoint/2010/main" val="2651015064"/>
              </p:ext>
            </p:extLst>
          </p:nvPr>
        </p:nvGraphicFramePr>
        <p:xfrm>
          <a:off x="2051720" y="1052736"/>
          <a:ext cx="4248472" cy="5472608"/>
        </p:xfrm>
        <a:graphic>
          <a:graphicData uri="http://schemas.openxmlformats.org/drawingml/2006/table">
            <a:tbl>
              <a:tblPr firstRow="1" firstCol="1" bandRow="1"/>
              <a:tblGrid>
                <a:gridCol w="4248472">
                  <a:extLst>
                    <a:ext uri="{9D8B030D-6E8A-4147-A177-3AD203B41FA5}">
                      <a16:colId xmlns:a16="http://schemas.microsoft.com/office/drawing/2014/main" val="20001"/>
                    </a:ext>
                  </a:extLst>
                </a:gridCol>
              </a:tblGrid>
              <a:tr h="289080">
                <a:tc>
                  <a:txBody>
                    <a:bodyPr/>
                    <a:lstStyle/>
                    <a:p>
                      <a:pPr algn="ctr">
                        <a:lnSpc>
                          <a:spcPct val="115000"/>
                        </a:lnSpc>
                        <a:spcAft>
                          <a:spcPts val="1200"/>
                        </a:spcAft>
                        <a:tabLst>
                          <a:tab pos="1289050" algn="l"/>
                        </a:tabLs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İŞLEYİŞ</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87184">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a:t>
                      </a:r>
                      <a:r>
                        <a:rPr lang="tr-TR" sz="1600" b="0" strike="noStrike" kern="1200" dirty="0">
                          <a:effectLst/>
                          <a:latin typeface="Trebuchet MS" panose="020B0603020202020204" pitchFamily="34" charset="0"/>
                          <a:ea typeface="Times New Roman" panose="02020603050405020304" pitchFamily="18" charset="0"/>
                          <a:cs typeface="Times New Roman" panose="02020603050405020304" pitchFamily="18" charset="0"/>
                        </a:rPr>
                        <a:t>opluma hizmet uygulamaları çerçevesinde çevresindeki gönüllü kuruluşları tanır ve gönüllü çalışmalarda görev alır.</a:t>
                      </a:r>
                      <a:endParaRPr lang="tr-TR" sz="1600" b="0" strike="noStrike"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6344">
                <a:tc>
                  <a:txBody>
                    <a:bodyPr/>
                    <a:lstStyle/>
                    <a:p>
                      <a:pPr marL="174625" indent="-174625">
                        <a:lnSpc>
                          <a:spcPct val="115000"/>
                        </a:lnSpc>
                        <a:spcAft>
                          <a:spcPts val="0"/>
                        </a:spcAft>
                      </a:pPr>
                      <a:r>
                        <a:rPr lang="tr-TR" sz="155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a:t>
                      </a:r>
                      <a:r>
                        <a:rPr lang="tr-TR" sz="1550" b="0" kern="12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550" b="0" kern="1200" dirty="0">
                          <a:effectLst/>
                          <a:latin typeface="Trebuchet MS" panose="020B0603020202020204" pitchFamily="34" charset="0"/>
                          <a:ea typeface="Times New Roman" panose="02020603050405020304" pitchFamily="18" charset="0"/>
                          <a:cs typeface="Times New Roman" panose="02020603050405020304" pitchFamily="18" charset="0"/>
                        </a:rPr>
                        <a:t>Üniversiteler, alanıyla ilgili kuruluşlar, halk eğitim merkezleri, özel kurumlar ve STK'ların mesleki, sosyal ve kişisel gelişimine katkı sağlayacak imkânlarını tanır. </a:t>
                      </a:r>
                    </a:p>
                    <a:p>
                      <a:pPr marL="174625" indent="-174625">
                        <a:lnSpc>
                          <a:spcPct val="115000"/>
                        </a:lnSpc>
                        <a:spcAft>
                          <a:spcPts val="0"/>
                        </a:spcAft>
                      </a:pPr>
                      <a:r>
                        <a:rPr lang="tr-TR" sz="155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a:t>
                      </a:r>
                      <a:r>
                        <a:rPr lang="tr-TR" sz="1550" b="0" kern="12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550" b="0" kern="1200" dirty="0">
                          <a:effectLst/>
                          <a:latin typeface="Trebuchet MS" panose="020B0603020202020204" pitchFamily="34" charset="0"/>
                          <a:ea typeface="Times New Roman" panose="02020603050405020304" pitchFamily="18" charset="0"/>
                          <a:cs typeface="Times New Roman" panose="02020603050405020304" pitchFamily="18" charset="0"/>
                        </a:rPr>
                        <a:t>Bilimsel toplantılara katılır. (Konferans, sempozyum, panel vb. etkinliklere dinleyici olarak katılma veya bildiri ve poster sunma)</a:t>
                      </a:r>
                    </a:p>
                    <a:p>
                      <a:pPr marL="174625" indent="-174625">
                        <a:lnSpc>
                          <a:spcPct val="115000"/>
                        </a:lnSpc>
                        <a:spcAft>
                          <a:spcPts val="0"/>
                        </a:spcAft>
                      </a:pPr>
                      <a:r>
                        <a:rPr lang="tr-TR" sz="155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a:t>
                      </a:r>
                      <a:r>
                        <a:rPr lang="tr-TR" sz="1550" b="0" kern="12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550" b="0" kern="1200" dirty="0">
                          <a:effectLst/>
                          <a:latin typeface="Trebuchet MS" panose="020B0603020202020204" pitchFamily="34" charset="0"/>
                          <a:ea typeface="Times New Roman" panose="02020603050405020304" pitchFamily="18" charset="0"/>
                          <a:cs typeface="Times New Roman" panose="02020603050405020304" pitchFamily="18" charset="0"/>
                        </a:rPr>
                        <a:t>Sanatsal etkinliklere katılır. (Sergi, tiyatro, sinema, vb. sanatsal etkinliklerden haberdar olur ve katılır.)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462174"/>
                  </a:ext>
                </a:extLst>
              </a:tr>
            </a:tbl>
          </a:graphicData>
        </a:graphic>
      </p:graphicFrame>
      <p:graphicFrame>
        <p:nvGraphicFramePr>
          <p:cNvPr id="5" name="İçerik Yer Tutucusu 6"/>
          <p:cNvGraphicFramePr>
            <a:graphicFrameLocks/>
          </p:cNvGraphicFramePr>
          <p:nvPr>
            <p:extLst>
              <p:ext uri="{D42A27DB-BD31-4B8C-83A1-F6EECF244321}">
                <p14:modId xmlns:p14="http://schemas.microsoft.com/office/powerpoint/2010/main" val="574571617"/>
              </p:ext>
            </p:extLst>
          </p:nvPr>
        </p:nvGraphicFramePr>
        <p:xfrm>
          <a:off x="8314353" y="1047310"/>
          <a:ext cx="648073" cy="5478034"/>
        </p:xfrm>
        <a:graphic>
          <a:graphicData uri="http://schemas.openxmlformats.org/drawingml/2006/table">
            <a:tbl>
              <a:tblPr firstRow="1" firstCol="1" bandRow="1"/>
              <a:tblGrid>
                <a:gridCol w="648073">
                  <a:extLst>
                    <a:ext uri="{9D8B030D-6E8A-4147-A177-3AD203B41FA5}">
                      <a16:colId xmlns:a16="http://schemas.microsoft.com/office/drawing/2014/main" val="20003"/>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SÜRE</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1274">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12</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6344">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12</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237283"/>
                  </a:ext>
                </a:extLst>
              </a:tr>
            </a:tbl>
          </a:graphicData>
        </a:graphic>
      </p:graphicFrame>
      <p:graphicFrame>
        <p:nvGraphicFramePr>
          <p:cNvPr id="7" name="İçerik Yer Tutucusu 6"/>
          <p:cNvGraphicFramePr>
            <a:graphicFrameLocks/>
          </p:cNvGraphicFramePr>
          <p:nvPr>
            <p:extLst>
              <p:ext uri="{D42A27DB-BD31-4B8C-83A1-F6EECF244321}">
                <p14:modId xmlns:p14="http://schemas.microsoft.com/office/powerpoint/2010/main" val="2780095375"/>
              </p:ext>
            </p:extLst>
          </p:nvPr>
        </p:nvGraphicFramePr>
        <p:xfrm>
          <a:off x="6300192" y="1049946"/>
          <a:ext cx="2016224" cy="5475398"/>
        </p:xfrm>
        <a:graphic>
          <a:graphicData uri="http://schemas.openxmlformats.org/drawingml/2006/table">
            <a:tbl>
              <a:tblPr firstRow="1" firstCol="1" bandRow="1"/>
              <a:tblGrid>
                <a:gridCol w="2016224">
                  <a:extLst>
                    <a:ext uri="{9D8B030D-6E8A-4147-A177-3AD203B41FA5}">
                      <a16:colId xmlns:a16="http://schemas.microsoft.com/office/drawing/2014/main" val="20002"/>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AÇIKLAMALAR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98638">
                <a:tc>
                  <a:txBody>
                    <a:bodyPr/>
                    <a:lstStyle/>
                    <a:p>
                      <a:pP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a:t>
                      </a:r>
                      <a:r>
                        <a:rPr lang="tr-TR" sz="1600" dirty="0">
                          <a:effectLst/>
                          <a:latin typeface="Trebuchet MS" panose="020B0603020202020204" pitchFamily="34" charset="0"/>
                          <a:ea typeface="Times New Roman" panose="02020603050405020304" pitchFamily="18" charset="0"/>
                          <a:cs typeface="Times New Roman" panose="02020603050405020304" pitchFamily="18" charset="0"/>
                        </a:rPr>
                        <a:t>u faaliyetler il/ilçe milli eğitim müdürlüklerinin koordinasyonunda grup faaliyetleri olarak yürütülecektir.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6344">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ireysel olarak mesleki ve kişisel gelişim becerisi kazanmaları için il/ilçe milli eğitim müdürlükleri gerekli araştırma ve duyuruları yapar.</a:t>
                      </a:r>
                      <a:endParaRPr lang="tr-TR"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35699"/>
                  </a:ext>
                </a:extLst>
              </a:tr>
            </a:tbl>
          </a:graphicData>
        </a:graphic>
      </p:graphicFrame>
    </p:spTree>
    <p:extLst>
      <p:ext uri="{BB962C8B-B14F-4D97-AF65-F5344CB8AC3E}">
        <p14:creationId xmlns:p14="http://schemas.microsoft.com/office/powerpoint/2010/main" val="152042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p:txBody>
          <a:bodyPr/>
          <a:lstStyle/>
          <a:p>
            <a:r>
              <a:rPr lang="tr-TR" sz="3200" dirty="0"/>
              <a:t>ADAY ÖĞRETMEN YETİŞTİRME SÜRECİ</a:t>
            </a:r>
          </a:p>
        </p:txBody>
      </p:sp>
      <p:graphicFrame>
        <p:nvGraphicFramePr>
          <p:cNvPr id="8" name="İçerik Yer Tutucusu 6"/>
          <p:cNvGraphicFramePr>
            <a:graphicFrameLocks/>
          </p:cNvGraphicFramePr>
          <p:nvPr>
            <p:extLst>
              <p:ext uri="{D42A27DB-BD31-4B8C-83A1-F6EECF244321}">
                <p14:modId xmlns:p14="http://schemas.microsoft.com/office/powerpoint/2010/main" val="653616062"/>
              </p:ext>
            </p:extLst>
          </p:nvPr>
        </p:nvGraphicFramePr>
        <p:xfrm>
          <a:off x="179512" y="1052737"/>
          <a:ext cx="1872208" cy="5610672"/>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tblGrid>
              <a:tr h="2891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ETKİNLİKLER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3211">
                <a:tc>
                  <a:txBody>
                    <a:bodyPr/>
                    <a:lstStyle/>
                    <a:p>
                      <a:pPr>
                        <a:lnSpc>
                          <a:spcPct val="115000"/>
                        </a:lnSpc>
                        <a:spcAft>
                          <a:spcPts val="1200"/>
                        </a:spcAft>
                      </a:pPr>
                      <a:r>
                        <a:rPr lang="tr-TR" sz="18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K</a:t>
                      </a:r>
                      <a:r>
                        <a:rPr lang="tr-TR" sz="1800" b="0" kern="1200" dirty="0">
                          <a:effectLst/>
                          <a:latin typeface="Trebuchet MS" panose="020B0603020202020204" pitchFamily="34" charset="0"/>
                          <a:ea typeface="Times New Roman" panose="02020603050405020304" pitchFamily="18" charset="0"/>
                          <a:cs typeface="Times New Roman" panose="02020603050405020304" pitchFamily="18" charset="0"/>
                        </a:rPr>
                        <a:t>itap Okuma</a:t>
                      </a: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8345">
                <a:tc>
                  <a:txBody>
                    <a:bodyPr/>
                    <a:lstStyle/>
                    <a:p>
                      <a:pPr>
                        <a:lnSpc>
                          <a:spcPct val="115000"/>
                        </a:lnSpc>
                        <a:spcAft>
                          <a:spcPts val="1200"/>
                        </a:spcAft>
                      </a:pPr>
                      <a:r>
                        <a:rPr lang="tr-TR" sz="18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F</a:t>
                      </a:r>
                      <a:r>
                        <a:rPr lang="tr-TR" sz="1800" b="0" kern="1200" dirty="0">
                          <a:effectLst/>
                          <a:latin typeface="Trebuchet MS" panose="020B0603020202020204" pitchFamily="34" charset="0"/>
                          <a:ea typeface="Times New Roman" panose="02020603050405020304" pitchFamily="18" charset="0"/>
                          <a:cs typeface="Times New Roman" panose="02020603050405020304" pitchFamily="18" charset="0"/>
                        </a:rPr>
                        <a:t>ilm İzleme </a:t>
                      </a:r>
                      <a:endParaRPr lang="tr-TR" sz="1800" b="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800" kern="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343567"/>
                  </a:ext>
                </a:extLst>
              </a:tr>
            </a:tbl>
          </a:graphicData>
        </a:graphic>
      </p:graphicFrame>
      <p:graphicFrame>
        <p:nvGraphicFramePr>
          <p:cNvPr id="4" name="İçerik Yer Tutucusu 6"/>
          <p:cNvGraphicFramePr>
            <a:graphicFrameLocks/>
          </p:cNvGraphicFramePr>
          <p:nvPr>
            <p:extLst>
              <p:ext uri="{D42A27DB-BD31-4B8C-83A1-F6EECF244321}">
                <p14:modId xmlns:p14="http://schemas.microsoft.com/office/powerpoint/2010/main" val="102527412"/>
              </p:ext>
            </p:extLst>
          </p:nvPr>
        </p:nvGraphicFramePr>
        <p:xfrm>
          <a:off x="2051720" y="1052736"/>
          <a:ext cx="4248472" cy="5606933"/>
        </p:xfrm>
        <a:graphic>
          <a:graphicData uri="http://schemas.openxmlformats.org/drawingml/2006/table">
            <a:tbl>
              <a:tblPr firstRow="1" firstCol="1" bandRow="1"/>
              <a:tblGrid>
                <a:gridCol w="4248472">
                  <a:extLst>
                    <a:ext uri="{9D8B030D-6E8A-4147-A177-3AD203B41FA5}">
                      <a16:colId xmlns:a16="http://schemas.microsoft.com/office/drawing/2014/main" val="20001"/>
                    </a:ext>
                  </a:extLst>
                </a:gridCol>
              </a:tblGrid>
              <a:tr h="289116">
                <a:tc>
                  <a:txBody>
                    <a:bodyPr/>
                    <a:lstStyle/>
                    <a:p>
                      <a:pPr algn="ctr">
                        <a:lnSpc>
                          <a:spcPct val="115000"/>
                        </a:lnSpc>
                        <a:spcAft>
                          <a:spcPts val="1200"/>
                        </a:spcAft>
                        <a:tabLst>
                          <a:tab pos="1289050" algn="l"/>
                        </a:tabLs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İŞLEYİŞ</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6144">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etiştirme programı süresince eğitim ve öğretmenlikle ilgili örnek kitap listesinden okuduğu kitapları eleştirel bir gözle değerlendirerek, bu kitapların kişisel ve mesleki gelişimine katkılarıyla ilgili düşüncelerini kitap okuma değerlendirme formuna </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hlinkClick r:id="" action="ppaction://noaction"/>
                        </a:rPr>
                        <a:t>(Form 5)</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 yazarak değerlendirir.</a:t>
                      </a:r>
                      <a:endParaRPr lang="tr-TR"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41673">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etiştirme Programı süresince eğitim ve öğretmenlikle ilgili örnek film listesinden izlediği filmlerin kişisel ve mesleki gelişimine katkılarıyla ilgili düşüncelerini film izleme/değerlendirme formuna </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hlinkClick r:id="" action="ppaction://noaction"/>
                        </a:rPr>
                        <a:t>(Form 6)</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 yazarak değerlendirir.</a:t>
                      </a:r>
                      <a:endParaRPr lang="tr-TR"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462174"/>
                  </a:ext>
                </a:extLst>
              </a:tr>
            </a:tbl>
          </a:graphicData>
        </a:graphic>
      </p:graphicFrame>
      <p:graphicFrame>
        <p:nvGraphicFramePr>
          <p:cNvPr id="5" name="İçerik Yer Tutucusu 6"/>
          <p:cNvGraphicFramePr>
            <a:graphicFrameLocks/>
          </p:cNvGraphicFramePr>
          <p:nvPr>
            <p:extLst>
              <p:ext uri="{D42A27DB-BD31-4B8C-83A1-F6EECF244321}">
                <p14:modId xmlns:p14="http://schemas.microsoft.com/office/powerpoint/2010/main" val="4025433470"/>
              </p:ext>
            </p:extLst>
          </p:nvPr>
        </p:nvGraphicFramePr>
        <p:xfrm>
          <a:off x="8314353" y="1047310"/>
          <a:ext cx="648073" cy="5622050"/>
        </p:xfrm>
        <a:graphic>
          <a:graphicData uri="http://schemas.openxmlformats.org/drawingml/2006/table">
            <a:tbl>
              <a:tblPr firstRow="1" firstCol="1" bandRow="1"/>
              <a:tblGrid>
                <a:gridCol w="648073">
                  <a:extLst>
                    <a:ext uri="{9D8B030D-6E8A-4147-A177-3AD203B41FA5}">
                      <a16:colId xmlns:a16="http://schemas.microsoft.com/office/drawing/2014/main" val="20003"/>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SÜRE</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7338">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4296">
                <a:tc>
                  <a:txBody>
                    <a:bodyPr/>
                    <a:lstStyle/>
                    <a:p>
                      <a:pPr>
                        <a:lnSpc>
                          <a:spcPct val="115000"/>
                        </a:lnSpc>
                        <a:spcAft>
                          <a:spcPts val="1200"/>
                        </a:spcAft>
                      </a:pPr>
                      <a:endPar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237283"/>
                  </a:ext>
                </a:extLst>
              </a:tr>
            </a:tbl>
          </a:graphicData>
        </a:graphic>
      </p:graphicFrame>
      <p:graphicFrame>
        <p:nvGraphicFramePr>
          <p:cNvPr id="7" name="İçerik Yer Tutucusu 6"/>
          <p:cNvGraphicFramePr>
            <a:graphicFrameLocks/>
          </p:cNvGraphicFramePr>
          <p:nvPr>
            <p:extLst>
              <p:ext uri="{D42A27DB-BD31-4B8C-83A1-F6EECF244321}">
                <p14:modId xmlns:p14="http://schemas.microsoft.com/office/powerpoint/2010/main" val="2396196775"/>
              </p:ext>
            </p:extLst>
          </p:nvPr>
        </p:nvGraphicFramePr>
        <p:xfrm>
          <a:off x="6300192" y="1049946"/>
          <a:ext cx="2016224" cy="5597920"/>
        </p:xfrm>
        <a:graphic>
          <a:graphicData uri="http://schemas.openxmlformats.org/drawingml/2006/table">
            <a:tbl>
              <a:tblPr firstRow="1" firstCol="1" bandRow="1"/>
              <a:tblGrid>
                <a:gridCol w="2016224">
                  <a:extLst>
                    <a:ext uri="{9D8B030D-6E8A-4147-A177-3AD203B41FA5}">
                      <a16:colId xmlns:a16="http://schemas.microsoft.com/office/drawing/2014/main" val="20002"/>
                    </a:ext>
                  </a:extLst>
                </a:gridCol>
              </a:tblGrid>
              <a:tr h="280416">
                <a:tc>
                  <a:txBody>
                    <a:bodyPr/>
                    <a:lstStyle/>
                    <a:p>
                      <a:pPr algn="ct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a:rPr>
                        <a:t>AÇIKLAMALAR</a:t>
                      </a:r>
                      <a:endParaRPr lang="tr-TR" sz="1600" dirty="0">
                        <a:effectLst>
                          <a:outerShdw blurRad="38100" dist="38100" dir="2700000" algn="tl">
                            <a:srgbClr val="000000">
                              <a:alpha val="43137"/>
                            </a:srgbClr>
                          </a:outerShdw>
                        </a:effectLst>
                        <a:latin typeface="Trebuchet MS" panose="020B060302020202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3934">
                <a:tc>
                  <a:txBody>
                    <a:bodyPr/>
                    <a:lstStyle/>
                    <a:p>
                      <a:pPr>
                        <a:lnSpc>
                          <a:spcPct val="115000"/>
                        </a:lnSpc>
                        <a:spcAft>
                          <a:spcPts val="1200"/>
                        </a:spcAft>
                      </a:pPr>
                      <a:r>
                        <a:rPr lang="tr-TR" sz="1600" b="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 </a:t>
                      </a:r>
                      <a:r>
                        <a:rPr lang="tr-TR" sz="1600" b="0" dirty="0">
                          <a:effectLst/>
                          <a:latin typeface="Trebuchet MS" panose="020B0603020202020204" pitchFamily="34" charset="0"/>
                          <a:ea typeface="Times New Roman" panose="02020603050405020304" pitchFamily="18" charset="0"/>
                          <a:cs typeface="Times New Roman" panose="02020603050405020304" pitchFamily="18" charset="0"/>
                        </a:rPr>
                        <a:t>Adet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3570">
                <a:tc>
                  <a:txBody>
                    <a:bodyPr/>
                    <a:lstStyle/>
                    <a:p>
                      <a:pPr>
                        <a:lnSpc>
                          <a:spcPct val="115000"/>
                        </a:lnSpc>
                        <a:spcAft>
                          <a:spcPts val="1200"/>
                        </a:spcAft>
                      </a:pP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10 </a:t>
                      </a:r>
                      <a:r>
                        <a:rPr lang="tr-TR" sz="1600" b="0" kern="1200" dirty="0">
                          <a:effectLst/>
                          <a:latin typeface="Trebuchet MS" panose="020B0603020202020204" pitchFamily="34" charset="0"/>
                          <a:ea typeface="Times New Roman" panose="02020603050405020304" pitchFamily="18" charset="0"/>
                          <a:cs typeface="Times New Roman" panose="02020603050405020304" pitchFamily="18" charset="0"/>
                        </a:rPr>
                        <a:t>Adet</a:t>
                      </a:r>
                      <a:r>
                        <a:rPr lang="tr-TR" sz="1600" b="1" kern="1200"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35699"/>
                  </a:ext>
                </a:extLst>
              </a:tr>
            </a:tbl>
          </a:graphicData>
        </a:graphic>
      </p:graphicFrame>
    </p:spTree>
    <p:extLst>
      <p:ext uri="{BB962C8B-B14F-4D97-AF65-F5344CB8AC3E}">
        <p14:creationId xmlns:p14="http://schemas.microsoft.com/office/powerpoint/2010/main" val="329945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001A0F0-8CCF-4399-9736-7FFD913951CD}" type="slidenum">
              <a:rPr lang="tr-TR" altLang="tr-TR" smtClean="0"/>
              <a:pPr>
                <a:defRPr/>
              </a:pPr>
              <a:t>27</a:t>
            </a:fld>
            <a:endParaRPr lang="tr-TR" altLang="tr-TR"/>
          </a:p>
        </p:txBody>
      </p:sp>
      <p:sp>
        <p:nvSpPr>
          <p:cNvPr id="4" name="Çapraz Köşesi Kesik Dikdörtgen 3">
            <a:hlinkClick r:id="rId2" action="ppaction://hlinksldjump"/>
          </p:cNvPr>
          <p:cNvSpPr/>
          <p:nvPr/>
        </p:nvSpPr>
        <p:spPr>
          <a:xfrm>
            <a:off x="7936217" y="6466904"/>
            <a:ext cx="360040" cy="144016"/>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48147641"/>
              </p:ext>
            </p:extLst>
          </p:nvPr>
        </p:nvGraphicFramePr>
        <p:xfrm>
          <a:off x="395536" y="504922"/>
          <a:ext cx="8363272" cy="6236446"/>
        </p:xfrm>
        <a:graphic>
          <a:graphicData uri="http://schemas.openxmlformats.org/drawingml/2006/table">
            <a:tbl>
              <a:tblPr firstRow="1" firstCol="1" bandRow="1">
                <a:tableStyleId>{EB344D84-9AFB-497E-A393-DC336BA19D2E}</a:tableStyleId>
              </a:tblPr>
              <a:tblGrid>
                <a:gridCol w="288031">
                  <a:extLst>
                    <a:ext uri="{9D8B030D-6E8A-4147-A177-3AD203B41FA5}">
                      <a16:colId xmlns:a16="http://schemas.microsoft.com/office/drawing/2014/main" val="256284277"/>
                    </a:ext>
                  </a:extLst>
                </a:gridCol>
                <a:gridCol w="1750078">
                  <a:extLst>
                    <a:ext uri="{9D8B030D-6E8A-4147-A177-3AD203B41FA5}">
                      <a16:colId xmlns:a16="http://schemas.microsoft.com/office/drawing/2014/main" val="3901898955"/>
                    </a:ext>
                  </a:extLst>
                </a:gridCol>
                <a:gridCol w="4287055">
                  <a:extLst>
                    <a:ext uri="{9D8B030D-6E8A-4147-A177-3AD203B41FA5}">
                      <a16:colId xmlns:a16="http://schemas.microsoft.com/office/drawing/2014/main" val="363142202"/>
                    </a:ext>
                  </a:extLst>
                </a:gridCol>
                <a:gridCol w="2038108">
                  <a:extLst>
                    <a:ext uri="{9D8B030D-6E8A-4147-A177-3AD203B41FA5}">
                      <a16:colId xmlns:a16="http://schemas.microsoft.com/office/drawing/2014/main" val="3626384834"/>
                    </a:ext>
                  </a:extLst>
                </a:gridCol>
              </a:tblGrid>
              <a:tr h="164117">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 </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Yazar Adı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Kitap Adı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Yayınevi</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943020970"/>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Atay, O.</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Bir Bilim Adamının Romanı</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İletişim Yayıncılık</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267006450"/>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Ayverdi, S.</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Millî Kültür Meseleleri ve Maarif Davamız</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Kubbealtı Neşriyat</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49043546"/>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Bal, M. A.</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Osmanlı’dan Cumhuriyet’e Meşhurların Okul Anıları (1870-1940)</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Art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072025970"/>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4</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Brockman, J.</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Meraklı Zihinler: Bir Çocuk Nasıl Bir Bilim İnsanı Olur?</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TÜBİTAK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719648187"/>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5</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Enç, M.</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Bitmeyen Gece</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Ötüken Neşriyat</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333027009"/>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6</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Freire, P.</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Ezilenlerin Pedagojisi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Ayrıntı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877473569"/>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7</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Gaarder, J.</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err="1">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Sofie’nin</a:t>
                      </a: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 Dünyası</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Pan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880940730"/>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8</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Glasser, W.</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Başarısızlığın Olmadığı Okul</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Beyaz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352567286"/>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9</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Goleman, D.</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Duygusal Zekâ</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Varlık Yayınları</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610522555"/>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10</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err="1">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GulbenkianKomis</a:t>
                      </a: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Sosyal Bilimleri Açın: Sosyal Bilimlerin Yeniden Yapılanması Üzerine </a:t>
                      </a:r>
                      <a:r>
                        <a:rPr lang="tr-TR" sz="1000" b="0" dirty="0" err="1">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Rapr</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Metis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956032663"/>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11</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Güntekin, R. N.</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Acımak</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İnkılap Kitabevi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694391122"/>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12</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Holt, J.</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Çocuklar Neden Başarısız Olur?</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Beyaz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506485782"/>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13</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Illich, 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Okulsuz Toplum</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Şule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856098057"/>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14</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İzzetbegoviç, A.</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Doğu ve Batı Arasında İslam</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Klasik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691660799"/>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15</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Kâğıtçıbaşı,Ç.&amp;</a:t>
                      </a:r>
                      <a:r>
                        <a:rPr lang="tr-TR" sz="1000" b="0" dirty="0" err="1">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Cemalcılar</a:t>
                      </a: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 Z.</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Dünden Bugüne İnsan ve İnsanlar: Sosyal Psikolojiye Giriş</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Evrim Yayınları</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601001192"/>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16</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Kan, Ş. H.</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Mahrem Macera</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Yeryüzü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621816304"/>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17</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Kant, I.</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Eğitim Üzerine</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İz Yayıncılık</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418039474"/>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18</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Kara, İ. &amp; Birinci, A.</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Bir Eğitim Tasavvuru Olarak Mahalle/Sıbyan Mektepleri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Dergâh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64401573"/>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19</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Karabekir, K.</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Çocuk Davamız</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Yapı Kredi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057368169"/>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20</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Karakoç, S.</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Hızır’la Kırk Saat</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Diriliş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029300448"/>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21</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Karakoç, S.</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Diriliş Neslinin Amentüsü</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Diriliş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257163556"/>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22</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Khan, S.</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Dünya Okulu: Eğitimi Yeniden Düşünmek</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Yapı Kredi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186804550"/>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23</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Kültür ve Turizm Bak</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Şehir-İnsan Medeniyet Köprüsü: Beş Şehirli Örnek Kişilikler</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Kültür ve Turizm </a:t>
                      </a:r>
                      <a:r>
                        <a:rPr lang="tr-TR" sz="1000" b="0" dirty="0" err="1">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Bak.Yay</a:t>
                      </a: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4052255260"/>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24</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Leitch, T.</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Wikipedia U: Dijital Çağda Bilgi, Otorite ve Liberal Eğitim</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Hece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884412724"/>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25</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McCourt. F.</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Öğretmen</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Altın Kitaplar Yayınevi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296486319"/>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26</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Needham, J.</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Doğunun Bilgisi Batının Bilimi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MAB</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536481641"/>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27</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Özdenören, R.</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Kafa Karıştıran Kelimeler</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İz Yayıncılık</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438086030"/>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28</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Özemre, A. Y.</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Galatasarayı Mekteb-i Sultani’sinde Sekiz Yılım</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Kubbealtı Akademi Yay.</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971540427"/>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29</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Pennac, D.</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Okul Sıkıntısı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Can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4082398745"/>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30</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Petrov, G.</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Beyaz Zambaklar Ülkesinde</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Hayat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675489358"/>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31</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Rancier, J.</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Cahil Hoca</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Metis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897006728"/>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32</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Rousseau, J. J.</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Emile</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Kilit Yayınevi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587784177"/>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33</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Safa, P.</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Eğitim-Gençlik-Üniversite</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Ötüken Neşriyat </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418057172"/>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34</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Sezgin, F.</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Bilim Tarihi Sohbetleri</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Timaş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3510564613"/>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35</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Tahir, K.</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Bozkırdaki Çekirdek</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İthaki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295093716"/>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36</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Topçu, N.</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Türkiye’nin Maarif Davası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Dergâh Yayınları</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806314056"/>
                  </a:ext>
                </a:extLst>
              </a:tr>
              <a:tr h="164117">
                <a:tc>
                  <a:txBody>
                    <a:bodyPr/>
                    <a:lstStyle/>
                    <a:p>
                      <a:pPr algn="ctr">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37</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Toros, H.</a:t>
                      </a:r>
                      <a:endParaRPr lang="tr-TR" sz="1000" b="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Asya’nın Kandilleri</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tc>
                  <a:txBody>
                    <a:bodyPr/>
                    <a:lstStyle/>
                    <a:p>
                      <a:pPr algn="l">
                        <a:lnSpc>
                          <a:spcPct val="115000"/>
                        </a:lnSpc>
                        <a:spcAft>
                          <a:spcPts val="0"/>
                        </a:spcAft>
                      </a:pPr>
                      <a:r>
                        <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Hece Yayınları</a:t>
                      </a:r>
                      <a:endParaRPr lang="tr-TR" sz="1000" b="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txBody>
                  <a:tcPr marL="31910" marR="31910" marT="0" marB="0"/>
                </a:tc>
                <a:extLst>
                  <a:ext uri="{0D108BD9-81ED-4DB2-BD59-A6C34878D82A}">
                    <a16:rowId xmlns:a16="http://schemas.microsoft.com/office/drawing/2014/main" val="1163553782"/>
                  </a:ext>
                </a:extLst>
              </a:tr>
            </a:tbl>
          </a:graphicData>
        </a:graphic>
      </p:graphicFrame>
      <p:sp>
        <p:nvSpPr>
          <p:cNvPr id="6" name="Dikdörtgen 5"/>
          <p:cNvSpPr/>
          <p:nvPr/>
        </p:nvSpPr>
        <p:spPr>
          <a:xfrm>
            <a:off x="3128858" y="116632"/>
            <a:ext cx="2752613" cy="400110"/>
          </a:xfrm>
          <a:prstGeom prst="rect">
            <a:avLst/>
          </a:prstGeom>
        </p:spPr>
        <p:txBody>
          <a:bodyPr wrap="none">
            <a:spAutoFit/>
          </a:bodyPr>
          <a:lstStyle/>
          <a:p>
            <a:r>
              <a:rPr lang="tr-TR" sz="20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ÖRNEK KİTAP LİSTESİ </a:t>
            </a:r>
          </a:p>
        </p:txBody>
      </p:sp>
    </p:spTree>
    <p:extLst>
      <p:ext uri="{BB962C8B-B14F-4D97-AF65-F5344CB8AC3E}">
        <p14:creationId xmlns:p14="http://schemas.microsoft.com/office/powerpoint/2010/main" val="22195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001A0F0-8CCF-4399-9736-7FFD913951CD}" type="slidenum">
              <a:rPr lang="tr-TR" altLang="tr-TR" smtClean="0"/>
              <a:pPr>
                <a:defRPr/>
              </a:pPr>
              <a:t>28</a:t>
            </a:fld>
            <a:endParaRPr lang="tr-TR" altLang="tr-TR"/>
          </a:p>
        </p:txBody>
      </p:sp>
      <p:sp>
        <p:nvSpPr>
          <p:cNvPr id="5" name="Çapraz Köşesi Kesik Dikdörtgen 4">
            <a:hlinkClick r:id="rId2" action="ppaction://hlinksldjump"/>
          </p:cNvPr>
          <p:cNvSpPr/>
          <p:nvPr/>
        </p:nvSpPr>
        <p:spPr>
          <a:xfrm>
            <a:off x="7936217" y="6466904"/>
            <a:ext cx="360040" cy="144016"/>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3" name="Dikdörtgen 2"/>
          <p:cNvSpPr/>
          <p:nvPr/>
        </p:nvSpPr>
        <p:spPr>
          <a:xfrm>
            <a:off x="1187624" y="116632"/>
            <a:ext cx="6768752" cy="6863417"/>
          </a:xfrm>
          <a:prstGeom prst="rect">
            <a:avLst/>
          </a:prstGeom>
        </p:spPr>
        <p:txBody>
          <a:bodyPr wrap="square">
            <a:spAutoFit/>
          </a:bodyPr>
          <a:lstStyle/>
          <a:p>
            <a:pPr algn="ctr"/>
            <a:r>
              <a:rPr lang="tr-TR"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ÖRNEK FİLM LİSTESİ </a:t>
            </a:r>
          </a:p>
          <a:p>
            <a:pPr algn="ctr"/>
            <a:r>
              <a:rPr lang="tr-TR"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(Alfabetik Sırayla)</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a:t>
            </a:r>
          </a:p>
          <a:p>
            <a:pPr algn="ct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Idiots</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AmericanTeacher</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Asyanın</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Kandilleri (Belgesel)</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Batıya Doğru Akan Nehir (Belgesel)</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Billy</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Elliot</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Birinci Sınıf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First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Grader</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Can Dostum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Good</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Will</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Hunting</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Canım Öğretmenim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Monsieur</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Lazhar</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Hababam Sınıfı (1975)</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Hababam Sınıfı Dokuz Doğuruyor (1979)</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Hababam Sınıfı Güle Güle (1981)</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Hababam Sınıfı Sınıfta Kaldı (1976)</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Hababam Sınıfı Tatilde (1978)</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Hababam Sınıfı Uyanıyor (1977)</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İki Dil Bir Bavul</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İmparatorlar Kulübü</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Kara (Black)</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Kara Tahta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Takhtesiah</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Blackboards</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Koro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LesChoristes</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Kör Nokta</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Olmak ve Sahip Olmak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Être</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et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Avoir</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To</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Be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To</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Have</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Ölü Ozanlar Derneği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Dead</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Poets</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Society</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Özgürlük Yazarları</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Patch</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Adams</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Sevgili Öğretmenim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Mr</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Holland’s</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Opus</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Sınıf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EntreLesMurs</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Class)</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Süpermen’i Beklerken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Waiting</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For</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Superman</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Tepetaklak Nelson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Half</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Nelson</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pP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Blindside</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fontAlgn="base">
              <a:buFont typeface="+mj-lt"/>
              <a:buAutoNum type="arabicPeriod"/>
            </a:pP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Yerdeki Yıldızlar /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Taare</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r>
              <a:rPr lang="tr-TR" sz="1300"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Zameen</a:t>
            </a:r>
            <a:r>
              <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Par</a:t>
            </a:r>
            <a:endParaRPr lang="tr-TR" sz="1300"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3032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525963"/>
          </a:xfrm>
        </p:spPr>
        <p:txBody>
          <a:bodyPr/>
          <a:lstStyle/>
          <a:p>
            <a:pPr marL="0" indent="0">
              <a:buNone/>
            </a:pPr>
            <a:r>
              <a:rPr lang="tr-TR" sz="1800" b="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C. ÖLÇME VE DEĞERLENDİRME</a:t>
            </a:r>
            <a:endParaRPr lang="tr-TR" sz="1800"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a:p>
            <a:pPr marL="0" indent="0">
              <a:buNone/>
            </a:pPr>
            <a:endParaRPr lang="tr-TR" sz="1800" dirty="0">
              <a:effectLst>
                <a:outerShdw blurRad="38100" dist="38100" dir="2700000" algn="tl">
                  <a:srgbClr val="000000">
                    <a:alpha val="43137"/>
                  </a:srgbClr>
                </a:outerShdw>
              </a:effectLst>
              <a:latin typeface="Trebuchet MS" panose="020B0603020202020204" pitchFamily="34" charset="0"/>
            </a:endParaRPr>
          </a:p>
          <a:p>
            <a:pPr marL="0" indent="0">
              <a:buNone/>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Aday öğretmen okul içi ve okul dışı faaliyetler kapsamında yapılan çalışmalarda izleme, ölçme ve değerlendirme sürecinin sağlıklı bir şekilde yürütülebilmesi amacıyla okul içi ve okul dışı her tür faaliyeti ile ilgili standart formları doldurur.</a:t>
            </a:r>
          </a:p>
          <a:p>
            <a:pPr marL="0" indent="0">
              <a:buNone/>
            </a:pPr>
            <a:endPar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ndParaRPr>
          </a:p>
          <a:p>
            <a:pPr marL="0" indent="0">
              <a:buNone/>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Bakanlıkça hazırlanan formlar okullar ve danışman öğretmenler tarafından kendi okul, sınıfı ve çevre şartlarına göre uyarlanarak kullanılabilecektir.</a:t>
            </a:r>
          </a:p>
          <a:p>
            <a:pPr marL="0" indent="0">
              <a:buNone/>
            </a:pPr>
            <a:endPar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ndParaRPr>
          </a:p>
          <a:p>
            <a:pPr marL="0" indent="0">
              <a:buNone/>
            </a:pPr>
            <a:r>
              <a:rPr lang="tr-TR" sz="1800"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Bu çalışmalara ait diğer belge ve materyallerle birlikte bu formlar kişisel ve mesleki gelişim dosyasında saklanır. Bu dosya Performans Değerlendirme sürecinde ve sözlü sınavda veri olarak kullanılabilir.</a:t>
            </a:r>
          </a:p>
          <a:p>
            <a:pPr marL="0" indent="0">
              <a:buNone/>
            </a:pPr>
            <a:endParaRPr lang="tr-TR" sz="1800" dirty="0">
              <a:effectLst>
                <a:outerShdw blurRad="38100" dist="38100" dir="2700000" algn="tl">
                  <a:srgbClr val="000000">
                    <a:alpha val="43137"/>
                  </a:srgbClr>
                </a:outerShdw>
              </a:effectLst>
              <a:latin typeface="Trebuchet MS" panose="020B0603020202020204" pitchFamily="34" charset="0"/>
            </a:endParaRPr>
          </a:p>
          <a:p>
            <a:pPr marL="0" indent="0">
              <a:buNone/>
            </a:pPr>
            <a:r>
              <a:rPr lang="tr-TR" sz="1800" dirty="0">
                <a:effectLst>
                  <a:outerShdw blurRad="38100" dist="38100" dir="2700000" algn="tl">
                    <a:srgbClr val="000000">
                      <a:alpha val="43137"/>
                    </a:srgbClr>
                  </a:outerShdw>
                </a:effectLst>
                <a:latin typeface="Trebuchet MS" panose="020B0603020202020204" pitchFamily="34" charset="0"/>
              </a:rPr>
              <a:t> </a:t>
            </a:r>
            <a:r>
              <a:rPr lang="tr-TR" sz="1800" u="sng" dirty="0">
                <a:effectLst>
                  <a:outerShdw blurRad="38100" dist="38100" dir="2700000" algn="tl">
                    <a:srgbClr val="000000">
                      <a:alpha val="43137"/>
                    </a:srgbClr>
                  </a:outerShdw>
                </a:effectLst>
                <a:latin typeface="Trebuchet MS" panose="020B0603020202020204" pitchFamily="34" charset="0"/>
              </a:rPr>
              <a:t>(</a:t>
            </a:r>
            <a:r>
              <a:rPr lang="tr-TR" sz="1800" u="sng" dirty="0">
                <a:effectLst>
                  <a:outerShdw blurRad="38100" dist="38100" dir="2700000" algn="tl">
                    <a:srgbClr val="000000">
                      <a:alpha val="43137"/>
                    </a:srgbClr>
                  </a:outerShdw>
                </a:effectLst>
                <a:latin typeface="Trebuchet MS" panose="020B0603020202020204" pitchFamily="34" charset="0"/>
                <a:hlinkClick r:id="rId2" action="ppaction://hlinkfile"/>
              </a:rPr>
              <a:t>Öğretmen Atama ve Yer Değiştirme Yönetmeliği</a:t>
            </a:r>
            <a:r>
              <a:rPr lang="tr-TR" sz="1800" u="sng" dirty="0">
                <a:effectLst>
                  <a:outerShdw blurRad="38100" dist="38100" dir="2700000" algn="tl">
                    <a:srgbClr val="000000">
                      <a:alpha val="43137"/>
                    </a:srgbClr>
                  </a:outerShdw>
                </a:effectLst>
                <a:latin typeface="Trebuchet MS" panose="020B0603020202020204" pitchFamily="34" charset="0"/>
              </a:rPr>
              <a:t> - </a:t>
            </a:r>
            <a:r>
              <a:rPr lang="tr-TR" sz="1800" u="sng" dirty="0">
                <a:effectLst>
                  <a:outerShdw blurRad="38100" dist="38100" dir="2700000" algn="tl">
                    <a:srgbClr val="000000">
                      <a:alpha val="43137"/>
                    </a:srgbClr>
                  </a:outerShdw>
                </a:effectLst>
                <a:latin typeface="Trebuchet MS" panose="020B0603020202020204" pitchFamily="34" charset="0"/>
                <a:hlinkClick r:id="rId3" action="ppaction://hlinkfile"/>
              </a:rPr>
              <a:t>Ekleri</a:t>
            </a:r>
            <a:r>
              <a:rPr lang="tr-TR" sz="1800" u="sng" dirty="0">
                <a:effectLst>
                  <a:outerShdw blurRad="38100" dist="38100" dir="2700000" algn="tl">
                    <a:srgbClr val="000000">
                      <a:alpha val="43137"/>
                    </a:srgbClr>
                  </a:outerShdw>
                </a:effectLst>
                <a:latin typeface="Trebuchet MS" panose="020B0603020202020204" pitchFamily="34" charset="0"/>
              </a:rPr>
              <a:t>)</a:t>
            </a:r>
            <a:endParaRPr lang="tr-TR" sz="1800" dirty="0">
              <a:effectLst>
                <a:outerShdw blurRad="38100" dist="38100" dir="2700000" algn="tl">
                  <a:srgbClr val="000000">
                    <a:alpha val="43137"/>
                  </a:srgbClr>
                </a:outerShdw>
              </a:effectLst>
              <a:latin typeface="Trebuchet MS" panose="020B0603020202020204" pitchFamily="34" charset="0"/>
            </a:endParaRPr>
          </a:p>
          <a:p>
            <a:endParaRPr lang="tr-TR" dirty="0">
              <a:effectLst>
                <a:outerShdw blurRad="38100" dist="38100" dir="2700000" algn="tl">
                  <a:srgbClr val="000000">
                    <a:alpha val="43137"/>
                  </a:srgbClr>
                </a:outerShdw>
              </a:effectLst>
              <a:latin typeface="Trebuchet MS" panose="020B0603020202020204" pitchFamily="34" charset="0"/>
            </a:endParaRP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29</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37227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171" y="1124743"/>
            <a:ext cx="8229600" cy="5596731"/>
          </a:xfrm>
        </p:spPr>
        <p:txBody>
          <a:bodyPr/>
          <a:lstStyle/>
          <a:p>
            <a:pPr marL="0" lvl="0" indent="0" algn="ctr" eaLnBrk="1" fontAlgn="auto" hangingPunct="1">
              <a:spcBef>
                <a:spcPts val="0"/>
              </a:spcBef>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T.C.</a:t>
            </a:r>
          </a:p>
          <a:p>
            <a:pPr marL="0" lvl="0" indent="0" algn="ctr" eaLnBrk="1" fontAlgn="auto" hangingPunct="1">
              <a:spcBef>
                <a:spcPts val="0"/>
              </a:spcBef>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ZONGULDAK VALİLİĞİ</a:t>
            </a:r>
          </a:p>
          <a:p>
            <a:pPr marL="0" lvl="0" indent="0" algn="ctr" eaLnBrk="1" fontAlgn="auto" hangingPunct="1">
              <a:spcBef>
                <a:spcPts val="0"/>
              </a:spcBef>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İl Milli Eğitim Müdürlüğü</a:t>
            </a:r>
          </a:p>
          <a:p>
            <a:pPr marL="0" lvl="0" indent="0" algn="ctr" eaLnBrk="1" fontAlgn="auto" hangingPunct="1">
              <a:spcBef>
                <a:spcPts val="0"/>
              </a:spcBef>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İnsan Kaynakları Şube Müdürlüğü</a:t>
            </a:r>
          </a:p>
          <a:p>
            <a:pPr marL="0" lvl="0" indent="0" algn="ctr" eaLnBrk="1" fontAlgn="auto" hangingPunct="1">
              <a:spcAft>
                <a:spcPts val="0"/>
              </a:spcAft>
              <a:buNone/>
            </a:pPr>
            <a:endParaRPr lang="tr-TR" sz="2000" b="1" dirty="0">
              <a:solidFill>
                <a:prstClr val="black"/>
              </a:solidFill>
              <a:effectLst>
                <a:outerShdw blurRad="38100" dist="38100" dir="2700000" algn="tl">
                  <a:srgbClr val="000000">
                    <a:alpha val="43137"/>
                  </a:srgbClr>
                </a:outerShdw>
              </a:effectLst>
              <a:latin typeface="Trebuchet MS" panose="020B0603020202020204" pitchFamily="34" charset="0"/>
            </a:endParaRPr>
          </a:p>
          <a:p>
            <a:pPr marL="0" lvl="0" indent="0" algn="ctr" eaLnBrk="1" fontAlgn="auto" hangingPunct="1">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 </a:t>
            </a:r>
          </a:p>
          <a:p>
            <a:pPr marL="0" lvl="0" indent="0" algn="ctr" eaLnBrk="1" fontAlgn="auto" hangingPunct="1">
              <a:spcAft>
                <a:spcPts val="0"/>
              </a:spcAft>
              <a:buNone/>
            </a:pPr>
            <a:r>
              <a:rPr lang="tr-TR" sz="3600" b="1" dirty="0">
                <a:solidFill>
                  <a:prstClr val="black"/>
                </a:solidFill>
                <a:effectLst>
                  <a:outerShdw blurRad="38100" dist="38100" dir="2700000" algn="tl">
                    <a:srgbClr val="000000">
                      <a:alpha val="43137"/>
                    </a:srgbClr>
                  </a:outerShdw>
                </a:effectLst>
                <a:latin typeface="Trebuchet MS" panose="020B0603020202020204" pitchFamily="34" charset="0"/>
              </a:rPr>
              <a:t>ADAY ÖĞRETMEN YETİŞTİRME SÜRECİ</a:t>
            </a:r>
          </a:p>
          <a:p>
            <a:pPr marL="0" lvl="0" indent="0" algn="ctr" eaLnBrk="1" fontAlgn="auto" hangingPunct="1">
              <a:spcAft>
                <a:spcPts val="0"/>
              </a:spcAft>
              <a:buNone/>
            </a:pPr>
            <a:r>
              <a:rPr lang="tr-TR" sz="3600" b="1" dirty="0">
                <a:solidFill>
                  <a:prstClr val="black"/>
                </a:solidFill>
                <a:effectLst>
                  <a:outerShdw blurRad="38100" dist="38100" dir="2700000" algn="tl">
                    <a:srgbClr val="000000">
                      <a:alpha val="43137"/>
                    </a:srgbClr>
                  </a:outerShdw>
                </a:effectLst>
                <a:latin typeface="Trebuchet MS" panose="020B0603020202020204" pitchFamily="34" charset="0"/>
              </a:rPr>
              <a:t>2016-2017 Eğitim Öğretim Yılı</a:t>
            </a:r>
          </a:p>
          <a:p>
            <a:pPr marL="0" lvl="0" indent="0" algn="ctr" eaLnBrk="1" fontAlgn="auto" hangingPunct="1">
              <a:spcAft>
                <a:spcPts val="0"/>
              </a:spcAft>
              <a:buNone/>
            </a:pPr>
            <a:endParaRPr lang="tr-TR" sz="2000" b="1" dirty="0">
              <a:solidFill>
                <a:prstClr val="black"/>
              </a:solidFill>
              <a:effectLst>
                <a:outerShdw blurRad="38100" dist="38100" dir="2700000" algn="tl">
                  <a:srgbClr val="000000">
                    <a:alpha val="43137"/>
                  </a:srgbClr>
                </a:outerShdw>
              </a:effectLst>
              <a:latin typeface="Trebuchet MS" panose="020B0603020202020204" pitchFamily="34" charset="0"/>
            </a:endParaRPr>
          </a:p>
          <a:p>
            <a:pPr marL="0" lvl="0" indent="0" eaLnBrk="1" fontAlgn="auto" hangingPunct="1">
              <a:spcAft>
                <a:spcPts val="0"/>
              </a:spcAft>
              <a:buNone/>
            </a:pPr>
            <a:endParaRPr lang="tr-T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a:p>
            <a:pPr marL="0" lvl="0" indent="0" algn="ctr" eaLnBrk="1" fontAlgn="auto" hangingPunct="1">
              <a:lnSpc>
                <a:spcPct val="90000"/>
              </a:lnSpc>
              <a:spcBef>
                <a:spcPts val="0"/>
              </a:spcBef>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Engin MUTLU</a:t>
            </a:r>
          </a:p>
          <a:p>
            <a:pPr marL="0" lvl="0" indent="0" algn="ctr" eaLnBrk="1" fontAlgn="auto" hangingPunct="1">
              <a:lnSpc>
                <a:spcPct val="90000"/>
              </a:lnSpc>
              <a:spcBef>
                <a:spcPts val="0"/>
              </a:spcBef>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Erdemir Anadolu Lisesi Müdürü</a:t>
            </a:r>
          </a:p>
          <a:p>
            <a:pPr marL="0" lvl="0" indent="0" algn="ctr" eaLnBrk="1" fontAlgn="auto" hangingPunct="1">
              <a:lnSpc>
                <a:spcPct val="90000"/>
              </a:lnSpc>
              <a:spcBef>
                <a:spcPts val="0"/>
              </a:spcBef>
              <a:spcAft>
                <a:spcPts val="0"/>
              </a:spcAft>
              <a:buNone/>
            </a:pPr>
            <a:r>
              <a:rPr lang="tr-TR" sz="2000" b="1" dirty="0">
                <a:solidFill>
                  <a:prstClr val="black"/>
                </a:solidFill>
                <a:effectLst>
                  <a:outerShdw blurRad="38100" dist="38100" dir="2700000" algn="tl">
                    <a:srgbClr val="000000">
                      <a:alpha val="43137"/>
                    </a:srgbClr>
                  </a:outerShdw>
                </a:effectLst>
                <a:latin typeface="Trebuchet MS" panose="020B0603020202020204" pitchFamily="34" charset="0"/>
              </a:rPr>
              <a:t>Okul: 252 24 44</a:t>
            </a:r>
          </a:p>
          <a:p>
            <a:pPr marL="0" lvl="0" indent="0" algn="ctr" eaLnBrk="1" fontAlgn="auto" hangingPunct="1">
              <a:lnSpc>
                <a:spcPct val="90000"/>
              </a:lnSpc>
              <a:spcBef>
                <a:spcPts val="0"/>
              </a:spcBef>
              <a:spcAft>
                <a:spcPts val="0"/>
              </a:spcAft>
              <a:buNone/>
            </a:pPr>
            <a:endParaRPr lang="tr-TR" sz="1800" b="1" dirty="0">
              <a:solidFill>
                <a:prstClr val="black"/>
              </a:solidFill>
              <a:effectLst>
                <a:outerShdw blurRad="38100" dist="38100" dir="2700000" algn="tl">
                  <a:srgbClr val="000000">
                    <a:alpha val="43137"/>
                  </a:srgbClr>
                </a:outerShdw>
              </a:effectLst>
              <a:latin typeface="Trebuchet MS" panose="020B0603020202020204" pitchFamily="34" charset="0"/>
            </a:endParaRPr>
          </a:p>
          <a:p>
            <a:pPr marL="0" lvl="0" indent="0" algn="ctr" eaLnBrk="1" fontAlgn="auto" hangingPunct="1">
              <a:lnSpc>
                <a:spcPct val="90000"/>
              </a:lnSpc>
              <a:spcBef>
                <a:spcPts val="0"/>
              </a:spcBef>
              <a:spcAft>
                <a:spcPts val="0"/>
              </a:spcAft>
              <a:buNone/>
            </a:pPr>
            <a:r>
              <a:rPr lang="tr-TR" sz="1800" b="1" dirty="0">
                <a:solidFill>
                  <a:prstClr val="black"/>
                </a:solidFill>
                <a:effectLst>
                  <a:outerShdw blurRad="38100" dist="38100" dir="2700000" algn="tl">
                    <a:srgbClr val="000000">
                      <a:alpha val="43137"/>
                    </a:srgbClr>
                  </a:outerShdw>
                </a:effectLst>
                <a:latin typeface="Trebuchet MS" panose="020B0603020202020204" pitchFamily="34" charset="0"/>
              </a:rPr>
              <a:t>ZONGULDAK 2016</a:t>
            </a:r>
          </a:p>
          <a:p>
            <a:pPr marL="742950" lvl="0" indent="-742950" algn="ctr">
              <a:buAutoNum type="arabicPeriod"/>
            </a:pPr>
            <a:endParaRPr lang="tr-TR" sz="4400" b="1" dirty="0">
              <a:effectLst>
                <a:outerShdw blurRad="38100" dist="38100" dir="2700000" algn="tl">
                  <a:srgbClr val="000000">
                    <a:alpha val="43137"/>
                  </a:srgbClr>
                </a:outerShdw>
              </a:effectLst>
              <a:latin typeface="Trebuchet MS" panose="020B0603020202020204" pitchFamily="34" charset="0"/>
            </a:endParaRPr>
          </a:p>
          <a:p>
            <a:pPr marL="0" indent="0">
              <a:buNone/>
            </a:pPr>
            <a:endParaRPr lang="tr-TR" sz="4400" b="1" dirty="0">
              <a:effectLst>
                <a:outerShdw blurRad="38100" dist="38100" dir="2700000" algn="tl">
                  <a:srgbClr val="000000">
                    <a:alpha val="43137"/>
                  </a:srgbClr>
                </a:outerShdw>
              </a:effectLst>
              <a:latin typeface="Trebuchet MS" panose="020B0603020202020204" pitchFamily="34" charset="0"/>
            </a:endParaRP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3</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23700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1000"/>
                                        <p:tgtEl>
                                          <p:spTgt spid="3">
                                            <p:txEl>
                                              <p:pRg st="5" end="5"/>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1000"/>
                                        <p:tgtEl>
                                          <p:spTgt spid="3">
                                            <p:txEl>
                                              <p:pRg st="6" end="6"/>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1000"/>
                                        <p:tgtEl>
                                          <p:spTgt spid="3">
                                            <p:txEl>
                                              <p:pRg st="7" end="7"/>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up)">
                                      <p:cBhvr>
                                        <p:cTn id="35" dur="1000"/>
                                        <p:tgtEl>
                                          <p:spTgt spid="3">
                                            <p:txEl>
                                              <p:pRg st="10" end="10"/>
                                            </p:txEl>
                                          </p:spTgt>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wipe(up)">
                                      <p:cBhvr>
                                        <p:cTn id="39" dur="1000"/>
                                        <p:tgtEl>
                                          <p:spTgt spid="3">
                                            <p:txEl>
                                              <p:pRg st="11" end="11"/>
                                            </p:txEl>
                                          </p:spTgt>
                                        </p:tgtEl>
                                      </p:cBhvr>
                                    </p:animEffect>
                                  </p:childTnLst>
                                </p:cTn>
                              </p:par>
                            </p:childTnLst>
                          </p:cTn>
                        </p:par>
                        <p:par>
                          <p:cTn id="40" fill="hold">
                            <p:stCondLst>
                              <p:cond delay="9000"/>
                            </p:stCondLst>
                            <p:childTnLst>
                              <p:par>
                                <p:cTn id="41" presetID="22" presetClass="entr" presetSubtype="1" fill="hold" grpId="0"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up)">
                                      <p:cBhvr>
                                        <p:cTn id="43" dur="1000"/>
                                        <p:tgtEl>
                                          <p:spTgt spid="3">
                                            <p:txEl>
                                              <p:pRg st="12" end="12"/>
                                            </p:txEl>
                                          </p:spTgt>
                                        </p:tgtEl>
                                      </p:cBhvr>
                                    </p:animEffect>
                                  </p:childTnLst>
                                </p:cTn>
                              </p:par>
                            </p:childTnLst>
                          </p:cTn>
                        </p:par>
                        <p:par>
                          <p:cTn id="44" fill="hold">
                            <p:stCondLst>
                              <p:cond delay="10000"/>
                            </p:stCondLst>
                            <p:childTnLst>
                              <p:par>
                                <p:cTn id="45" presetID="22" presetClass="entr" presetSubtype="1" fill="hold" grpId="0" nodeType="after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up)">
                                      <p:cBhvr>
                                        <p:cTn id="47"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742950" lvl="0" indent="-742950" algn="ctr">
              <a:buAutoNum type="arabicPeriod"/>
            </a:pPr>
            <a:endParaRPr lang="tr-TR" sz="4400" b="1" dirty="0"/>
          </a:p>
          <a:p>
            <a:pPr marL="0" lvl="0" indent="0" algn="ctr">
              <a:buNone/>
            </a:pPr>
            <a:r>
              <a:rPr lang="tr-TR" sz="4400" b="1" dirty="0"/>
              <a:t>2. BÖLÜM</a:t>
            </a:r>
          </a:p>
          <a:p>
            <a:pPr marL="0" lvl="0" indent="0" algn="ctr">
              <a:buNone/>
            </a:pPr>
            <a:r>
              <a:rPr lang="tr-TR" sz="4400" b="1" dirty="0"/>
              <a:t>HİZMET İÇİ EĞİTİM</a:t>
            </a:r>
          </a:p>
          <a:p>
            <a:pPr marL="0" lvl="0" indent="0" algn="ctr">
              <a:buNone/>
            </a:pPr>
            <a:r>
              <a:rPr lang="tr-TR" sz="4400" b="1" dirty="0"/>
              <a:t>UYGULAMALARI</a:t>
            </a:r>
            <a:endParaRPr lang="tr-TR" sz="4400" dirty="0"/>
          </a:p>
          <a:p>
            <a:endParaRPr lang="tr-TR" sz="4400" dirty="0"/>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30</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26182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2000"/>
                                        <p:tgtEl>
                                          <p:spTgt spid="3">
                                            <p:txEl>
                                              <p:pRg st="2" end="2"/>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268760"/>
            <a:ext cx="8640960" cy="5040560"/>
          </a:xfrm>
        </p:spPr>
        <p:txBody>
          <a:bodyPr/>
          <a:lstStyle/>
          <a:p>
            <a:pPr marL="0" indent="0">
              <a:buNone/>
            </a:pPr>
            <a:r>
              <a:rPr lang="tr-TR" sz="2000" b="1" dirty="0"/>
              <a:t>GİRİŞ</a:t>
            </a:r>
            <a:endParaRPr lang="tr-TR" sz="2000" dirty="0"/>
          </a:p>
          <a:p>
            <a:pPr marL="0" lvl="0" indent="0">
              <a:buNone/>
            </a:pPr>
            <a:r>
              <a:rPr lang="tr-TR" sz="2000" b="1" dirty="0"/>
              <a:t>A. GENEL AMAÇLAR</a:t>
            </a:r>
            <a:endParaRPr lang="tr-TR" sz="2000" dirty="0"/>
          </a:p>
          <a:p>
            <a:pPr marL="0" indent="0">
              <a:buNone/>
            </a:pPr>
            <a:r>
              <a:rPr lang="tr-TR" sz="2000" b="1" dirty="0"/>
              <a:t>     Bu programı alan aday öğretmenler,</a:t>
            </a:r>
            <a:endParaRPr lang="tr-TR" sz="2000" dirty="0"/>
          </a:p>
          <a:p>
            <a:pPr marL="630238" lvl="0" indent="-268288">
              <a:buFont typeface="+mj-lt"/>
              <a:buAutoNum type="arabicPeriod"/>
            </a:pPr>
            <a:r>
              <a:rPr lang="tr-TR" sz="2000" dirty="0"/>
              <a:t>Öğretmenlik mesleğinin misyonunu bilir, aidiyet ve adanmışlık duygusu gelişir,</a:t>
            </a:r>
          </a:p>
          <a:p>
            <a:pPr marL="630238" lvl="0" indent="-268288">
              <a:buFont typeface="+mj-lt"/>
              <a:buAutoNum type="arabicPeriod"/>
            </a:pPr>
            <a:r>
              <a:rPr lang="tr-TR" sz="2000" dirty="0"/>
              <a:t>Kültür ve medeniyetimizin özündeki/temellerindeki eğitim anlayışının farkında olur,</a:t>
            </a:r>
          </a:p>
          <a:p>
            <a:pPr marL="630238" lvl="0" indent="-268288">
              <a:buFont typeface="+mj-lt"/>
              <a:buAutoNum type="arabicPeriod"/>
            </a:pPr>
            <a:r>
              <a:rPr lang="tr-TR" sz="2000" dirty="0"/>
              <a:t>1739 Sayılı Millî Eğitim Temel Kanununda belirtilen millî, ahlaki, insani, manevi ve kültürel değerlerimizi benimser,</a:t>
            </a:r>
          </a:p>
          <a:p>
            <a:pPr marL="630238" lvl="0" indent="-268288">
              <a:buFont typeface="+mj-lt"/>
              <a:buAutoNum type="arabicPeriod"/>
            </a:pPr>
            <a:r>
              <a:rPr lang="tr-TR" sz="2000" dirty="0"/>
              <a:t>Kültürel çeşitliliklerimizi ve eğitimle olan ilişkisini fark eder,</a:t>
            </a:r>
          </a:p>
          <a:p>
            <a:pPr marL="630238" lvl="0" indent="-268288">
              <a:buFont typeface="+mj-lt"/>
              <a:buAutoNum type="arabicPeriod"/>
            </a:pPr>
            <a:r>
              <a:rPr lang="tr-TR" sz="2000" dirty="0"/>
              <a:t>Öğretmenlik uygulamalarına yönelik bilgi ve becerileri gelişir,</a:t>
            </a:r>
          </a:p>
          <a:p>
            <a:pPr marL="630238" lvl="0" indent="-268288">
              <a:buFont typeface="+mj-lt"/>
              <a:buAutoNum type="arabicPeriod"/>
            </a:pPr>
            <a:r>
              <a:rPr lang="tr-TR" sz="2000" dirty="0"/>
              <a:t>Millî eğitimin genel politikalarını, güncel önceliklerini ve uygulamalarını bilir,</a:t>
            </a:r>
          </a:p>
          <a:p>
            <a:pPr marL="630238" lvl="0" indent="-268288">
              <a:buFont typeface="+mj-lt"/>
              <a:buAutoNum type="arabicPeriod"/>
            </a:pPr>
            <a:r>
              <a:rPr lang="tr-TR" sz="2000" dirty="0"/>
              <a:t>Öğrenme süreçleri ve eğitim etkinlikleri ile ilgili model uygulamaları kavrar.</a:t>
            </a:r>
          </a:p>
          <a:p>
            <a:pPr marL="630238" lvl="0" indent="-268288">
              <a:buFont typeface="+mj-lt"/>
              <a:buAutoNum type="arabicPeriod"/>
            </a:pPr>
            <a:r>
              <a:rPr lang="tr-TR" sz="2000" dirty="0"/>
              <a:t>Eğitim ve öğretim ile ilgili mevzuattaki temel konuları bilir.</a:t>
            </a:r>
          </a:p>
          <a:p>
            <a:endParaRPr lang="tr-TR" sz="2000" dirty="0"/>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31</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spTree>
    <p:extLst>
      <p:ext uri="{BB962C8B-B14F-4D97-AF65-F5344CB8AC3E}">
        <p14:creationId xmlns:p14="http://schemas.microsoft.com/office/powerpoint/2010/main" val="182179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pPr>
                <a:defRPr/>
              </a:pPr>
              <a:t>32</a:t>
            </a:fld>
            <a:endParaRPr lang="tr-TR" altLang="tr-TR"/>
          </a:p>
        </p:txBody>
      </p:sp>
      <p:sp>
        <p:nvSpPr>
          <p:cNvPr id="5" name="Unvan 1"/>
          <p:cNvSpPr>
            <a:spLocks noGrp="1"/>
          </p:cNvSpPr>
          <p:nvPr>
            <p:ph type="title"/>
          </p:nvPr>
        </p:nvSpPr>
        <p:spPr/>
        <p:txBody>
          <a:bodyPr/>
          <a:lstStyle/>
          <a:p>
            <a:r>
              <a:rPr lang="tr-TR" sz="3200" dirty="0"/>
              <a:t>ADAY ÖĞRETMEN YETİŞTİRME SÜRECİ</a:t>
            </a:r>
          </a:p>
        </p:txBody>
      </p:sp>
      <p:graphicFrame>
        <p:nvGraphicFramePr>
          <p:cNvPr id="7" name="Tablo 6"/>
          <p:cNvGraphicFramePr>
            <a:graphicFrameLocks noGrp="1"/>
          </p:cNvGraphicFramePr>
          <p:nvPr>
            <p:extLst>
              <p:ext uri="{D42A27DB-BD31-4B8C-83A1-F6EECF244321}">
                <p14:modId xmlns:p14="http://schemas.microsoft.com/office/powerpoint/2010/main" val="794412240"/>
              </p:ext>
            </p:extLst>
          </p:nvPr>
        </p:nvGraphicFramePr>
        <p:xfrm>
          <a:off x="88454" y="1148451"/>
          <a:ext cx="8964489" cy="5448901"/>
        </p:xfrm>
        <a:graphic>
          <a:graphicData uri="http://schemas.openxmlformats.org/drawingml/2006/table">
            <a:tbl>
              <a:tblPr firstRow="1" firstCol="1" bandRow="1">
                <a:tableStyleId>{5DA37D80-6434-44D0-A028-1B22A696006F}</a:tableStyleId>
              </a:tblPr>
              <a:tblGrid>
                <a:gridCol w="593025">
                  <a:extLst>
                    <a:ext uri="{9D8B030D-6E8A-4147-A177-3AD203B41FA5}">
                      <a16:colId xmlns:a16="http://schemas.microsoft.com/office/drawing/2014/main" val="3043018779"/>
                    </a:ext>
                  </a:extLst>
                </a:gridCol>
                <a:gridCol w="509085">
                  <a:extLst>
                    <a:ext uri="{9D8B030D-6E8A-4147-A177-3AD203B41FA5}">
                      <a16:colId xmlns:a16="http://schemas.microsoft.com/office/drawing/2014/main" val="1211572506"/>
                    </a:ext>
                  </a:extLst>
                </a:gridCol>
                <a:gridCol w="7055462">
                  <a:extLst>
                    <a:ext uri="{9D8B030D-6E8A-4147-A177-3AD203B41FA5}">
                      <a16:colId xmlns:a16="http://schemas.microsoft.com/office/drawing/2014/main" val="2885546635"/>
                    </a:ext>
                  </a:extLst>
                </a:gridCol>
                <a:gridCol w="806917">
                  <a:extLst>
                    <a:ext uri="{9D8B030D-6E8A-4147-A177-3AD203B41FA5}">
                      <a16:colId xmlns:a16="http://schemas.microsoft.com/office/drawing/2014/main" val="2369460665"/>
                    </a:ext>
                  </a:extLst>
                </a:gridCol>
              </a:tblGrid>
              <a:tr h="603262">
                <a:tc rowSpan="10">
                  <a:txBody>
                    <a:bodyPr/>
                    <a:lstStyle/>
                    <a:p>
                      <a:pPr algn="ctr">
                        <a:lnSpc>
                          <a:spcPct val="115000"/>
                        </a:lnSpc>
                        <a:spcAft>
                          <a:spcPts val="0"/>
                        </a:spcAft>
                      </a:pPr>
                      <a:r>
                        <a:rPr lang="tr-TR" sz="28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KONULAR</a:t>
                      </a:r>
                    </a:p>
                  </a:txBody>
                  <a:tcPr marL="30870" marR="30870" marT="0" marB="0" vert="vert27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Türkiye’de Demokrasi Serüveni ve 15 Temmuz Süreci</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6</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264455312"/>
                  </a:ext>
                </a:extLst>
              </a:tr>
              <a:tr h="814324">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Anadolu’da Çok Kültürlülük, Kaynakları ve Eğitime Yansımaları</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60</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87001700"/>
                  </a:ext>
                </a:extLst>
              </a:tr>
              <a:tr h="490472">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3</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Kültür ve Medeniyetimizde Eğitim Anlayışının Temelleri </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18</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1456589608"/>
                  </a:ext>
                </a:extLst>
              </a:tr>
              <a:tr h="393700">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4</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Dünden Bugüne Öğretmenlik</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501058316"/>
                  </a:ext>
                </a:extLst>
              </a:tr>
              <a:tr h="393700">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5</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İnsanı Değerlerimiz ve Meslek Etiği </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302299527"/>
                  </a:ext>
                </a:extLst>
              </a:tr>
              <a:tr h="393700">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6</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Öğretmenlikle İlgili Mevzuat Programı </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2940223981"/>
                  </a:ext>
                </a:extLst>
              </a:tr>
              <a:tr h="393700">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7</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Etkili İletişim ve Sınıf Yönetimi </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479134488"/>
                  </a:ext>
                </a:extLst>
              </a:tr>
              <a:tr h="393700">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8</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Milli Eğitim Sisteminde Güncel Uygulamalar </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2919042496"/>
                  </a:ext>
                </a:extLst>
              </a:tr>
              <a:tr h="814324">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9</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Gelişmiş Ülkelerin Eğitim Sistemleri, Uluslararası Kuruluşların Sisteme Yansımaları </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797558783"/>
                  </a:ext>
                </a:extLst>
              </a:tr>
              <a:tr h="758019">
                <a:tc vMerge="1">
                  <a:txBody>
                    <a:bodyPr/>
                    <a:lstStyle/>
                    <a:p>
                      <a:endParaRPr lang="tr-TR"/>
                    </a:p>
                  </a:txBody>
                  <a:tcP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10</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nSpc>
                          <a:spcPct val="115000"/>
                        </a:lnSpc>
                        <a:spcAft>
                          <a:spcPts val="0"/>
                        </a:spcAft>
                      </a:pPr>
                      <a:r>
                        <a:rPr lang="tr-TR" sz="2400" b="1" dirty="0">
                          <a:solidFill>
                            <a:srgbClr val="F79646"/>
                          </a:solidFill>
                          <a:effectLst>
                            <a:outerShdw blurRad="38100" dist="38100" dir="2700000" algn="tl">
                              <a:srgbClr val="000000">
                                <a:alpha val="43137"/>
                              </a:srgbClr>
                            </a:outerShdw>
                          </a:effectLst>
                        </a:rPr>
                        <a:t>Ulusal ve Uluslararası Eğitim Projeleri ve Örnek Projeler </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tc>
                  <a:txBody>
                    <a:bodyPr/>
                    <a:lstStyle/>
                    <a:p>
                      <a:pPr algn="ctr">
                        <a:lnSpc>
                          <a:spcPct val="115000"/>
                        </a:lnSpc>
                        <a:spcAft>
                          <a:spcPts val="0"/>
                        </a:spcAft>
                      </a:pPr>
                      <a:r>
                        <a:rPr lang="tr-TR" sz="2400" b="1" dirty="0">
                          <a:solidFill>
                            <a:srgbClr val="F79646"/>
                          </a:solidFill>
                          <a:effectLst>
                            <a:outerShdw blurRad="38100" dist="38100" dir="2700000" algn="tl">
                              <a:srgbClr val="000000">
                                <a:alpha val="43137"/>
                              </a:srgbClr>
                            </a:outerShdw>
                          </a:effectLst>
                        </a:rPr>
                        <a:t>12</a:t>
                      </a:r>
                      <a:endParaRPr lang="tr-TR" sz="2400" b="1" dirty="0">
                        <a:solidFill>
                          <a:srgbClr val="F79646"/>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0870" marR="30870" marT="0" marB="0" anchor="ctr"/>
                </a:tc>
                <a:extLst>
                  <a:ext uri="{0D108BD9-81ED-4DB2-BD59-A6C34878D82A}">
                    <a16:rowId xmlns:a16="http://schemas.microsoft.com/office/drawing/2014/main" val="1992346177"/>
                  </a:ext>
                </a:extLst>
              </a:tr>
            </a:tbl>
          </a:graphicData>
        </a:graphic>
      </p:graphicFrame>
    </p:spTree>
    <p:extLst>
      <p:ext uri="{BB962C8B-B14F-4D97-AF65-F5344CB8AC3E}">
        <p14:creationId xmlns:p14="http://schemas.microsoft.com/office/powerpoint/2010/main" val="69417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Metin kutusu"/>
          <p:cNvSpPr txBox="1">
            <a:spLocks noChangeArrowheads="1"/>
          </p:cNvSpPr>
          <p:nvPr/>
        </p:nvSpPr>
        <p:spPr bwMode="auto">
          <a:xfrm>
            <a:off x="1547664" y="2996952"/>
            <a:ext cx="615617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r>
              <a:rPr lang="tr-TR" altLang="tr-TR" sz="4000" b="1" kern="10" dirty="0">
                <a:ln w="19050">
                  <a:solidFill>
                    <a:prstClr val="white"/>
                  </a:solidFill>
                  <a:round/>
                  <a:headEnd/>
                  <a:tailEnd/>
                </a:ln>
                <a:gradFill rotWithShape="1">
                  <a:gsLst>
                    <a:gs pos="0">
                      <a:srgbClr val="1F497D"/>
                    </a:gs>
                    <a:gs pos="100000">
                      <a:srgbClr val="4F81BD"/>
                    </a:gs>
                  </a:gsLst>
                  <a:lin ang="5400000" scaled="1"/>
                </a:gra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TEŞEKKÜR EDERİM</a:t>
            </a:r>
          </a:p>
          <a:p>
            <a:pPr algn="ctr" eaLnBrk="0" fontAlgn="base" hangingPunct="0">
              <a:spcBef>
                <a:spcPct val="0"/>
              </a:spcBef>
              <a:spcAft>
                <a:spcPct val="0"/>
              </a:spcAft>
            </a:pPr>
            <a:endParaRPr lang="tr-TR" altLang="tr-TR" sz="4000" b="1" kern="10" dirty="0">
              <a:ln w="19050">
                <a:solidFill>
                  <a:prstClr val="white"/>
                </a:solidFill>
                <a:round/>
                <a:headEnd/>
                <a:tailEnd/>
              </a:ln>
              <a:gradFill rotWithShape="1">
                <a:gsLst>
                  <a:gs pos="0">
                    <a:srgbClr val="1F497D"/>
                  </a:gs>
                  <a:gs pos="100000">
                    <a:srgbClr val="4F81BD"/>
                  </a:gs>
                </a:gsLst>
                <a:lin ang="5400000" scaled="1"/>
              </a:gra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eaLnBrk="0" fontAlgn="base" hangingPunct="0">
              <a:spcBef>
                <a:spcPct val="0"/>
              </a:spcBef>
              <a:spcAft>
                <a:spcPct val="0"/>
              </a:spcAft>
            </a:pPr>
            <a:r>
              <a:rPr lang="tr-TR" altLang="tr-TR" sz="2400" b="1" kern="10" dirty="0">
                <a:ln w="19050">
                  <a:solidFill>
                    <a:prstClr val="white"/>
                  </a:solidFill>
                  <a:round/>
                  <a:headEnd/>
                  <a:tailEnd/>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Engin MUTLU</a:t>
            </a:r>
          </a:p>
        </p:txBody>
      </p:sp>
      <p:sp>
        <p:nvSpPr>
          <p:cNvPr id="4" name="1 Başlık"/>
          <p:cNvSpPr txBox="1">
            <a:spLocks/>
          </p:cNvSpPr>
          <p:nvPr/>
        </p:nvSpPr>
        <p:spPr bwMode="auto">
          <a:xfrm>
            <a:off x="1114425" y="0"/>
            <a:ext cx="7886700" cy="908050"/>
          </a:xfrm>
          <a:prstGeom prst="rect">
            <a:avLst/>
          </a:prstGeom>
          <a:noFill/>
          <a:ln w="9525">
            <a:noFill/>
            <a:miter lim="800000"/>
            <a:headEnd/>
            <a:tailEnd/>
          </a:ln>
        </p:spPr>
        <p:txBody>
          <a:bodyPr anchor="ctr"/>
          <a:lstStyle/>
          <a:p>
            <a:pPr fontAlgn="base">
              <a:spcBef>
                <a:spcPct val="0"/>
              </a:spcBef>
              <a:spcAft>
                <a:spcPct val="0"/>
              </a:spcAft>
              <a:defRPr/>
            </a:pPr>
            <a:endParaRPr lang="tr-TR" altLang="tr-TR" sz="1600" dirty="0">
              <a:solidFill>
                <a:prstClr val="white"/>
              </a:solidFill>
              <a:latin typeface="Times New Roman" pitchFamily="18" charset="0"/>
              <a:cs typeface="Times New Roman" pitchFamily="18" charset="0"/>
            </a:endParaRPr>
          </a:p>
        </p:txBody>
      </p:sp>
      <p:sp>
        <p:nvSpPr>
          <p:cNvPr id="6" name="1 Başlık"/>
          <p:cNvSpPr txBox="1">
            <a:spLocks/>
          </p:cNvSpPr>
          <p:nvPr/>
        </p:nvSpPr>
        <p:spPr>
          <a:xfrm>
            <a:off x="1187624" y="0"/>
            <a:ext cx="7956375" cy="908720"/>
          </a:xfrm>
          <a:prstGeom prst="rect">
            <a:avLst/>
          </a:prstGeom>
        </p:spPr>
        <p:txBody>
          <a:bodyPr/>
          <a:lstStyle/>
          <a:p>
            <a:pPr algn="ctr" eaLnBrk="0" fontAlgn="base" hangingPunct="0">
              <a:spcBef>
                <a:spcPct val="0"/>
              </a:spcBef>
              <a:spcAft>
                <a:spcPct val="0"/>
              </a:spcAft>
              <a:defRPr/>
            </a:pPr>
            <a:endParaRPr lang="tr-TR" sz="2000" b="1" dirty="0">
              <a:solidFill>
                <a:prstClr val="white"/>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526835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RESMİ YAZILAR</a:t>
            </a:r>
            <a:endParaRPr lang="tr-TR" sz="1600"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7384"/>
            <a:ext cx="5063067" cy="6858000"/>
          </a:xfrm>
          <a:prstGeom prst="rect">
            <a:avLst/>
          </a:prstGeom>
        </p:spPr>
      </p:pic>
    </p:spTree>
    <p:extLst>
      <p:ext uri="{BB962C8B-B14F-4D97-AF65-F5344CB8AC3E}">
        <p14:creationId xmlns:p14="http://schemas.microsoft.com/office/powerpoint/2010/main" val="7218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RESMİ YAZILAR</a:t>
            </a:r>
            <a:endParaRPr lang="tr-TR" sz="1600"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7384"/>
            <a:ext cx="5063067" cy="6808952"/>
          </a:xfrm>
          <a:prstGeom prst="rect">
            <a:avLst/>
          </a:prstGeom>
        </p:spPr>
      </p:pic>
    </p:spTree>
    <p:extLst>
      <p:ext uri="{BB962C8B-B14F-4D97-AF65-F5344CB8AC3E}">
        <p14:creationId xmlns:p14="http://schemas.microsoft.com/office/powerpoint/2010/main" val="278885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RESMİ YAZILAR</a:t>
            </a:r>
            <a:endParaRPr lang="tr-TR" sz="1600"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5474"/>
            <a:ext cx="5063067" cy="6765010"/>
          </a:xfrm>
          <a:prstGeom prst="rect">
            <a:avLst/>
          </a:prstGeom>
        </p:spPr>
      </p:pic>
    </p:spTree>
    <p:extLst>
      <p:ext uri="{BB962C8B-B14F-4D97-AF65-F5344CB8AC3E}">
        <p14:creationId xmlns:p14="http://schemas.microsoft.com/office/powerpoint/2010/main" val="22634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RESMİ YAZILAR</a:t>
            </a:r>
            <a:endParaRPr lang="tr-TR" sz="1600"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85255"/>
            <a:ext cx="5063067" cy="6761859"/>
          </a:xfrm>
          <a:prstGeom prst="rect">
            <a:avLst/>
          </a:prstGeom>
        </p:spPr>
      </p:pic>
    </p:spTree>
    <p:extLst>
      <p:ext uri="{BB962C8B-B14F-4D97-AF65-F5344CB8AC3E}">
        <p14:creationId xmlns:p14="http://schemas.microsoft.com/office/powerpoint/2010/main" val="10689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RESMİ YAZILAR</a:t>
            </a:r>
            <a:endParaRPr lang="tr-TR" sz="1600" dirty="0">
              <a:solidFill>
                <a:schemeClr val="bg1"/>
              </a:solidFill>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51517"/>
            <a:ext cx="4908934" cy="6761859"/>
          </a:xfrm>
          <a:prstGeom prst="rect">
            <a:avLst/>
          </a:prstGeom>
        </p:spPr>
      </p:pic>
    </p:spTree>
    <p:extLst>
      <p:ext uri="{BB962C8B-B14F-4D97-AF65-F5344CB8AC3E}">
        <p14:creationId xmlns:p14="http://schemas.microsoft.com/office/powerpoint/2010/main" val="42114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1640" y="188640"/>
            <a:ext cx="6768752" cy="623248"/>
          </a:xfrm>
          <a:prstGeom prst="rect">
            <a:avLst/>
          </a:prstGeom>
          <a:noFill/>
        </p:spPr>
        <p:txBody>
          <a:bodyPr wrap="square" rtlCol="0">
            <a:spAutoFit/>
          </a:bodyPr>
          <a:lstStyle/>
          <a:p>
            <a:pPr algn="ctr">
              <a:spcAft>
                <a:spcPts val="300"/>
              </a:spcAft>
            </a:pPr>
            <a:r>
              <a:rPr lang="tr-TR" sz="1600" b="1" dirty="0">
                <a:latin typeface="Times New Roman"/>
              </a:rPr>
              <a:t>  </a:t>
            </a:r>
            <a:r>
              <a:rPr lang="tr-TR" sz="1600" b="1" dirty="0">
                <a:solidFill>
                  <a:schemeClr val="bg1"/>
                </a:solidFill>
                <a:latin typeface="Times New Roman"/>
              </a:rPr>
              <a:t>ADAY ÖĞRETMEN YETİŞTİRME PROGRAMI</a:t>
            </a:r>
            <a:endParaRPr lang="tr-TR" sz="1600" dirty="0">
              <a:solidFill>
                <a:schemeClr val="bg1"/>
              </a:solidFill>
            </a:endParaRPr>
          </a:p>
          <a:p>
            <a:pPr algn="ctr">
              <a:spcAft>
                <a:spcPts val="300"/>
              </a:spcAft>
            </a:pPr>
            <a:r>
              <a:rPr lang="tr-TR" sz="1600" b="1" dirty="0">
                <a:solidFill>
                  <a:schemeClr val="bg1"/>
                </a:solidFill>
                <a:latin typeface="Times New Roman"/>
              </a:rPr>
              <a:t> RESMİ YAZILAR</a:t>
            </a:r>
            <a:endParaRPr lang="tr-TR" sz="1600" dirty="0">
              <a:solidFill>
                <a:schemeClr val="bg1"/>
              </a:solidFill>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338" y="44624"/>
            <a:ext cx="4908934" cy="6710228"/>
          </a:xfrm>
          <a:prstGeom prst="rect">
            <a:avLst/>
          </a:prstGeom>
        </p:spPr>
      </p:pic>
    </p:spTree>
    <p:extLst>
      <p:ext uri="{BB962C8B-B14F-4D97-AF65-F5344CB8AC3E}">
        <p14:creationId xmlns:p14="http://schemas.microsoft.com/office/powerpoint/2010/main" val="108994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2537</Words>
  <Application>Microsoft Office PowerPoint</Application>
  <PresentationFormat>Ekran Gösterisi (4:3)</PresentationFormat>
  <Paragraphs>623</Paragraphs>
  <Slides>33</Slides>
  <Notes>0</Notes>
  <HiddenSlides>0</HiddenSlides>
  <MMClips>0</MMClips>
  <ScaleCrop>false</ScaleCrop>
  <HeadingPairs>
    <vt:vector size="8" baseType="variant">
      <vt:variant>
        <vt:lpstr>Kullanılan Yazı Tipleri</vt:lpstr>
      </vt:variant>
      <vt:variant>
        <vt:i4>6</vt:i4>
      </vt:variant>
      <vt:variant>
        <vt:lpstr>Tema</vt:lpstr>
      </vt:variant>
      <vt:variant>
        <vt:i4>3</vt:i4>
      </vt:variant>
      <vt:variant>
        <vt:lpstr>Eklenmiş OLE Hizmet Programları</vt:lpstr>
      </vt:variant>
      <vt:variant>
        <vt:i4>1</vt:i4>
      </vt:variant>
      <vt:variant>
        <vt:lpstr>Slayt Başlıkları</vt:lpstr>
      </vt:variant>
      <vt:variant>
        <vt:i4>33</vt:i4>
      </vt:variant>
    </vt:vector>
  </HeadingPairs>
  <TitlesOfParts>
    <vt:vector size="43" baseType="lpstr">
      <vt:lpstr>Arial</vt:lpstr>
      <vt:lpstr>Calibri</vt:lpstr>
      <vt:lpstr>Calibri Light</vt:lpstr>
      <vt:lpstr>Times New Roman</vt:lpstr>
      <vt:lpstr>Trebuchet MS</vt:lpstr>
      <vt:lpstr>Verdana</vt:lpstr>
      <vt:lpstr>Ofis Teması</vt:lpstr>
      <vt:lpstr>1_Ofis Teması</vt:lpstr>
      <vt:lpstr>2_Ofis Teması</vt:lpstr>
      <vt:lpstr>Worksheet</vt:lpstr>
      <vt:lpstr>   ADAY ÖĞRETMEN YETİŞTİRME SÜRECİ    KASIM 2016 Zonguldak </vt:lpstr>
      <vt:lpstr>HOŞ GELDİNİZ</vt:lpstr>
      <vt:lpstr>ADAY ÖĞRETMEN YETİŞTİRME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ADAY ÖĞRETMEN YETİŞTİRME SÜRECİ</vt:lpstr>
      <vt:lpstr>PowerPoint Sunusu</vt:lpstr>
      <vt:lpstr>PowerPoint Sunusu</vt:lpstr>
      <vt:lpstr>ADAY ÖĞRETMEN YETİŞTİRME SÜRECİ</vt:lpstr>
      <vt:lpstr>ADAY ÖĞRETMEN YETİŞTİRME SÜRECİ</vt:lpstr>
      <vt:lpstr>ADAY ÖĞRETMEN YETİŞTİRME SÜRECİ</vt:lpstr>
      <vt:lpstr>ADAY ÖĞRETMEN YETİŞTİRME SÜRECİ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ADAY ÖĞRETMEN YETİŞTİRME SÜRECİ    ŞUBAT 2016</dc:title>
  <dc:creator>Administrator</dc:creator>
  <cp:lastModifiedBy>PSYN-MDR</cp:lastModifiedBy>
  <cp:revision>142</cp:revision>
  <dcterms:created xsi:type="dcterms:W3CDTF">2016-02-13T18:49:08Z</dcterms:created>
  <dcterms:modified xsi:type="dcterms:W3CDTF">2016-12-15T13:16:01Z</dcterms:modified>
</cp:coreProperties>
</file>